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895E043-953A-4822-8026-B84CE2E305B8}" v="7" dt="2024-02-21T03:42:02.42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30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 title="Page Number Shape">
            <a:extLst>
              <a:ext uri="{FF2B5EF4-FFF2-40B4-BE49-F238E27FC236}">
                <a16:creationId xmlns:a16="http://schemas.microsoft.com/office/drawing/2014/main" id="{DD4C4B28-6B4B-4445-8535-F516D74E4AA9}"/>
              </a:ext>
            </a:extLst>
          </p:cNvPr>
          <p:cNvSpPr/>
          <p:nvPr/>
        </p:nvSpPr>
        <p:spPr bwMode="auto">
          <a:xfrm>
            <a:off x="11784011" y="578356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cxnSp>
        <p:nvCxnSpPr>
          <p:cNvPr id="12" name="Straight Connector 11" title="Verticle Rule Line">
            <a:extLst>
              <a:ext uri="{FF2B5EF4-FFF2-40B4-BE49-F238E27FC236}">
                <a16:creationId xmlns:a16="http://schemas.microsoft.com/office/drawing/2014/main" id="{0CB1C732-7193-4253-8746-850D090A6B4E}"/>
              </a:ext>
            </a:extLst>
          </p:cNvPr>
          <p:cNvCxnSpPr>
            <a:cxnSpLocks/>
          </p:cNvCxnSpPr>
          <p:nvPr/>
        </p:nvCxnSpPr>
        <p:spPr>
          <a:xfrm>
            <a:off x="758952" y="1280160"/>
            <a:ext cx="0" cy="557784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F03AA199-952B-427F-A5BE-B97D25FD07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8992" y="1143000"/>
            <a:ext cx="6720840" cy="3730752"/>
          </a:xfrm>
        </p:spPr>
        <p:txBody>
          <a:bodyPr anchor="t">
            <a:normAutofit/>
          </a:bodyPr>
          <a:lstStyle>
            <a:lvl1pPr algn="l">
              <a:defRPr sz="7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1AA393-A876-475F-A05B-1CCAB6C1F0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78992" y="5010912"/>
            <a:ext cx="6720840" cy="704088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395621-D631-4F31-AEEF-C8574E50737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86356" y="6007608"/>
            <a:ext cx="3143643" cy="365125"/>
          </a:xfrm>
        </p:spPr>
        <p:txBody>
          <a:bodyPr/>
          <a:lstStyle/>
          <a:p>
            <a:fld id="{53BEF823-48A5-43FC-BE03-E79964288B41}" type="datetimeFigureOut">
              <a:rPr lang="en-US" smtClean="0"/>
              <a:t>2/20/2024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5EE125-77AD-4E23-AFB7-C5CFDEACAC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78991" y="6007608"/>
            <a:ext cx="672083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569682-B530-4F52-87B9-39464A093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/>
            </a:lvl1pPr>
          </a:lstStyle>
          <a:p>
            <a:pPr algn="ctr"/>
            <a:fld id="{D79E6812-DF0E-4B88-AFAA-EAC7168F54C0}" type="slidenum">
              <a:rPr lang="en-US" smtClean="0"/>
              <a:pPr algn="ct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14008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3351BD-5252-4168-A69E-C6864AE297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748EEE-19C9-493B-836D-73B9E4A0BE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7FA6BFE-11ED-4FB4-9F65-508B5B0F0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53BEF823-48A5-43FC-BE03-E79964288B41}" type="datetimeFigureOut">
              <a:rPr lang="en-US" smtClean="0"/>
              <a:pPr algn="r"/>
              <a:t>2/20/2024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90F536E-BEFF-4E0D-B4EC-39DE28C67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6EE02AF-6FE1-4972-BD48-A82499AD67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D79E6812-DF0E-4B88-AFAA-EAC7168F54C0}" type="slidenum">
              <a:rPr lang="en-US" smtClean="0"/>
              <a:pPr algn="ct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4225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8452EE-D9FC-4E51-9BFF-141F91923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3051" y="2414016"/>
            <a:ext cx="10666949" cy="3099816"/>
          </a:xfrm>
        </p:spPr>
        <p:txBody>
          <a:bodyPr anchor="t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E086C4-4949-4E7A-A182-6709496A1C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8952" y="1389888"/>
            <a:ext cx="10671048" cy="822960"/>
          </a:xfrm>
        </p:spPr>
        <p:txBody>
          <a:bodyPr anchor="ctr">
            <a:normAutofit/>
          </a:bodyPr>
          <a:lstStyle>
            <a:lvl1pPr marL="0" indent="0">
              <a:buNone/>
              <a:defRPr sz="20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D12BC88-6A2B-4851-9568-23A4B74D9F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53BEF823-48A5-43FC-BE03-E79964288B41}" type="datetimeFigureOut">
              <a:rPr lang="en-US" smtClean="0"/>
              <a:pPr algn="r"/>
              <a:t>2/20/2024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882CFE5-65C3-4F46-9141-4645455947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321B390-4E13-4481-AC02-FF126656C4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D79E6812-DF0E-4B88-AFAA-EAC7168F54C0}" type="slidenum">
              <a:rPr lang="en-US" smtClean="0"/>
              <a:pPr algn="ct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86213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0E02F8-47BB-4D30-8EFE-69C9222D9E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84648" y="758952"/>
            <a:ext cx="6245352" cy="22402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844D33-6BF0-4205-A542-8537E35159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84647" y="3273551"/>
            <a:ext cx="6245351" cy="22402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D6953A83-D2BE-4015-8D64-BE93DDFE5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53BEF823-48A5-43FC-BE03-E79964288B41}" type="datetimeFigureOut">
              <a:rPr lang="en-US" smtClean="0"/>
              <a:pPr algn="r"/>
              <a:t>2/20/2024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BA849E67-05F9-4033-B033-74D6B8C8E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DFAAC6AA-CFFB-438F-9327-DDB023E2E1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D79E6812-DF0E-4B88-AFAA-EAC7168F54C0}" type="slidenum">
              <a:rPr lang="en-US" smtClean="0"/>
              <a:pPr algn="ctr"/>
              <a:t>‹#›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BA4960CB-ABA7-4442-AB15-FE444F23C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996580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348291-9C7D-407E-8D07-FA3A323EA9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84648" y="758952"/>
            <a:ext cx="6245352" cy="548640"/>
          </a:xfrm>
        </p:spPr>
        <p:txBody>
          <a:bodyPr anchor="b"/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A192D2-8BA6-4A4D-814D-AD37A2A10A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90323" y="1377198"/>
            <a:ext cx="6239675" cy="1828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86FD4BC-C948-41C4-BA24-5D26147E1C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184647" y="3319548"/>
            <a:ext cx="6245351" cy="548640"/>
          </a:xfrm>
        </p:spPr>
        <p:txBody>
          <a:bodyPr anchor="b"/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12E359C-F73D-4F1B-9F9A-6D62856710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184646" y="3932372"/>
            <a:ext cx="6245352" cy="1828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D76B63AE-38FF-40DD-A543-32DD98E6BD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C686C0EB-E082-4BAB-99E8-B42F3C28B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53BEF823-48A5-43FC-BE03-E79964288B41}" type="datetimeFigureOut">
              <a:rPr lang="en-US" smtClean="0"/>
              <a:pPr algn="r"/>
              <a:t>2/20/2024</a:t>
            </a:fld>
            <a:endParaRPr lang="en-US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B3CB0152-BA1F-48C7-A66F-3ADB51C94B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BD1C21B3-5CF6-415F-8295-EED3DF5CB5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D79E6812-DF0E-4B88-AFAA-EAC7168F54C0}" type="slidenum">
              <a:rPr lang="en-US" smtClean="0"/>
              <a:pPr algn="ct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50916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D470D5-4EB9-4410-A8AE-6D85F19239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887FB59-BA77-4864-B9E8-994851250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53BEF823-48A5-43FC-BE03-E79964288B41}" type="datetimeFigureOut">
              <a:rPr lang="en-US" smtClean="0"/>
              <a:pPr algn="r"/>
              <a:t>2/20/2024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B6F0BC0B-BA67-455B-B567-1473DF0628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2CF0BCF3-6FB5-4529-AA6A-A31467351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D79E6812-DF0E-4B88-AFAA-EAC7168F54C0}" type="slidenum">
              <a:rPr lang="en-US" smtClean="0"/>
              <a:pPr algn="ct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25566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F1315B-6865-4A5A-91C1-B75339038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53BEF823-48A5-43FC-BE03-E79964288B41}" type="datetimeFigureOut">
              <a:rPr lang="en-US" smtClean="0"/>
              <a:pPr algn="r"/>
              <a:t>2/20/2024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536720-08C7-43DE-8EB5-CAB52D0E96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2477AF-B012-491C-AE42-22DE1203BE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D79E6812-DF0E-4B88-AFAA-EAC7168F54C0}" type="slidenum">
              <a:rPr lang="en-US" smtClean="0"/>
              <a:pPr algn="ct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80500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D183AC-72A9-43F5-A1B3-1D7A6A4C7E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758951"/>
            <a:ext cx="6245352" cy="475488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045592-52ED-4270-ACBB-BCC528DAC4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58953" y="3815080"/>
            <a:ext cx="3831336" cy="169875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99A93518-F9B5-418F-9883-BEF8359B04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53BEF823-48A5-43FC-BE03-E79964288B41}" type="datetimeFigureOut">
              <a:rPr lang="en-US" smtClean="0"/>
              <a:pPr algn="r"/>
              <a:t>2/20/2024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27B9FFE7-C4AB-425B-9B56-E412C72212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59231052-EBA8-4781-B28A-2FEA8BE523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D79E6812-DF0E-4B88-AFAA-EAC7168F54C0}" type="slidenum">
              <a:rPr lang="en-US" smtClean="0"/>
              <a:pPr algn="ctr"/>
              <a:t>‹#›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DBF9E7-F686-4FA1-9BA5-69BDD014B0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758952"/>
            <a:ext cx="3831336" cy="293017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41988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116CF06-B27C-4DC4-981D-38E31997BD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758951"/>
            <a:ext cx="6245352" cy="475488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976E66-2CB3-4F47-97F6-077C428183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58952" y="3794760"/>
            <a:ext cx="3831336" cy="1719072"/>
          </a:xfrm>
        </p:spPr>
        <p:txBody>
          <a:bodyPr>
            <a:normAutofit/>
          </a:bodyPr>
          <a:lstStyle>
            <a:lvl1pPr marL="0" indent="0">
              <a:buNone/>
              <a:defRPr sz="2000" baseline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71414C9F-CBBD-4D5E-A831-BC0CDFEBCE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53BEF823-48A5-43FC-BE03-E79964288B41}" type="datetimeFigureOut">
              <a:rPr lang="en-US" smtClean="0"/>
              <a:pPr algn="r"/>
              <a:t>2/20/2024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F58DC0C8-B580-442D-8DAC-4F0F869B1F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1B0D29E8-DFEE-49AB-83AF-85FF25252A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D79E6812-DF0E-4B88-AFAA-EAC7168F54C0}" type="slidenum">
              <a:rPr lang="en-US" smtClean="0"/>
              <a:pPr algn="ctr"/>
              <a:t>‹#›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EAAF1B-6B6E-4D37-8F57-E403C6371A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758952"/>
            <a:ext cx="3831336" cy="2926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63516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F59FCF-ACDF-495D-ACFA-15FCAC9EA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B3786E3-AB17-427E-8EF8-7FCB671A11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833B4E9-7A16-448C-8BE6-B14941A348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53BEF823-48A5-43FC-BE03-E79964288B41}" type="datetimeFigureOut">
              <a:rPr lang="en-US" smtClean="0"/>
              <a:pPr algn="r"/>
              <a:t>2/20/2024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9212F5-5835-49FF-836F-5E3008A0ED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9D492B-E5EE-4D24-A087-57D739CFAC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D79E6812-DF0E-4B88-AFAA-EAC7168F54C0}" type="slidenum">
              <a:rPr lang="en-US" smtClean="0"/>
              <a:pPr algn="ct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51579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A31E395-94BD-4E79-8E42-9CD4EB33CA6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475542" y="758952"/>
            <a:ext cx="2954458" cy="498600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79AA8A4-66BC-4E80-ABE3-F533F82B88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58952" y="758952"/>
            <a:ext cx="7407586" cy="498600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DDA4EA6-6A1A-48ED-9D79-A438561C7E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53BEF823-48A5-43FC-BE03-E79964288B41}" type="datetimeFigureOut">
              <a:rPr lang="en-US" smtClean="0"/>
              <a:pPr algn="r"/>
              <a:t>2/20/2024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049B2BA-9250-4EBF-8820-10BDA5C1C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F914475-55F3-4C46-BAE2-E4D93E9E37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D79E6812-DF0E-4B88-AFAA-EAC7168F54C0}" type="slidenum">
              <a:rPr lang="en-US" smtClean="0"/>
              <a:pPr algn="ct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22193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 title="Page Number Shape">
            <a:extLst>
              <a:ext uri="{FF2B5EF4-FFF2-40B4-BE49-F238E27FC236}">
                <a16:creationId xmlns:a16="http://schemas.microsoft.com/office/drawing/2014/main" id="{72411438-92A5-42B0-9C54-EA4FB32ACB5E}"/>
              </a:ext>
            </a:extLst>
          </p:cNvPr>
          <p:cNvSpPr/>
          <p:nvPr/>
        </p:nvSpPr>
        <p:spPr bwMode="auto">
          <a:xfrm>
            <a:off x="11784011" y="5778801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D56E4D8-47B6-4DEC-BD29-B3B6ED4CC7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758952"/>
            <a:ext cx="3831336" cy="47548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0F5D4C-4873-4052-A294-99CCB9421C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84648" y="758952"/>
            <a:ext cx="6245352" cy="47548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1D62B3-3490-46B4-A10E-33FCE4A1FBB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616952" y="6007608"/>
            <a:ext cx="38130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pc="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algn="r"/>
            <a:fld id="{53BEF823-48A5-43FC-BE03-E79964288B41}" type="datetimeFigureOut">
              <a:rPr lang="en-US" smtClean="0"/>
              <a:pPr algn="r"/>
              <a:t>2/20/2024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424CB1-7D5F-4F52-9F99-7068F5819E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8952" y="6007608"/>
            <a:ext cx="38313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spc="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algn="l"/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1F9CC9-1431-4569-B2F1-D048149553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86616" y="6007608"/>
            <a:ext cx="411480" cy="365125"/>
          </a:xfrm>
          <a:prstGeom prst="rect">
            <a:avLst/>
          </a:prstGeom>
        </p:spPr>
        <p:txBody>
          <a:bodyPr vert="horz" lIns="45720" tIns="45720" rIns="45720" bIns="45720" rtlCol="0" anchor="ctr"/>
          <a:lstStyle>
            <a:lvl1pPr algn="r">
              <a:defRPr sz="900" b="1">
                <a:solidFill>
                  <a:schemeClr val="bg1"/>
                </a:solidFill>
              </a:defRPr>
            </a:lvl1pPr>
          </a:lstStyle>
          <a:p>
            <a:pPr algn="ctr"/>
            <a:fld id="{D79E6812-DF0E-4B88-AFAA-EAC7168F54C0}" type="slidenum">
              <a:rPr lang="en-US" smtClean="0"/>
              <a:pPr algn="ct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47130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79" r:id="rId6"/>
    <p:sldLayoutId id="2147483675" r:id="rId7"/>
    <p:sldLayoutId id="2147483676" r:id="rId8"/>
    <p:sldLayoutId id="2147483677" r:id="rId9"/>
    <p:sldLayoutId id="2147483678" r:id="rId10"/>
    <p:sldLayoutId id="214748368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6000" i="1" kern="1200" spc="1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110000"/>
        </a:lnSpc>
        <a:spcBef>
          <a:spcPts val="400"/>
        </a:spcBef>
        <a:spcAft>
          <a:spcPts val="400"/>
        </a:spcAft>
        <a:buClrTx/>
        <a:buFont typeface="Arial" panose="020B0604020202020204" pitchFamily="34" charset="0"/>
        <a:buChar char="•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182880" indent="0" algn="l" defTabSz="914400" rtl="0" eaLnBrk="1" latinLnBrk="0" hangingPunct="1">
        <a:lnSpc>
          <a:spcPct val="110000"/>
        </a:lnSpc>
        <a:spcBef>
          <a:spcPts val="400"/>
        </a:spcBef>
        <a:spcAft>
          <a:spcPts val="400"/>
        </a:spcAft>
        <a:buClrTx/>
        <a:buFont typeface="Arial" panose="020B0604020202020204" pitchFamily="34" charset="0"/>
        <a:buNone/>
        <a:defRPr sz="18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82880" indent="-182880" algn="l" defTabSz="914400" rtl="0" eaLnBrk="1" latinLnBrk="0" hangingPunct="1">
        <a:lnSpc>
          <a:spcPct val="110000"/>
        </a:lnSpc>
        <a:spcBef>
          <a:spcPts val="400"/>
        </a:spcBef>
        <a:spcAft>
          <a:spcPts val="400"/>
        </a:spcAft>
        <a:buClrTx/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82880" indent="0" algn="l" defTabSz="914400" rtl="0" eaLnBrk="1" latinLnBrk="0" hangingPunct="1">
        <a:lnSpc>
          <a:spcPct val="110000"/>
        </a:lnSpc>
        <a:spcBef>
          <a:spcPts val="400"/>
        </a:spcBef>
        <a:spcAft>
          <a:spcPts val="400"/>
        </a:spcAft>
        <a:buClrTx/>
        <a:buFont typeface="Arial" panose="020B0604020202020204" pitchFamily="34" charset="0"/>
        <a:buNone/>
        <a:defRPr sz="14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" indent="-182880" algn="l" defTabSz="914400" rtl="0" eaLnBrk="1" latinLnBrk="0" hangingPunct="1">
        <a:lnSpc>
          <a:spcPct val="110000"/>
        </a:lnSpc>
        <a:spcBef>
          <a:spcPts val="400"/>
        </a:spcBef>
        <a:spcAft>
          <a:spcPts val="400"/>
        </a:spcAft>
        <a:buClrTx/>
        <a:buFont typeface="Arial" panose="020B0604020202020204" pitchFamily="34" charset="0"/>
        <a:buChar char="•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xtkPCyXy5w4?feature=oembed" TargetMode="Externa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Freeform 6">
            <a:extLst>
              <a:ext uri="{FF2B5EF4-FFF2-40B4-BE49-F238E27FC236}">
                <a16:creationId xmlns:a16="http://schemas.microsoft.com/office/drawing/2014/main" id="{72411438-92A5-42B0-9C54-EA4FB32ACB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78801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 useBgFill="1">
        <p:nvSpPr>
          <p:cNvPr id="1033" name="Rectangle 1032">
            <a:extLst>
              <a:ext uri="{FF2B5EF4-FFF2-40B4-BE49-F238E27FC236}">
                <a16:creationId xmlns:a16="http://schemas.microsoft.com/office/drawing/2014/main" id="{5FCC6E86-7C37-4FD2-AF0B-C9BDDBC2B0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1" y="-1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5" name="Freeform 6">
            <a:extLst>
              <a:ext uri="{FF2B5EF4-FFF2-40B4-BE49-F238E27FC236}">
                <a16:creationId xmlns:a16="http://schemas.microsoft.com/office/drawing/2014/main" id="{38C2FC07-A260-43C5-ABA2-A9DD5D5A83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8356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pic>
        <p:nvPicPr>
          <p:cNvPr id="1028" name="Picture 4" descr="Badminton Wallpapers - Top Free Badminton Backgrounds - WallpaperAccess">
            <a:extLst>
              <a:ext uri="{FF2B5EF4-FFF2-40B4-BE49-F238E27FC236}">
                <a16:creationId xmlns:a16="http://schemas.microsoft.com/office/drawing/2014/main" id="{CBAB78D4-F434-6193-AE1D-C728ADE0B6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0"/>
            <a:ext cx="109728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EE6E8AD-C984-6F87-00EB-23F3B616CE2C}"/>
              </a:ext>
            </a:extLst>
          </p:cNvPr>
          <p:cNvSpPr txBox="1"/>
          <p:nvPr/>
        </p:nvSpPr>
        <p:spPr>
          <a:xfrm>
            <a:off x="1342416" y="1042416"/>
            <a:ext cx="44365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L.A. Ainger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6739820-CC57-E721-CDFC-F235544E9B39}"/>
              </a:ext>
            </a:extLst>
          </p:cNvPr>
          <p:cNvSpPr txBox="1"/>
          <p:nvPr/>
        </p:nvSpPr>
        <p:spPr>
          <a:xfrm>
            <a:off x="2980326" y="2538446"/>
            <a:ext cx="360945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/>
              <a:t>BADMINTON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6AC80AA-CD0F-8EA0-4637-1AC90CAFC9A5}"/>
              </a:ext>
            </a:extLst>
          </p:cNvPr>
          <p:cNvSpPr txBox="1"/>
          <p:nvPr/>
        </p:nvSpPr>
        <p:spPr>
          <a:xfrm>
            <a:off x="5184843" y="6016524"/>
            <a:ext cx="359790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/>
              <a:t>Dr. Mark Stier</a:t>
            </a:r>
          </a:p>
        </p:txBody>
      </p:sp>
    </p:spTree>
    <p:extLst>
      <p:ext uri="{BB962C8B-B14F-4D97-AF65-F5344CB8AC3E}">
        <p14:creationId xmlns:p14="http://schemas.microsoft.com/office/powerpoint/2010/main" val="1771595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8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1" name="Freeform 6">
            <a:extLst>
              <a:ext uri="{FF2B5EF4-FFF2-40B4-BE49-F238E27FC236}">
                <a16:creationId xmlns:a16="http://schemas.microsoft.com/office/drawing/2014/main" id="{72411438-92A5-42B0-9C54-EA4FB32ACB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78801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 useBgFill="1">
        <p:nvSpPr>
          <p:cNvPr id="2062" name="Rectangle 2056">
            <a:extLst>
              <a:ext uri="{FF2B5EF4-FFF2-40B4-BE49-F238E27FC236}">
                <a16:creationId xmlns:a16="http://schemas.microsoft.com/office/drawing/2014/main" id="{5FCC6E86-7C37-4FD2-AF0B-C9BDDBC2B0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1" y="-1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Badminton Title Content PowerPoint Template">
            <a:extLst>
              <a:ext uri="{FF2B5EF4-FFF2-40B4-BE49-F238E27FC236}">
                <a16:creationId xmlns:a16="http://schemas.microsoft.com/office/drawing/2014/main" id="{DE50293E-8D35-B3C5-BE27-C20E5EF98A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51" r="-1" b="-1"/>
          <a:stretch/>
        </p:blipFill>
        <p:spPr bwMode="auto">
          <a:xfrm>
            <a:off x="-1" y="10"/>
            <a:ext cx="10825122" cy="6857990"/>
          </a:xfrm>
          <a:custGeom>
            <a:avLst/>
            <a:gdLst/>
            <a:ahLst/>
            <a:cxnLst/>
            <a:rect l="l" t="t" r="r" b="b"/>
            <a:pathLst>
              <a:path w="10825122" h="6858000">
                <a:moveTo>
                  <a:pt x="0" y="0"/>
                </a:moveTo>
                <a:lnTo>
                  <a:pt x="9969784" y="0"/>
                </a:lnTo>
                <a:lnTo>
                  <a:pt x="10105415" y="264816"/>
                </a:lnTo>
                <a:cubicBezTo>
                  <a:pt x="10566647" y="1222029"/>
                  <a:pt x="10825122" y="2295330"/>
                  <a:pt x="10825122" y="3429000"/>
                </a:cubicBezTo>
                <a:cubicBezTo>
                  <a:pt x="10825122" y="4562671"/>
                  <a:pt x="10566647" y="5635971"/>
                  <a:pt x="10105415" y="6593184"/>
                </a:cubicBezTo>
                <a:lnTo>
                  <a:pt x="9969784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63" name="Freeform 6">
            <a:extLst>
              <a:ext uri="{FF2B5EF4-FFF2-40B4-BE49-F238E27FC236}">
                <a16:creationId xmlns:a16="http://schemas.microsoft.com/office/drawing/2014/main" id="{38C2FC07-A260-43C5-ABA2-A9DD5D5A83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8356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4DAA488-BC37-CB5E-B516-0D30ED0EF9EB}"/>
              </a:ext>
            </a:extLst>
          </p:cNvPr>
          <p:cNvSpPr txBox="1"/>
          <p:nvPr/>
        </p:nvSpPr>
        <p:spPr>
          <a:xfrm>
            <a:off x="1261872" y="1481489"/>
            <a:ext cx="8759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Badminton is a racket sport that is played on a court.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F1E5704-5C50-D559-F83B-579F1C5A2860}"/>
              </a:ext>
            </a:extLst>
          </p:cNvPr>
          <p:cNvSpPr txBox="1"/>
          <p:nvPr/>
        </p:nvSpPr>
        <p:spPr>
          <a:xfrm>
            <a:off x="1261872" y="2315325"/>
            <a:ext cx="8759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Originated in India and was called “POONA” during the 18</a:t>
            </a:r>
            <a:r>
              <a:rPr lang="en-US" b="1" baseline="30000" dirty="0">
                <a:solidFill>
                  <a:schemeClr val="bg1"/>
                </a:solidFill>
              </a:rPr>
              <a:t>th</a:t>
            </a:r>
            <a:r>
              <a:rPr lang="en-US" b="1" dirty="0">
                <a:solidFill>
                  <a:schemeClr val="bg1"/>
                </a:solidFill>
              </a:rPr>
              <a:t> century.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1EBC0C6-AED1-6918-CCEE-7983AFD785CF}"/>
              </a:ext>
            </a:extLst>
          </p:cNvPr>
          <p:cNvSpPr txBox="1"/>
          <p:nvPr/>
        </p:nvSpPr>
        <p:spPr>
          <a:xfrm>
            <a:off x="1261872" y="3244333"/>
            <a:ext cx="8759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The object is to hit the shuttlecock over the net.</a:t>
            </a:r>
          </a:p>
        </p:txBody>
      </p:sp>
    </p:spTree>
    <p:extLst>
      <p:ext uri="{BB962C8B-B14F-4D97-AF65-F5344CB8AC3E}">
        <p14:creationId xmlns:p14="http://schemas.microsoft.com/office/powerpoint/2010/main" val="60490241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8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1" name="Freeform 6">
            <a:extLst>
              <a:ext uri="{FF2B5EF4-FFF2-40B4-BE49-F238E27FC236}">
                <a16:creationId xmlns:a16="http://schemas.microsoft.com/office/drawing/2014/main" id="{72411438-92A5-42B0-9C54-EA4FB32ACB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78801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 useBgFill="1">
        <p:nvSpPr>
          <p:cNvPr id="2062" name="Rectangle 2056">
            <a:extLst>
              <a:ext uri="{FF2B5EF4-FFF2-40B4-BE49-F238E27FC236}">
                <a16:creationId xmlns:a16="http://schemas.microsoft.com/office/drawing/2014/main" id="{5FCC6E86-7C37-4FD2-AF0B-C9BDDBC2B0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1" y="-1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Badminton Title Content PowerPoint Template">
            <a:extLst>
              <a:ext uri="{FF2B5EF4-FFF2-40B4-BE49-F238E27FC236}">
                <a16:creationId xmlns:a16="http://schemas.microsoft.com/office/drawing/2014/main" id="{DE50293E-8D35-B3C5-BE27-C20E5EF98A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51" r="-1" b="-1"/>
          <a:stretch/>
        </p:blipFill>
        <p:spPr bwMode="auto">
          <a:xfrm>
            <a:off x="-1" y="10"/>
            <a:ext cx="10825122" cy="6857990"/>
          </a:xfrm>
          <a:custGeom>
            <a:avLst/>
            <a:gdLst/>
            <a:ahLst/>
            <a:cxnLst/>
            <a:rect l="l" t="t" r="r" b="b"/>
            <a:pathLst>
              <a:path w="10825122" h="6858000">
                <a:moveTo>
                  <a:pt x="0" y="0"/>
                </a:moveTo>
                <a:lnTo>
                  <a:pt x="9969784" y="0"/>
                </a:lnTo>
                <a:lnTo>
                  <a:pt x="10105415" y="264816"/>
                </a:lnTo>
                <a:cubicBezTo>
                  <a:pt x="10566647" y="1222029"/>
                  <a:pt x="10825122" y="2295330"/>
                  <a:pt x="10825122" y="3429000"/>
                </a:cubicBezTo>
                <a:cubicBezTo>
                  <a:pt x="10825122" y="4562671"/>
                  <a:pt x="10566647" y="5635971"/>
                  <a:pt x="10105415" y="6593184"/>
                </a:cubicBezTo>
                <a:lnTo>
                  <a:pt x="9969784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63" name="Freeform 6">
            <a:extLst>
              <a:ext uri="{FF2B5EF4-FFF2-40B4-BE49-F238E27FC236}">
                <a16:creationId xmlns:a16="http://schemas.microsoft.com/office/drawing/2014/main" id="{38C2FC07-A260-43C5-ABA2-A9DD5D5A83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8356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4DAA488-BC37-CB5E-B516-0D30ED0EF9EB}"/>
              </a:ext>
            </a:extLst>
          </p:cNvPr>
          <p:cNvSpPr txBox="1"/>
          <p:nvPr/>
        </p:nvSpPr>
        <p:spPr>
          <a:xfrm>
            <a:off x="1261872" y="1481489"/>
            <a:ext cx="8759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It is played with two or four players.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F1E5704-5C50-D559-F83B-579F1C5A2860}"/>
              </a:ext>
            </a:extLst>
          </p:cNvPr>
          <p:cNvSpPr txBox="1"/>
          <p:nvPr/>
        </p:nvSpPr>
        <p:spPr>
          <a:xfrm>
            <a:off x="1261872" y="2315325"/>
            <a:ext cx="8759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Only the serving side can win a point.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1EBC0C6-AED1-6918-CCEE-7983AFD785CF}"/>
              </a:ext>
            </a:extLst>
          </p:cNvPr>
          <p:cNvSpPr txBox="1"/>
          <p:nvPr/>
        </p:nvSpPr>
        <p:spPr>
          <a:xfrm>
            <a:off x="1261872" y="3244333"/>
            <a:ext cx="8759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The game is played to 15</a:t>
            </a:r>
          </a:p>
        </p:txBody>
      </p:sp>
    </p:spTree>
    <p:extLst>
      <p:ext uri="{BB962C8B-B14F-4D97-AF65-F5344CB8AC3E}">
        <p14:creationId xmlns:p14="http://schemas.microsoft.com/office/powerpoint/2010/main" val="9566403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8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1" name="Freeform 6">
            <a:extLst>
              <a:ext uri="{FF2B5EF4-FFF2-40B4-BE49-F238E27FC236}">
                <a16:creationId xmlns:a16="http://schemas.microsoft.com/office/drawing/2014/main" id="{72411438-92A5-42B0-9C54-EA4FB32ACB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78801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 useBgFill="1">
        <p:nvSpPr>
          <p:cNvPr id="2062" name="Rectangle 2056">
            <a:extLst>
              <a:ext uri="{FF2B5EF4-FFF2-40B4-BE49-F238E27FC236}">
                <a16:creationId xmlns:a16="http://schemas.microsoft.com/office/drawing/2014/main" id="{5FCC6E86-7C37-4FD2-AF0B-C9BDDBC2B0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1" y="-1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Badminton Title Content PowerPoint Template">
            <a:extLst>
              <a:ext uri="{FF2B5EF4-FFF2-40B4-BE49-F238E27FC236}">
                <a16:creationId xmlns:a16="http://schemas.microsoft.com/office/drawing/2014/main" id="{DE50293E-8D35-B3C5-BE27-C20E5EF98A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51" r="-1" b="-1"/>
          <a:stretch/>
        </p:blipFill>
        <p:spPr bwMode="auto">
          <a:xfrm>
            <a:off x="-1" y="10"/>
            <a:ext cx="10825122" cy="6857990"/>
          </a:xfrm>
          <a:custGeom>
            <a:avLst/>
            <a:gdLst/>
            <a:ahLst/>
            <a:cxnLst/>
            <a:rect l="l" t="t" r="r" b="b"/>
            <a:pathLst>
              <a:path w="10825122" h="6858000">
                <a:moveTo>
                  <a:pt x="0" y="0"/>
                </a:moveTo>
                <a:lnTo>
                  <a:pt x="9969784" y="0"/>
                </a:lnTo>
                <a:lnTo>
                  <a:pt x="10105415" y="264816"/>
                </a:lnTo>
                <a:cubicBezTo>
                  <a:pt x="10566647" y="1222029"/>
                  <a:pt x="10825122" y="2295330"/>
                  <a:pt x="10825122" y="3429000"/>
                </a:cubicBezTo>
                <a:cubicBezTo>
                  <a:pt x="10825122" y="4562671"/>
                  <a:pt x="10566647" y="5635971"/>
                  <a:pt x="10105415" y="6593184"/>
                </a:cubicBezTo>
                <a:lnTo>
                  <a:pt x="9969784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63" name="Freeform 6">
            <a:extLst>
              <a:ext uri="{FF2B5EF4-FFF2-40B4-BE49-F238E27FC236}">
                <a16:creationId xmlns:a16="http://schemas.microsoft.com/office/drawing/2014/main" id="{38C2FC07-A260-43C5-ABA2-A9DD5D5A83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8356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4DAA488-BC37-CB5E-B516-0D30ED0EF9EB}"/>
              </a:ext>
            </a:extLst>
          </p:cNvPr>
          <p:cNvSpPr txBox="1"/>
          <p:nvPr/>
        </p:nvSpPr>
        <p:spPr>
          <a:xfrm>
            <a:off x="1747848" y="583036"/>
            <a:ext cx="7787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bg1"/>
                </a:solidFill>
              </a:rPr>
              <a:t>SAFETY COMES FIRST…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F1E5704-5C50-D559-F83B-579F1C5A2860}"/>
              </a:ext>
            </a:extLst>
          </p:cNvPr>
          <p:cNvSpPr txBox="1"/>
          <p:nvPr/>
        </p:nvSpPr>
        <p:spPr>
          <a:xfrm>
            <a:off x="775895" y="1812393"/>
            <a:ext cx="8759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MAKE SURE TO ALWAYS HAVE A FIRM GRIP ON THE RACKET.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E755C70-0FE5-DDB2-F2B3-49AFC7AF6CBB}"/>
              </a:ext>
            </a:extLst>
          </p:cNvPr>
          <p:cNvSpPr txBox="1"/>
          <p:nvPr/>
        </p:nvSpPr>
        <p:spPr>
          <a:xfrm>
            <a:off x="775895" y="2580085"/>
            <a:ext cx="8759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BE CAREFUL NOT TO HIT YOUR PARTNER WITH THE RACKET.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0F1F56-0A99-D67E-C537-B36B69DD2538}"/>
              </a:ext>
            </a:extLst>
          </p:cNvPr>
          <p:cNvSpPr txBox="1"/>
          <p:nvPr/>
        </p:nvSpPr>
        <p:spPr>
          <a:xfrm>
            <a:off x="775895" y="3428999"/>
            <a:ext cx="8759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STAY ON YOUR COURT.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E123099-16FA-A476-C02A-760D0319F347}"/>
              </a:ext>
            </a:extLst>
          </p:cNvPr>
          <p:cNvSpPr txBox="1"/>
          <p:nvPr/>
        </p:nvSpPr>
        <p:spPr>
          <a:xfrm>
            <a:off x="775895" y="4294585"/>
            <a:ext cx="8759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BE AWARE OF YOUR SURROUNDINGS.</a:t>
            </a:r>
          </a:p>
        </p:txBody>
      </p:sp>
    </p:spTree>
    <p:extLst>
      <p:ext uri="{BB962C8B-B14F-4D97-AF65-F5344CB8AC3E}">
        <p14:creationId xmlns:p14="http://schemas.microsoft.com/office/powerpoint/2010/main" val="96071320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8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1" name="Freeform 6">
            <a:extLst>
              <a:ext uri="{FF2B5EF4-FFF2-40B4-BE49-F238E27FC236}">
                <a16:creationId xmlns:a16="http://schemas.microsoft.com/office/drawing/2014/main" id="{72411438-92A5-42B0-9C54-EA4FB32ACB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78801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 useBgFill="1">
        <p:nvSpPr>
          <p:cNvPr id="2062" name="Rectangle 2056">
            <a:extLst>
              <a:ext uri="{FF2B5EF4-FFF2-40B4-BE49-F238E27FC236}">
                <a16:creationId xmlns:a16="http://schemas.microsoft.com/office/drawing/2014/main" id="{5FCC6E86-7C37-4FD2-AF0B-C9BDDBC2B0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1" y="-1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Badminton Title Content PowerPoint Template">
            <a:extLst>
              <a:ext uri="{FF2B5EF4-FFF2-40B4-BE49-F238E27FC236}">
                <a16:creationId xmlns:a16="http://schemas.microsoft.com/office/drawing/2014/main" id="{DE50293E-8D35-B3C5-BE27-C20E5EF98A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51" r="-1" b="-1"/>
          <a:stretch/>
        </p:blipFill>
        <p:spPr bwMode="auto">
          <a:xfrm>
            <a:off x="-1" y="10"/>
            <a:ext cx="10825122" cy="6857990"/>
          </a:xfrm>
          <a:custGeom>
            <a:avLst/>
            <a:gdLst/>
            <a:ahLst/>
            <a:cxnLst/>
            <a:rect l="l" t="t" r="r" b="b"/>
            <a:pathLst>
              <a:path w="10825122" h="6858000">
                <a:moveTo>
                  <a:pt x="0" y="0"/>
                </a:moveTo>
                <a:lnTo>
                  <a:pt x="9969784" y="0"/>
                </a:lnTo>
                <a:lnTo>
                  <a:pt x="10105415" y="264816"/>
                </a:lnTo>
                <a:cubicBezTo>
                  <a:pt x="10566647" y="1222029"/>
                  <a:pt x="10825122" y="2295330"/>
                  <a:pt x="10825122" y="3429000"/>
                </a:cubicBezTo>
                <a:cubicBezTo>
                  <a:pt x="10825122" y="4562671"/>
                  <a:pt x="10566647" y="5635971"/>
                  <a:pt x="10105415" y="6593184"/>
                </a:cubicBezTo>
                <a:lnTo>
                  <a:pt x="9969784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63" name="Freeform 6">
            <a:extLst>
              <a:ext uri="{FF2B5EF4-FFF2-40B4-BE49-F238E27FC236}">
                <a16:creationId xmlns:a16="http://schemas.microsoft.com/office/drawing/2014/main" id="{38C2FC07-A260-43C5-ABA2-A9DD5D5A83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8356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4DAA488-BC37-CB5E-B516-0D30ED0EF9EB}"/>
              </a:ext>
            </a:extLst>
          </p:cNvPr>
          <p:cNvSpPr txBox="1"/>
          <p:nvPr/>
        </p:nvSpPr>
        <p:spPr>
          <a:xfrm>
            <a:off x="1747848" y="583036"/>
            <a:ext cx="7787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bg1"/>
                </a:solidFill>
              </a:rPr>
              <a:t>GENERAL RULES…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F1E5704-5C50-D559-F83B-579F1C5A2860}"/>
              </a:ext>
            </a:extLst>
          </p:cNvPr>
          <p:cNvSpPr txBox="1"/>
          <p:nvPr/>
        </p:nvSpPr>
        <p:spPr>
          <a:xfrm>
            <a:off x="775895" y="1812393"/>
            <a:ext cx="8759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WINNERS OF THE FIRST GAME MUST SERVE FIRST IN THE NEXT GAME.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E755C70-0FE5-DDB2-F2B3-49AFC7AF6CBB}"/>
              </a:ext>
            </a:extLst>
          </p:cNvPr>
          <p:cNvSpPr txBox="1"/>
          <p:nvPr/>
        </p:nvSpPr>
        <p:spPr>
          <a:xfrm>
            <a:off x="775895" y="2580085"/>
            <a:ext cx="8759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TEAMS CHANGE SIDES AFTER EACH GAME.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0F1F56-0A99-D67E-C537-B36B69DD2538}"/>
              </a:ext>
            </a:extLst>
          </p:cNvPr>
          <p:cNvSpPr txBox="1"/>
          <p:nvPr/>
        </p:nvSpPr>
        <p:spPr>
          <a:xfrm>
            <a:off x="775895" y="3428999"/>
            <a:ext cx="8759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ANY SHUTTLE LANDING ON THE LINES ARE GOOD.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E123099-16FA-A476-C02A-760D0319F347}"/>
              </a:ext>
            </a:extLst>
          </p:cNvPr>
          <p:cNvSpPr txBox="1"/>
          <p:nvPr/>
        </p:nvSpPr>
        <p:spPr>
          <a:xfrm>
            <a:off x="775895" y="4294585"/>
            <a:ext cx="87599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DURING A RALLY, IF THE SHUTTLE TOUCHES THE NET AND GOES OVER IT IS GOOD.</a:t>
            </a:r>
          </a:p>
        </p:txBody>
      </p:sp>
    </p:spTree>
    <p:extLst>
      <p:ext uri="{BB962C8B-B14F-4D97-AF65-F5344CB8AC3E}">
        <p14:creationId xmlns:p14="http://schemas.microsoft.com/office/powerpoint/2010/main" val="37691598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8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1" name="Freeform 6">
            <a:extLst>
              <a:ext uri="{FF2B5EF4-FFF2-40B4-BE49-F238E27FC236}">
                <a16:creationId xmlns:a16="http://schemas.microsoft.com/office/drawing/2014/main" id="{72411438-92A5-42B0-9C54-EA4FB32ACB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78801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 useBgFill="1">
        <p:nvSpPr>
          <p:cNvPr id="2062" name="Rectangle 2056">
            <a:extLst>
              <a:ext uri="{FF2B5EF4-FFF2-40B4-BE49-F238E27FC236}">
                <a16:creationId xmlns:a16="http://schemas.microsoft.com/office/drawing/2014/main" id="{5FCC6E86-7C37-4FD2-AF0B-C9BDDBC2B0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1" y="-1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Badminton Title Content PowerPoint Template">
            <a:extLst>
              <a:ext uri="{FF2B5EF4-FFF2-40B4-BE49-F238E27FC236}">
                <a16:creationId xmlns:a16="http://schemas.microsoft.com/office/drawing/2014/main" id="{DE50293E-8D35-B3C5-BE27-C20E5EF98A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51" r="-1" b="-1"/>
          <a:stretch/>
        </p:blipFill>
        <p:spPr bwMode="auto">
          <a:xfrm>
            <a:off x="-1" y="10"/>
            <a:ext cx="10825122" cy="6857990"/>
          </a:xfrm>
          <a:custGeom>
            <a:avLst/>
            <a:gdLst/>
            <a:ahLst/>
            <a:cxnLst/>
            <a:rect l="l" t="t" r="r" b="b"/>
            <a:pathLst>
              <a:path w="10825122" h="6858000">
                <a:moveTo>
                  <a:pt x="0" y="0"/>
                </a:moveTo>
                <a:lnTo>
                  <a:pt x="9969784" y="0"/>
                </a:lnTo>
                <a:lnTo>
                  <a:pt x="10105415" y="264816"/>
                </a:lnTo>
                <a:cubicBezTo>
                  <a:pt x="10566647" y="1222029"/>
                  <a:pt x="10825122" y="2295330"/>
                  <a:pt x="10825122" y="3429000"/>
                </a:cubicBezTo>
                <a:cubicBezTo>
                  <a:pt x="10825122" y="4562671"/>
                  <a:pt x="10566647" y="5635971"/>
                  <a:pt x="10105415" y="6593184"/>
                </a:cubicBezTo>
                <a:lnTo>
                  <a:pt x="9969784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63" name="Freeform 6">
            <a:extLst>
              <a:ext uri="{FF2B5EF4-FFF2-40B4-BE49-F238E27FC236}">
                <a16:creationId xmlns:a16="http://schemas.microsoft.com/office/drawing/2014/main" id="{38C2FC07-A260-43C5-ABA2-A9DD5D5A83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8356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4DAA488-BC37-CB5E-B516-0D30ED0EF9EB}"/>
              </a:ext>
            </a:extLst>
          </p:cNvPr>
          <p:cNvSpPr txBox="1"/>
          <p:nvPr/>
        </p:nvSpPr>
        <p:spPr>
          <a:xfrm>
            <a:off x="1747848" y="583036"/>
            <a:ext cx="7787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bg1"/>
                </a:solidFill>
              </a:rPr>
              <a:t>STRATEGY…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F1E5704-5C50-D559-F83B-579F1C5A2860}"/>
              </a:ext>
            </a:extLst>
          </p:cNvPr>
          <p:cNvSpPr txBox="1"/>
          <p:nvPr/>
        </p:nvSpPr>
        <p:spPr>
          <a:xfrm>
            <a:off x="775895" y="1812393"/>
            <a:ext cx="8759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PUT YOUR OPPONENT ON THE DEFENSIVE.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E755C70-0FE5-DDB2-F2B3-49AFC7AF6CBB}"/>
              </a:ext>
            </a:extLst>
          </p:cNvPr>
          <p:cNvSpPr txBox="1"/>
          <p:nvPr/>
        </p:nvSpPr>
        <p:spPr>
          <a:xfrm>
            <a:off x="775895" y="2580085"/>
            <a:ext cx="87599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HIT THE BIRD SO THAT YOUR OPPONENTS ONLY POSSIBLE RETURN IS AN UPWARD DIRECTION.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0F1F56-0A99-D67E-C537-B36B69DD2538}"/>
              </a:ext>
            </a:extLst>
          </p:cNvPr>
          <p:cNvSpPr txBox="1"/>
          <p:nvPr/>
        </p:nvSpPr>
        <p:spPr>
          <a:xfrm>
            <a:off x="775895" y="3428999"/>
            <a:ext cx="8759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PLAY TO YOUR OPPONENTS WEAKNESS.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E123099-16FA-A476-C02A-760D0319F347}"/>
              </a:ext>
            </a:extLst>
          </p:cNvPr>
          <p:cNvSpPr txBox="1"/>
          <p:nvPr/>
        </p:nvSpPr>
        <p:spPr>
          <a:xfrm>
            <a:off x="775895" y="4294585"/>
            <a:ext cx="87599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USE A VARIETY OF DIFFERENT SHOTS AND KEEP YOUR OPPONENT MOVING.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852480C-AFEC-5B5A-81C1-8BCDA831D564}"/>
              </a:ext>
            </a:extLst>
          </p:cNvPr>
          <p:cNvSpPr txBox="1"/>
          <p:nvPr/>
        </p:nvSpPr>
        <p:spPr>
          <a:xfrm>
            <a:off x="775895" y="5253126"/>
            <a:ext cx="8759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RECOER TO YOUR OWN COURT POSITION QUICKLY.</a:t>
            </a:r>
          </a:p>
        </p:txBody>
      </p:sp>
    </p:spTree>
    <p:extLst>
      <p:ext uri="{BB962C8B-B14F-4D97-AF65-F5344CB8AC3E}">
        <p14:creationId xmlns:p14="http://schemas.microsoft.com/office/powerpoint/2010/main" val="1371419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8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1" name="Freeform 6">
            <a:extLst>
              <a:ext uri="{FF2B5EF4-FFF2-40B4-BE49-F238E27FC236}">
                <a16:creationId xmlns:a16="http://schemas.microsoft.com/office/drawing/2014/main" id="{72411438-92A5-42B0-9C54-EA4FB32ACB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78801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 useBgFill="1">
        <p:nvSpPr>
          <p:cNvPr id="2062" name="Rectangle 2056">
            <a:extLst>
              <a:ext uri="{FF2B5EF4-FFF2-40B4-BE49-F238E27FC236}">
                <a16:creationId xmlns:a16="http://schemas.microsoft.com/office/drawing/2014/main" id="{5FCC6E86-7C37-4FD2-AF0B-C9BDDBC2B0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1" y="-1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Badminton Title Content PowerPoint Template">
            <a:extLst>
              <a:ext uri="{FF2B5EF4-FFF2-40B4-BE49-F238E27FC236}">
                <a16:creationId xmlns:a16="http://schemas.microsoft.com/office/drawing/2014/main" id="{DE50293E-8D35-B3C5-BE27-C20E5EF98A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51" r="-1" b="-1"/>
          <a:stretch/>
        </p:blipFill>
        <p:spPr bwMode="auto">
          <a:xfrm>
            <a:off x="-1" y="10"/>
            <a:ext cx="10825122" cy="6857990"/>
          </a:xfrm>
          <a:custGeom>
            <a:avLst/>
            <a:gdLst/>
            <a:ahLst/>
            <a:cxnLst/>
            <a:rect l="l" t="t" r="r" b="b"/>
            <a:pathLst>
              <a:path w="10825122" h="6858000">
                <a:moveTo>
                  <a:pt x="0" y="0"/>
                </a:moveTo>
                <a:lnTo>
                  <a:pt x="9969784" y="0"/>
                </a:lnTo>
                <a:lnTo>
                  <a:pt x="10105415" y="264816"/>
                </a:lnTo>
                <a:cubicBezTo>
                  <a:pt x="10566647" y="1222029"/>
                  <a:pt x="10825122" y="2295330"/>
                  <a:pt x="10825122" y="3429000"/>
                </a:cubicBezTo>
                <a:cubicBezTo>
                  <a:pt x="10825122" y="4562671"/>
                  <a:pt x="10566647" y="5635971"/>
                  <a:pt x="10105415" y="6593184"/>
                </a:cubicBezTo>
                <a:lnTo>
                  <a:pt x="9969784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63" name="Freeform 6">
            <a:extLst>
              <a:ext uri="{FF2B5EF4-FFF2-40B4-BE49-F238E27FC236}">
                <a16:creationId xmlns:a16="http://schemas.microsoft.com/office/drawing/2014/main" id="{38C2FC07-A260-43C5-ABA2-A9DD5D5A83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8356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4DAA488-BC37-CB5E-B516-0D30ED0EF9EB}"/>
              </a:ext>
            </a:extLst>
          </p:cNvPr>
          <p:cNvSpPr txBox="1"/>
          <p:nvPr/>
        </p:nvSpPr>
        <p:spPr>
          <a:xfrm>
            <a:off x="1747848" y="583036"/>
            <a:ext cx="7787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bg1"/>
                </a:solidFill>
              </a:rPr>
              <a:t>SOME TERMS…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F1E5704-5C50-D559-F83B-579F1C5A2860}"/>
              </a:ext>
            </a:extLst>
          </p:cNvPr>
          <p:cNvSpPr txBox="1"/>
          <p:nvPr/>
        </p:nvSpPr>
        <p:spPr>
          <a:xfrm>
            <a:off x="775895" y="1812393"/>
            <a:ext cx="8759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BIRD – KNOWN AS A SHUTTLECOCK and REFERRED TO AS A SHUTTLE.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E755C70-0FE5-DDB2-F2B3-49AFC7AF6CBB}"/>
              </a:ext>
            </a:extLst>
          </p:cNvPr>
          <p:cNvSpPr txBox="1"/>
          <p:nvPr/>
        </p:nvSpPr>
        <p:spPr>
          <a:xfrm>
            <a:off x="775895" y="2580085"/>
            <a:ext cx="87599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CENTER/BASIC POSITION – THE POSITION IN WHERE A PLAYER IS STANDING ON THEIR SIDE OF TH COURT.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0F1F56-0A99-D67E-C537-B36B69DD2538}"/>
              </a:ext>
            </a:extLst>
          </p:cNvPr>
          <p:cNvSpPr txBox="1"/>
          <p:nvPr/>
        </p:nvSpPr>
        <p:spPr>
          <a:xfrm>
            <a:off x="775895" y="3428999"/>
            <a:ext cx="87599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DOUBLE HIT – HITTING THE SHUTTLE TWICE IN THE SAME STROKE – THIS IS LEGAL.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E123099-16FA-A476-C02A-760D0319F347}"/>
              </a:ext>
            </a:extLst>
          </p:cNvPr>
          <p:cNvSpPr txBox="1"/>
          <p:nvPr/>
        </p:nvSpPr>
        <p:spPr>
          <a:xfrm>
            <a:off x="775895" y="4294585"/>
            <a:ext cx="8759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FAULT – ANY VIOLATION OF THE RULES.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852480C-AFEC-5B5A-81C1-8BCDA831D564}"/>
              </a:ext>
            </a:extLst>
          </p:cNvPr>
          <p:cNvSpPr txBox="1"/>
          <p:nvPr/>
        </p:nvSpPr>
        <p:spPr>
          <a:xfrm>
            <a:off x="775895" y="5253126"/>
            <a:ext cx="87599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GAME – CONSISTS OF 15 POINTS AND IN DOUBLE AND 11 POINTS IN SINGLES.</a:t>
            </a:r>
          </a:p>
        </p:txBody>
      </p:sp>
    </p:spTree>
    <p:extLst>
      <p:ext uri="{BB962C8B-B14F-4D97-AF65-F5344CB8AC3E}">
        <p14:creationId xmlns:p14="http://schemas.microsoft.com/office/powerpoint/2010/main" val="36918541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8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1" name="Freeform 6">
            <a:extLst>
              <a:ext uri="{FF2B5EF4-FFF2-40B4-BE49-F238E27FC236}">
                <a16:creationId xmlns:a16="http://schemas.microsoft.com/office/drawing/2014/main" id="{72411438-92A5-42B0-9C54-EA4FB32ACB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78801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 useBgFill="1">
        <p:nvSpPr>
          <p:cNvPr id="2062" name="Rectangle 2056">
            <a:extLst>
              <a:ext uri="{FF2B5EF4-FFF2-40B4-BE49-F238E27FC236}">
                <a16:creationId xmlns:a16="http://schemas.microsoft.com/office/drawing/2014/main" id="{5FCC6E86-7C37-4FD2-AF0B-C9BDDBC2B0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1" y="-1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Badminton Title Content PowerPoint Template">
            <a:extLst>
              <a:ext uri="{FF2B5EF4-FFF2-40B4-BE49-F238E27FC236}">
                <a16:creationId xmlns:a16="http://schemas.microsoft.com/office/drawing/2014/main" id="{DE50293E-8D35-B3C5-BE27-C20E5EF98A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51" r="-1" b="-1"/>
          <a:stretch/>
        </p:blipFill>
        <p:spPr bwMode="auto">
          <a:xfrm>
            <a:off x="-1" y="10"/>
            <a:ext cx="10825122" cy="6857990"/>
          </a:xfrm>
          <a:custGeom>
            <a:avLst/>
            <a:gdLst/>
            <a:ahLst/>
            <a:cxnLst/>
            <a:rect l="l" t="t" r="r" b="b"/>
            <a:pathLst>
              <a:path w="10825122" h="6858000">
                <a:moveTo>
                  <a:pt x="0" y="0"/>
                </a:moveTo>
                <a:lnTo>
                  <a:pt x="9969784" y="0"/>
                </a:lnTo>
                <a:lnTo>
                  <a:pt x="10105415" y="264816"/>
                </a:lnTo>
                <a:cubicBezTo>
                  <a:pt x="10566647" y="1222029"/>
                  <a:pt x="10825122" y="2295330"/>
                  <a:pt x="10825122" y="3429000"/>
                </a:cubicBezTo>
                <a:cubicBezTo>
                  <a:pt x="10825122" y="4562671"/>
                  <a:pt x="10566647" y="5635971"/>
                  <a:pt x="10105415" y="6593184"/>
                </a:cubicBezTo>
                <a:lnTo>
                  <a:pt x="9969784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63" name="Freeform 6">
            <a:extLst>
              <a:ext uri="{FF2B5EF4-FFF2-40B4-BE49-F238E27FC236}">
                <a16:creationId xmlns:a16="http://schemas.microsoft.com/office/drawing/2014/main" id="{38C2FC07-A260-43C5-ABA2-A9DD5D5A83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8356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4DAA488-BC37-CB5E-B516-0D30ED0EF9EB}"/>
              </a:ext>
            </a:extLst>
          </p:cNvPr>
          <p:cNvSpPr txBox="1"/>
          <p:nvPr/>
        </p:nvSpPr>
        <p:spPr>
          <a:xfrm>
            <a:off x="1747848" y="583036"/>
            <a:ext cx="7787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bg1"/>
                </a:solidFill>
              </a:rPr>
              <a:t>SOME TERMS…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F1E5704-5C50-D559-F83B-579F1C5A2860}"/>
              </a:ext>
            </a:extLst>
          </p:cNvPr>
          <p:cNvSpPr txBox="1"/>
          <p:nvPr/>
        </p:nvSpPr>
        <p:spPr>
          <a:xfrm>
            <a:off x="775895" y="1812393"/>
            <a:ext cx="8759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KILL – FAST DOWNWARD SHOT THAT CANNOT BE RETURNED.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E755C70-0FE5-DDB2-F2B3-49AFC7AF6CBB}"/>
              </a:ext>
            </a:extLst>
          </p:cNvPr>
          <p:cNvSpPr txBox="1"/>
          <p:nvPr/>
        </p:nvSpPr>
        <p:spPr>
          <a:xfrm>
            <a:off x="775895" y="2580085"/>
            <a:ext cx="8759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LET – PLAY THAT IS ALLOWED TO BE RE-PLAYED.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0F1F56-0A99-D67E-C537-B36B69DD2538}"/>
              </a:ext>
            </a:extLst>
          </p:cNvPr>
          <p:cNvSpPr txBox="1"/>
          <p:nvPr/>
        </p:nvSpPr>
        <p:spPr>
          <a:xfrm>
            <a:off x="775895" y="3428999"/>
            <a:ext cx="8759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LOVE – NO SCORE, THE SCORE AT THE BEGINNING OF THE GAME.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E123099-16FA-A476-C02A-760D0319F347}"/>
              </a:ext>
            </a:extLst>
          </p:cNvPr>
          <p:cNvSpPr txBox="1"/>
          <p:nvPr/>
        </p:nvSpPr>
        <p:spPr>
          <a:xfrm>
            <a:off x="775895" y="4294585"/>
            <a:ext cx="8759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SERVE – ACT OF PUTTING THE SHUTTLE INTO PLAY.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852480C-AFEC-5B5A-81C1-8BCDA831D564}"/>
              </a:ext>
            </a:extLst>
          </p:cNvPr>
          <p:cNvSpPr txBox="1"/>
          <p:nvPr/>
        </p:nvSpPr>
        <p:spPr>
          <a:xfrm>
            <a:off x="775895" y="5253126"/>
            <a:ext cx="87599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SMASH – HARD HIT OVERHEAD SHOT WHICH FORCES THE SHUTTLE SHARPLY DOWNWARD.</a:t>
            </a:r>
          </a:p>
        </p:txBody>
      </p:sp>
    </p:spTree>
    <p:extLst>
      <p:ext uri="{BB962C8B-B14F-4D97-AF65-F5344CB8AC3E}">
        <p14:creationId xmlns:p14="http://schemas.microsoft.com/office/powerpoint/2010/main" val="20788558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8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1" name="Freeform 6">
            <a:extLst>
              <a:ext uri="{FF2B5EF4-FFF2-40B4-BE49-F238E27FC236}">
                <a16:creationId xmlns:a16="http://schemas.microsoft.com/office/drawing/2014/main" id="{72411438-92A5-42B0-9C54-EA4FB32ACB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78801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 useBgFill="1">
        <p:nvSpPr>
          <p:cNvPr id="2062" name="Rectangle 2056">
            <a:extLst>
              <a:ext uri="{FF2B5EF4-FFF2-40B4-BE49-F238E27FC236}">
                <a16:creationId xmlns:a16="http://schemas.microsoft.com/office/drawing/2014/main" id="{5FCC6E86-7C37-4FD2-AF0B-C9BDDBC2B0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1" y="-1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Badminton Title Content PowerPoint Template">
            <a:extLst>
              <a:ext uri="{FF2B5EF4-FFF2-40B4-BE49-F238E27FC236}">
                <a16:creationId xmlns:a16="http://schemas.microsoft.com/office/drawing/2014/main" id="{DE50293E-8D35-B3C5-BE27-C20E5EF98A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51" r="-1" b="-1"/>
          <a:stretch/>
        </p:blipFill>
        <p:spPr bwMode="auto">
          <a:xfrm>
            <a:off x="-1" y="10"/>
            <a:ext cx="10825122" cy="6857990"/>
          </a:xfrm>
          <a:custGeom>
            <a:avLst/>
            <a:gdLst/>
            <a:ahLst/>
            <a:cxnLst/>
            <a:rect l="l" t="t" r="r" b="b"/>
            <a:pathLst>
              <a:path w="10825122" h="6858000">
                <a:moveTo>
                  <a:pt x="0" y="0"/>
                </a:moveTo>
                <a:lnTo>
                  <a:pt x="9969784" y="0"/>
                </a:lnTo>
                <a:lnTo>
                  <a:pt x="10105415" y="264816"/>
                </a:lnTo>
                <a:cubicBezTo>
                  <a:pt x="10566647" y="1222029"/>
                  <a:pt x="10825122" y="2295330"/>
                  <a:pt x="10825122" y="3429000"/>
                </a:cubicBezTo>
                <a:cubicBezTo>
                  <a:pt x="10825122" y="4562671"/>
                  <a:pt x="10566647" y="5635971"/>
                  <a:pt x="10105415" y="6593184"/>
                </a:cubicBezTo>
                <a:lnTo>
                  <a:pt x="9969784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63" name="Freeform 6">
            <a:extLst>
              <a:ext uri="{FF2B5EF4-FFF2-40B4-BE49-F238E27FC236}">
                <a16:creationId xmlns:a16="http://schemas.microsoft.com/office/drawing/2014/main" id="{38C2FC07-A260-43C5-ABA2-A9DD5D5A83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8356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4DAA488-BC37-CB5E-B516-0D30ED0EF9EB}"/>
              </a:ext>
            </a:extLst>
          </p:cNvPr>
          <p:cNvSpPr txBox="1"/>
          <p:nvPr/>
        </p:nvSpPr>
        <p:spPr>
          <a:xfrm>
            <a:off x="1747848" y="583036"/>
            <a:ext cx="7787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bg1"/>
                </a:solidFill>
              </a:rPr>
              <a:t>SERVING…</a:t>
            </a:r>
          </a:p>
        </p:txBody>
      </p:sp>
      <p:pic>
        <p:nvPicPr>
          <p:cNvPr id="2" name="Online Media 1" title="4 types of serve in badminton">
            <a:hlinkClick r:id="" action="ppaction://media"/>
            <a:extLst>
              <a:ext uri="{FF2B5EF4-FFF2-40B4-BE49-F238E27FC236}">
                <a16:creationId xmlns:a16="http://schemas.microsoft.com/office/drawing/2014/main" id="{B1E00B24-2D27-C322-36FE-C5E513C8B097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616994" y="1703606"/>
            <a:ext cx="6958011" cy="3931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736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HeadlinesVTI">
  <a:themeElements>
    <a:clrScheme name="Headlines">
      <a:dk1>
        <a:sysClr val="windowText" lastClr="000000"/>
      </a:dk1>
      <a:lt1>
        <a:sysClr val="window" lastClr="FFFFFF"/>
      </a:lt1>
      <a:dk2>
        <a:srgbClr val="232C41"/>
      </a:dk2>
      <a:lt2>
        <a:srgbClr val="F6F4EF"/>
      </a:lt2>
      <a:accent1>
        <a:srgbClr val="439EB7"/>
      </a:accent1>
      <a:accent2>
        <a:srgbClr val="E20E65"/>
      </a:accent2>
      <a:accent3>
        <a:srgbClr val="F59324"/>
      </a:accent3>
      <a:accent4>
        <a:srgbClr val="5046B9"/>
      </a:accent4>
      <a:accent5>
        <a:srgbClr val="5CB678"/>
      </a:accent5>
      <a:accent6>
        <a:srgbClr val="9717F7"/>
      </a:accent6>
      <a:hlink>
        <a:srgbClr val="E80095"/>
      </a:hlink>
      <a:folHlink>
        <a:srgbClr val="808080"/>
      </a:folHlink>
    </a:clrScheme>
    <a:fontScheme name="Custom 211">
      <a:majorFont>
        <a:latin typeface="Sitka Banner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8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6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eadlinesVTI" id="{66EB4A02-0C0F-47F1-9F48-4E6882B9F967}" vid="{F3552358-4452-4FDA-9568-4F5DA32F7A6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345</Words>
  <Application>Microsoft Office PowerPoint</Application>
  <PresentationFormat>Widescreen</PresentationFormat>
  <Paragraphs>38</Paragraphs>
  <Slides>9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Avenir Next LT Pro</vt:lpstr>
      <vt:lpstr>Sitka Banner</vt:lpstr>
      <vt:lpstr>HeadlinesVTI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Mark Stier</dc:creator>
  <cp:lastModifiedBy>Mark Stier</cp:lastModifiedBy>
  <cp:revision>3</cp:revision>
  <dcterms:created xsi:type="dcterms:W3CDTF">2024-02-21T03:17:20Z</dcterms:created>
  <dcterms:modified xsi:type="dcterms:W3CDTF">2024-02-21T03:59:12Z</dcterms:modified>
</cp:coreProperties>
</file>