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57" r:id="rId2"/>
    <p:sldId id="258" r:id="rId3"/>
  </p:sldIdLst>
  <p:sldSz cx="6858000" cy="9144000" type="letter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76E1D0D-A55F-498E-966A-2875AAC871C7}">
          <p14:sldIdLst>
            <p14:sldId id="257"/>
            <p14:sldId id="258"/>
          </p14:sldIdLst>
        </p14:section>
        <p14:section name="Untitled Section" id="{D0F1B910-04C1-4B99-BBAF-88D3D2AF7513}">
          <p14:sldIdLst/>
        </p14:section>
        <p14:section name="Untitled Section" id="{FDF01458-32A2-4E78-AB84-BE3C42447FC1}">
          <p14:sldIdLst/>
        </p14:section>
        <p14:section name="Untitled Section" id="{1B17667D-3FC7-4D8F-A9D0-75DCFD5DE98D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72"/>
  </p:normalViewPr>
  <p:slideViewPr>
    <p:cSldViewPr snapToGrid="0" snapToObjects="1">
      <p:cViewPr varScale="1">
        <p:scale>
          <a:sx n="73" d="100"/>
          <a:sy n="73" d="100"/>
        </p:scale>
        <p:origin x="241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8-11T17:36:09.673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8-11T17:36:10.563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17 0,'-7'0,"-2"0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8-11T17:36:10.86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8-11T17:36:58.344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0,'2'1,"-1"-1,0 1,1-1,-1 1,0 0,0-1,0 1,0 0,0 0,0 0,0 0,0 0,0 0,0 0,0 0,0 0,-1 0,1 1,-1-1,1 0,-1 1,1-1,-1 0,0 1,1 0,8 40,-7-37,3 29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8-11T17:36:10.204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1,'0'56,"0"-20</inkml:trace>
  <inkml:trace contextRef="#ctx0" brushRef="#br0" timeOffset="48874.33">1 1</inkml:trace>
  <inkml:trace contextRef="#ctx0" brushRef="#br0" timeOffset="49452.52">1 1</inkml:trace>
  <inkml:trace contextRef="#ctx0" brushRef="#br0" timeOffset="49765.05">1 1</inkml:trace>
  <inkml:trace contextRef="#ctx0" brushRef="#br0" timeOffset="50046.33">1 1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8-11T17:37:03.735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8-11T17:37:04.095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8-11T17:37:02.829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</inkml:trace>
  <inkml:trace contextRef="#ctx0" brushRef="#br0" timeOffset="249.99">1 0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8-11T17:37:06.001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25 1,'-16'7,"7"2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8-11T17:37:08.923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0,'7'17,"3"-8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8-11T17:37:17.659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8-11T17:37:16.659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0 0</inkml:trace>
  <inkml:trace contextRef="#ctx0" brushRef="#br0" timeOffset="421.89">0 0</inkml:trace>
  <inkml:trace contextRef="#ctx0" brushRef="#br0" timeOffset="671.92">0 0,'0'8,"0"0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8-11T17:37:20.065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8-11T17:37:22.69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8-11T17:37:45.736"/>
    </inkml:context>
    <inkml:brush xml:id="br0">
      <inkml:brushProperty name="width" value="0.025" units="cm"/>
      <inkml:brushProperty name="height" value="0.025" units="cm"/>
      <inkml:brushProperty name="ignorePressure" value="1"/>
    </inkml:brush>
  </inkml:definitions>
  <inkml:trace contextRef="#ctx0" brushRef="#br0">0 1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8-11T17:38:24.920"/>
    </inkml:context>
    <inkml:brush xml:id="br0">
      <inkml:brushProperty name="width" value="0.025" units="cm"/>
      <inkml:brushProperty name="height" value="0.025" units="cm"/>
      <inkml:brushProperty name="ignorePressure" value="1"/>
    </inkml:brush>
  </inkml:definitions>
  <inkml:trace contextRef="#ctx0" brushRef="#br0">9 0,'-1'1,"0"0,1 0,-1 0,0 0,0 0,1 1,-1-1,1 0,-1 0,1 1,-1-1,1 0,0 1,-1-1,1 0,0 1,0-1,0 1,0 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8-11T17:38:25.701"/>
    </inkml:context>
    <inkml:brush xml:id="br0">
      <inkml:brushProperty name="width" value="0.025" units="cm"/>
      <inkml:brushProperty name="height" value="0.025" units="cm"/>
      <inkml:brushProperty name="ignorePressure" value="1"/>
    </inkml:brush>
  </inkml:definitions>
  <inkml:trace contextRef="#ctx0" brushRef="#br0">42 0,'0'1,"0"1,0-1,-1 0,1 1,-1-1,1 0,-1 0,0 0,0 0,1 0,-1 1,0-1,0-1,0 1,0 0,0 0,0 0,0 0,0-1,0 1,-1 0,1-1,0 1,0-1,-2 1,3-1,-18 7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8-11T17:38:26.107"/>
    </inkml:context>
    <inkml:brush xml:id="br0">
      <inkml:brushProperty name="width" value="0.025" units="cm"/>
      <inkml:brushProperty name="height" value="0.025" units="cm"/>
      <inkml:brushProperty name="ignorePressure" value="1"/>
    </inkml:brush>
  </inkml:definitions>
  <inkml:trace contextRef="#ctx0" brushRef="#br0">0 0,'0'7,"0"2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8-11T17:38:23.787"/>
    </inkml:context>
    <inkml:brush xml:id="br0">
      <inkml:brushProperty name="width" value="0.025" units="cm"/>
      <inkml:brushProperty name="height" value="0.025" units="cm"/>
      <inkml:brushProperty name="ignorePressure" value="1"/>
    </inkml:brush>
  </inkml:definitions>
  <inkml:trace contextRef="#ctx0" brushRef="#br0">84 42</inkml:trace>
  <inkml:trace contextRef="#ctx0" brushRef="#br0" timeOffset="421.91">84 42</inkml:trace>
  <inkml:trace contextRef="#ctx0" brushRef="#br0" timeOffset="703.19">1 1,'4'0,"-1"0,1 0,0 0,0 1,0-1,-1 1,1 0,0 0,-1 1,1-1,13 8</inkml:trace>
  <inkml:trace contextRef="#ctx0" brushRef="#br0" timeOffset="3008.42">42 1,'-8'0,"0"0</inkml:trace>
  <inkml:trace contextRef="#ctx0" brushRef="#br0" timeOffset="3340.32">1 1</inkml:trace>
  <inkml:trace contextRef="#ctx0" brushRef="#br0" timeOffset="3746.61">1 1,'3'1,"0"0,0 1,0-1,-1 1,1 0,0-1,-1 1,1 0,-1 1,1-1,-1 0,0 1,0-1,0 1,-1 0,1 0,0-1,-1 1,0 1,2 1,12 20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8-11T17:38:28.799"/>
    </inkml:context>
    <inkml:brush xml:id="br0">
      <inkml:brushProperty name="width" value="0.025" units="cm"/>
      <inkml:brushProperty name="height" value="0.025" units="cm"/>
      <inkml:brushProperty name="ignorePressure" value="1"/>
    </inkml:brush>
  </inkml:definitions>
  <inkml:trace contextRef="#ctx0" brushRef="#br0">1 0,'0'500,"0"-461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058" cy="471175"/>
          </a:xfrm>
          <a:prstGeom prst="rect">
            <a:avLst/>
          </a:prstGeom>
        </p:spPr>
        <p:txBody>
          <a:bodyPr vert="horz" lIns="91714" tIns="45857" rIns="91714" bIns="4585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824" y="0"/>
            <a:ext cx="3078058" cy="471175"/>
          </a:xfrm>
          <a:prstGeom prst="rect">
            <a:avLst/>
          </a:prstGeom>
        </p:spPr>
        <p:txBody>
          <a:bodyPr vert="horz" lIns="91714" tIns="45857" rIns="91714" bIns="45857" rtlCol="0"/>
          <a:lstStyle>
            <a:lvl1pPr algn="r">
              <a:defRPr sz="1200"/>
            </a:lvl1pPr>
          </a:lstStyle>
          <a:p>
            <a:fld id="{96545F77-8125-4B91-863E-A45730CA6C4D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2200" y="1173163"/>
            <a:ext cx="2378075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14" tIns="45857" rIns="91714" bIns="4585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567" y="4517548"/>
            <a:ext cx="5681343" cy="3697767"/>
          </a:xfrm>
          <a:prstGeom prst="rect">
            <a:avLst/>
          </a:prstGeom>
        </p:spPr>
        <p:txBody>
          <a:bodyPr vert="horz" lIns="91714" tIns="45857" rIns="91714" bIns="4585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300"/>
            <a:ext cx="3078058" cy="471175"/>
          </a:xfrm>
          <a:prstGeom prst="rect">
            <a:avLst/>
          </a:prstGeom>
        </p:spPr>
        <p:txBody>
          <a:bodyPr vert="horz" lIns="91714" tIns="45857" rIns="91714" bIns="4585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824" y="8917300"/>
            <a:ext cx="3078058" cy="471175"/>
          </a:xfrm>
          <a:prstGeom prst="rect">
            <a:avLst/>
          </a:prstGeom>
        </p:spPr>
        <p:txBody>
          <a:bodyPr vert="horz" lIns="91714" tIns="45857" rIns="91714" bIns="45857" rtlCol="0" anchor="b"/>
          <a:lstStyle>
            <a:lvl1pPr algn="r">
              <a:defRPr sz="1200"/>
            </a:lvl1pPr>
          </a:lstStyle>
          <a:p>
            <a:fld id="{6A40DFDD-150F-4232-BBF1-BE101988F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85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95E19-21B1-564E-80F9-551B0641B5D1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9F9C2-B89B-BE44-8FEA-68158EF0F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092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95E19-21B1-564E-80F9-551B0641B5D1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9F9C2-B89B-BE44-8FEA-68158EF0F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713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95E19-21B1-564E-80F9-551B0641B5D1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9F9C2-B89B-BE44-8FEA-68158EF0F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598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95E19-21B1-564E-80F9-551B0641B5D1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9F9C2-B89B-BE44-8FEA-68158EF0F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10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95E19-21B1-564E-80F9-551B0641B5D1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9F9C2-B89B-BE44-8FEA-68158EF0F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14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95E19-21B1-564E-80F9-551B0641B5D1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9F9C2-B89B-BE44-8FEA-68158EF0F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29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95E19-21B1-564E-80F9-551B0641B5D1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9F9C2-B89B-BE44-8FEA-68158EF0F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471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95E19-21B1-564E-80F9-551B0641B5D1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9F9C2-B89B-BE44-8FEA-68158EF0F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591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95E19-21B1-564E-80F9-551B0641B5D1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9F9C2-B89B-BE44-8FEA-68158EF0F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861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95E19-21B1-564E-80F9-551B0641B5D1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9F9C2-B89B-BE44-8FEA-68158EF0F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501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95E19-21B1-564E-80F9-551B0641B5D1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9F9C2-B89B-BE44-8FEA-68158EF0F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278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E95E19-21B1-564E-80F9-551B0641B5D1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9F9C2-B89B-BE44-8FEA-68158EF0F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046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customXml" Target="../ink/ink8.xml"/><Relationship Id="rId18" Type="http://schemas.openxmlformats.org/officeDocument/2006/relationships/customXml" Target="../ink/ink11.xml"/><Relationship Id="rId26" Type="http://schemas.openxmlformats.org/officeDocument/2006/relationships/customXml" Target="../ink/ink17.xml"/><Relationship Id="rId3" Type="http://schemas.openxmlformats.org/officeDocument/2006/relationships/image" Target="../media/image1.png"/><Relationship Id="rId21" Type="http://schemas.openxmlformats.org/officeDocument/2006/relationships/customXml" Target="../ink/ink14.xml"/><Relationship Id="rId7" Type="http://schemas.openxmlformats.org/officeDocument/2006/relationships/customXml" Target="../ink/ink4.xml"/><Relationship Id="rId12" Type="http://schemas.openxmlformats.org/officeDocument/2006/relationships/customXml" Target="../ink/ink7.xml"/><Relationship Id="rId17" Type="http://schemas.openxmlformats.org/officeDocument/2006/relationships/image" Target="../media/image6.png"/><Relationship Id="rId25" Type="http://schemas.openxmlformats.org/officeDocument/2006/relationships/image" Target="../media/image8.png"/><Relationship Id="rId2" Type="http://schemas.openxmlformats.org/officeDocument/2006/relationships/customXml" Target="../ink/ink1.xml"/><Relationship Id="rId16" Type="http://schemas.openxmlformats.org/officeDocument/2006/relationships/customXml" Target="../ink/ink10.xml"/><Relationship Id="rId20" Type="http://schemas.openxmlformats.org/officeDocument/2006/relationships/customXml" Target="../ink/ink13.xml"/><Relationship Id="rId29" Type="http://schemas.openxmlformats.org/officeDocument/2006/relationships/customXml" Target="../ink/ink19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.xml"/><Relationship Id="rId11" Type="http://schemas.openxmlformats.org/officeDocument/2006/relationships/customXml" Target="../ink/ink6.xml"/><Relationship Id="rId24" Type="http://schemas.openxmlformats.org/officeDocument/2006/relationships/customXml" Target="../ink/ink16.xml"/><Relationship Id="rId32" Type="http://schemas.openxmlformats.org/officeDocument/2006/relationships/image" Target="../media/image11.png"/><Relationship Id="rId5" Type="http://schemas.openxmlformats.org/officeDocument/2006/relationships/image" Target="../media/image2.png"/><Relationship Id="rId15" Type="http://schemas.openxmlformats.org/officeDocument/2006/relationships/image" Target="../media/image5.png"/><Relationship Id="rId23" Type="http://schemas.openxmlformats.org/officeDocument/2006/relationships/image" Target="../media/image7.png"/><Relationship Id="rId28" Type="http://schemas.openxmlformats.org/officeDocument/2006/relationships/customXml" Target="../ink/ink18.xml"/><Relationship Id="rId10" Type="http://schemas.openxmlformats.org/officeDocument/2006/relationships/image" Target="../media/image4.png"/><Relationship Id="rId19" Type="http://schemas.openxmlformats.org/officeDocument/2006/relationships/customXml" Target="../ink/ink12.xml"/><Relationship Id="rId31" Type="http://schemas.openxmlformats.org/officeDocument/2006/relationships/customXml" Target="../ink/ink20.xml"/><Relationship Id="rId4" Type="http://schemas.openxmlformats.org/officeDocument/2006/relationships/customXml" Target="../ink/ink2.xml"/><Relationship Id="rId9" Type="http://schemas.openxmlformats.org/officeDocument/2006/relationships/customXml" Target="../ink/ink5.xml"/><Relationship Id="rId14" Type="http://schemas.openxmlformats.org/officeDocument/2006/relationships/customXml" Target="../ink/ink9.xml"/><Relationship Id="rId22" Type="http://schemas.openxmlformats.org/officeDocument/2006/relationships/customXml" Target="../ink/ink15.xml"/><Relationship Id="rId27" Type="http://schemas.openxmlformats.org/officeDocument/2006/relationships/image" Target="../media/image9.png"/><Relationship Id="rId30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0833297"/>
              </p:ext>
            </p:extLst>
          </p:nvPr>
        </p:nvGraphicFramePr>
        <p:xfrm>
          <a:off x="135466" y="69574"/>
          <a:ext cx="6659385" cy="9684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32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32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56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6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669">
                  <a:extLst>
                    <a:ext uri="{9D8B030D-6E8A-4147-A177-3AD203B41FA5}">
                      <a16:colId xmlns:a16="http://schemas.microsoft.com/office/drawing/2014/main" val="50303377"/>
                    </a:ext>
                  </a:extLst>
                </a:gridCol>
                <a:gridCol w="135669">
                  <a:extLst>
                    <a:ext uri="{9D8B030D-6E8A-4147-A177-3AD203B41FA5}">
                      <a16:colId xmlns:a16="http://schemas.microsoft.com/office/drawing/2014/main" val="394344050"/>
                    </a:ext>
                  </a:extLst>
                </a:gridCol>
                <a:gridCol w="19385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184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54885">
                <a:tc gridSpan="8"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Mrs.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Durning’s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 Kindergarten</a:t>
                      </a:r>
                      <a:r>
                        <a:rPr lang="en-US" sz="1600" b="0" baseline="0" dirty="0">
                          <a:solidFill>
                            <a:schemeClr val="tx1"/>
                          </a:solidFill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 Lesson Plans</a:t>
                      </a:r>
                    </a:p>
                    <a:p>
                      <a:pPr algn="ctr"/>
                      <a:r>
                        <a:rPr lang="en-US" sz="1600" b="0" baseline="0" dirty="0">
                          <a:solidFill>
                            <a:schemeClr val="tx1"/>
                          </a:solidFill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The House That Tony Lives In 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2745">
                <a:tc gridSpan="2">
                  <a:txBody>
                    <a:bodyPr/>
                    <a:lstStyle/>
                    <a:p>
                      <a:endParaRPr lang="en-US" b="1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Monday 5/24</a:t>
                      </a:r>
                    </a:p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Tuesday 5/25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472">
                <a:tc gridSpan="2">
                  <a:txBody>
                    <a:bodyPr/>
                    <a:lstStyle/>
                    <a:p>
                      <a:endParaRPr lang="en-US" b="1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962">
                <a:tc gridSpan="8">
                  <a:txBody>
                    <a:bodyPr/>
                    <a:lstStyle/>
                    <a:p>
                      <a:r>
                        <a:rPr lang="en-US" b="1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Standards: </a:t>
                      </a:r>
                      <a:r>
                        <a:rPr lang="en-US" sz="1000" b="0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LAFS.K.R.L1.3 with prompting and support,</a:t>
                      </a:r>
                      <a:r>
                        <a:rPr lang="en-US" sz="1000" b="0" baseline="0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 identify characters, settings, and major events in a story</a:t>
                      </a:r>
                      <a:endParaRPr lang="en-US" sz="1000" b="0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962">
                <a:tc gridSpan="8">
                  <a:txBody>
                    <a:bodyPr/>
                    <a:lstStyle/>
                    <a:p>
                      <a:r>
                        <a:rPr lang="en-US" b="1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I can:  write a complete sentence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2745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Poem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Skill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Find Sight Words-list 16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Find Sight Words-list 16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Find Sight Words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962"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Mini Lesson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Skill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Diagraphs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Diagraphs 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Beginning Sounds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962"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Read Aloud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Story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The House That Tony Lives In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My Big Bug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Field Trip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61521">
                <a:tc vMerge="1">
                  <a:txBody>
                    <a:bodyPr/>
                    <a:lstStyle/>
                    <a:p>
                      <a:endParaRPr lang="en-US" sz="1200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Questions: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Who helps to build a house?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5962">
                <a:tc rowSpan="4">
                  <a:txBody>
                    <a:bodyPr/>
                    <a:lstStyle/>
                    <a:p>
                      <a:r>
                        <a:rPr lang="en-US" b="1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Guided reading/ Work Stations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Purple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Computers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Computers</a:t>
                      </a:r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Computers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5962">
                <a:tc vMerge="1">
                  <a:txBody>
                    <a:bodyPr/>
                    <a:lstStyle/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Blue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Sight Words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Sight Words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Printing Letters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5962">
                <a:tc vMerge="1">
                  <a:txBody>
                    <a:bodyPr/>
                    <a:lstStyle/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Green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I-pad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I-pad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Recognizing Letters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12745">
                <a:tc vMerge="1">
                  <a:txBody>
                    <a:bodyPr/>
                    <a:lstStyle/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Orange</a:t>
                      </a:r>
                    </a:p>
                    <a:p>
                      <a:r>
                        <a:rPr lang="en-US" b="1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Red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Sentences</a:t>
                      </a:r>
                    </a:p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Writing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Sentences</a:t>
                      </a:r>
                    </a:p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Writing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Sight Words</a:t>
                      </a:r>
                    </a:p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  <a:p>
                      <a:r>
                        <a:rPr lang="en-US" dirty="0" err="1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Dvd</a:t>
                      </a:r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2986">
                <a:tc gridSpan="8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Science/Social Studies Standards: SC.K.CL.14.3L, Matter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9679">
                <a:tc gridSpan="8"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Activity : Read and discuss social studies weekly 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9679">
                <a:tc gridSpan="8"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 Spa/LUNCH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427729">
                <a:tc gridSpan="8"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 Reading/Specials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40282">
                <a:tc gridSpan="8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Math Standard: Math Standard : Money 10 K.CC.1.3</a:t>
                      </a:r>
                      <a:endParaRPr lang="en-US" b="0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02986">
                <a:tc rowSpan="4">
                  <a:txBody>
                    <a:bodyPr/>
                    <a:lstStyle/>
                    <a:p>
                      <a:r>
                        <a:rPr lang="en-US" b="1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Calendar/</a:t>
                      </a:r>
                    </a:p>
                    <a:p>
                      <a:r>
                        <a:rPr lang="en-US" b="1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Math Groups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Purple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computers</a:t>
                      </a:r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Computers</a:t>
                      </a:r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Computers</a:t>
                      </a:r>
                    </a:p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02986">
                <a:tc vMerge="1">
                  <a:txBody>
                    <a:bodyPr/>
                    <a:lstStyle/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Blue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I-pad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I-pad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Review numbers 1-5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512745">
                <a:tc vMerge="1">
                  <a:txBody>
                    <a:bodyPr/>
                    <a:lstStyle/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Green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Identifying numbers 1-100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Identifying</a:t>
                      </a:r>
                    </a:p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Numbers 1-100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Identifying</a:t>
                      </a:r>
                    </a:p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Numbers 1-5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512745">
                <a:tc vMerge="1">
                  <a:txBody>
                    <a:bodyPr/>
                    <a:lstStyle/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Orange</a:t>
                      </a:r>
                    </a:p>
                    <a:p>
                      <a:r>
                        <a:rPr lang="en-US" b="1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Red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Identify shapes</a:t>
                      </a:r>
                    </a:p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Addition and subtraction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Identify shapes</a:t>
                      </a:r>
                    </a:p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Addition and subtraction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Identify shapes</a:t>
                      </a:r>
                    </a:p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DVD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365962">
                <a:tc gridSpan="8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Pack UP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0D0AB967-6DA7-4676-9FD8-C4F7C35B3342}"/>
                  </a:ext>
                </a:extLst>
              </p14:cNvPr>
              <p14:cNvContentPartPr/>
              <p14:nvPr/>
            </p14:nvContentPartPr>
            <p14:xfrm>
              <a:off x="1438737" y="5336239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0D0AB967-6DA7-4676-9FD8-C4F7C35B334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30097" y="5327239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2365EC7E-03E3-4E5A-B4FA-E955D30C49BF}"/>
                  </a:ext>
                </a:extLst>
              </p14:cNvPr>
              <p14:cNvContentPartPr/>
              <p14:nvPr/>
            </p14:nvContentPartPr>
            <p14:xfrm>
              <a:off x="1387617" y="5396359"/>
              <a:ext cx="612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2365EC7E-03E3-4E5A-B4FA-E955D30C49B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378977" y="5387359"/>
                <a:ext cx="2376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E0CD9360-52E8-4D2C-814F-253BBB83BCFF}"/>
                  </a:ext>
                </a:extLst>
              </p14:cNvPr>
              <p14:cNvContentPartPr/>
              <p14:nvPr/>
            </p14:nvContentPartPr>
            <p14:xfrm>
              <a:off x="1363497" y="5396359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E0CD9360-52E8-4D2C-814F-253BBB83BCF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54497" y="5387359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E9D8AD7E-3355-4F01-BFCE-DBBE4E8296AF}"/>
                  </a:ext>
                </a:extLst>
              </p14:cNvPr>
              <p14:cNvContentPartPr/>
              <p14:nvPr/>
            </p14:nvContentPartPr>
            <p14:xfrm>
              <a:off x="1363497" y="5411119"/>
              <a:ext cx="14400" cy="388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E9D8AD7E-3355-4F01-BFCE-DBBE4E8296A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354497" y="5402119"/>
                <a:ext cx="32040" cy="5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E5B55562-2B72-44C8-BEB6-DC63A4C8E96E}"/>
                  </a:ext>
                </a:extLst>
              </p14:cNvPr>
              <p14:cNvContentPartPr/>
              <p14:nvPr/>
            </p14:nvContentPartPr>
            <p14:xfrm>
              <a:off x="1438737" y="5366119"/>
              <a:ext cx="360" cy="334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E5B55562-2B72-44C8-BEB6-DC63A4C8E96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430097" y="5357479"/>
                <a:ext cx="18000" cy="5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624CE84A-00B9-4F7E-A269-2C8979BCFFFC}"/>
                  </a:ext>
                </a:extLst>
              </p14:cNvPr>
              <p14:cNvContentPartPr/>
              <p14:nvPr/>
            </p14:nvContentPartPr>
            <p14:xfrm>
              <a:off x="1558257" y="5485639"/>
              <a:ext cx="360" cy="3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624CE84A-00B9-4F7E-A269-2C8979BCFFF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49617" y="5476999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F11506EF-187F-4175-A6A9-5669496A5CEA}"/>
                  </a:ext>
                </a:extLst>
              </p14:cNvPr>
              <p14:cNvContentPartPr/>
              <p14:nvPr/>
            </p14:nvContentPartPr>
            <p14:xfrm>
              <a:off x="1558257" y="5471239"/>
              <a:ext cx="360" cy="3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F11506EF-187F-4175-A6A9-5669496A5CE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49617" y="5462239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02767754-F3D7-495C-B000-55A87370155A}"/>
                  </a:ext>
                </a:extLst>
              </p14:cNvPr>
              <p14:cNvContentPartPr/>
              <p14:nvPr/>
            </p14:nvContentPartPr>
            <p14:xfrm>
              <a:off x="1513617" y="5471239"/>
              <a:ext cx="360" cy="3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02767754-F3D7-495C-B000-55A87370155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04977" y="5462239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4F02AAC8-F022-4819-B786-E82703C6A5FA}"/>
                  </a:ext>
                </a:extLst>
              </p14:cNvPr>
              <p14:cNvContentPartPr/>
              <p14:nvPr/>
            </p14:nvContentPartPr>
            <p14:xfrm>
              <a:off x="1414617" y="4286839"/>
              <a:ext cx="9360" cy="612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4F02AAC8-F022-4819-B786-E82703C6A5FA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405617" y="4278199"/>
                <a:ext cx="27000" cy="2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9666044F-1E50-4484-AAA7-1013C613B315}"/>
                  </a:ext>
                </a:extLst>
              </p14:cNvPr>
              <p14:cNvContentPartPr/>
              <p14:nvPr/>
            </p14:nvContentPartPr>
            <p14:xfrm>
              <a:off x="1558257" y="4271719"/>
              <a:ext cx="6480" cy="972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9666044F-1E50-4484-AAA7-1013C613B315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549617" y="4262719"/>
                <a:ext cx="24120" cy="2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191F925E-4371-4F7C-8F9E-0AD6E8FA4857}"/>
                  </a:ext>
                </a:extLst>
              </p14:cNvPr>
              <p14:cNvContentPartPr/>
              <p14:nvPr/>
            </p14:nvContentPartPr>
            <p14:xfrm>
              <a:off x="1573737" y="4331839"/>
              <a:ext cx="360" cy="36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191F925E-4371-4F7C-8F9E-0AD6E8FA485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64737" y="4322839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12427D69-31A7-4E8C-B5CA-6E2035427DE7}"/>
                  </a:ext>
                </a:extLst>
              </p14:cNvPr>
              <p14:cNvContentPartPr/>
              <p14:nvPr/>
            </p14:nvContentPartPr>
            <p14:xfrm>
              <a:off x="1573737" y="4317079"/>
              <a:ext cx="360" cy="612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12427D69-31A7-4E8C-B5CA-6E2035427DE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64737" y="4308079"/>
                <a:ext cx="18000" cy="2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82273B38-855A-41DD-AE7F-04430FFD397B}"/>
                  </a:ext>
                </a:extLst>
              </p14:cNvPr>
              <p14:cNvContentPartPr/>
              <p14:nvPr/>
            </p14:nvContentPartPr>
            <p14:xfrm>
              <a:off x="3357177" y="3881839"/>
              <a:ext cx="360" cy="36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82273B38-855A-41DD-AE7F-04430FFD397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48537" y="3873199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5244CEE9-1836-4F75-9374-0BECFFC24D75}"/>
                  </a:ext>
                </a:extLst>
              </p14:cNvPr>
              <p14:cNvContentPartPr/>
              <p14:nvPr/>
            </p14:nvContentPartPr>
            <p14:xfrm>
              <a:off x="3927057" y="2577559"/>
              <a:ext cx="360" cy="36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5244CEE9-1836-4F75-9374-0BECFFC24D7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18417" y="2568919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95A9EE09-74D1-453C-9574-55BD499D2CEE}"/>
                  </a:ext>
                </a:extLst>
              </p14:cNvPr>
              <p14:cNvContentPartPr/>
              <p14:nvPr/>
            </p14:nvContentPartPr>
            <p14:xfrm>
              <a:off x="1214097" y="5605879"/>
              <a:ext cx="360" cy="36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95A9EE09-74D1-453C-9574-55BD499D2CEE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209777" y="5601559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EDF1529E-C504-45EC-B794-00B884009E07}"/>
                  </a:ext>
                </a:extLst>
              </p14:cNvPr>
              <p14:cNvContentPartPr/>
              <p14:nvPr/>
            </p14:nvContentPartPr>
            <p14:xfrm>
              <a:off x="3624297" y="1093999"/>
              <a:ext cx="3600" cy="1548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EDF1529E-C504-45EC-B794-00B884009E07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619977" y="1089679"/>
                <a:ext cx="12240" cy="2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2C8A57CC-8BB1-4F27-8762-B3AE2C7291D3}"/>
                  </a:ext>
                </a:extLst>
              </p14:cNvPr>
              <p14:cNvContentPartPr/>
              <p14:nvPr/>
            </p14:nvContentPartPr>
            <p14:xfrm>
              <a:off x="3836697" y="1079239"/>
              <a:ext cx="15480" cy="1188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2C8A57CC-8BB1-4F27-8762-B3AE2C7291D3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832377" y="1074919"/>
                <a:ext cx="24120" cy="2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11EFB68B-B03E-410B-9BEE-DC9EDAC89BEF}"/>
                  </a:ext>
                </a:extLst>
              </p14:cNvPr>
              <p14:cNvContentPartPr/>
              <p14:nvPr/>
            </p14:nvContentPartPr>
            <p14:xfrm>
              <a:off x="3821937" y="1093999"/>
              <a:ext cx="360" cy="612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11EFB68B-B03E-410B-9BEE-DC9EDAC89BEF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817617" y="1089679"/>
                <a:ext cx="9000" cy="1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9D266302-FAB4-4865-8DF9-1E579CC5275D}"/>
                  </a:ext>
                </a:extLst>
              </p14:cNvPr>
              <p14:cNvContentPartPr/>
              <p14:nvPr/>
            </p14:nvContentPartPr>
            <p14:xfrm>
              <a:off x="3762177" y="1093639"/>
              <a:ext cx="30600" cy="2736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9D266302-FAB4-4865-8DF9-1E579CC5275D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3757806" y="1089319"/>
                <a:ext cx="39343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6CFCC455-BE1F-4ECC-86C3-C96299E0A8BD}"/>
                  </a:ext>
                </a:extLst>
              </p14:cNvPr>
              <p14:cNvContentPartPr/>
              <p14:nvPr/>
            </p14:nvContentPartPr>
            <p14:xfrm>
              <a:off x="3881697" y="1019119"/>
              <a:ext cx="360" cy="19440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6CFCC455-BE1F-4ECC-86C3-C96299E0A8BD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3877377" y="1014799"/>
                <a:ext cx="9000" cy="203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16287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6026886"/>
              </p:ext>
            </p:extLst>
          </p:nvPr>
        </p:nvGraphicFramePr>
        <p:xfrm>
          <a:off x="255696" y="0"/>
          <a:ext cx="6766004" cy="9363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4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2682">
                  <a:extLst>
                    <a:ext uri="{9D8B030D-6E8A-4147-A177-3AD203B41FA5}">
                      <a16:colId xmlns:a16="http://schemas.microsoft.com/office/drawing/2014/main" val="2821184178"/>
                    </a:ext>
                  </a:extLst>
                </a:gridCol>
                <a:gridCol w="19625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625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10124">
                <a:tc rowSpan="2" gridSpan="2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Kindergarten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 Lesson Plan</a:t>
                      </a:r>
                    </a:p>
                    <a:p>
                      <a:pPr algn="ctr"/>
                      <a:r>
                        <a:rPr lang="en-US" baseline="0" dirty="0">
                          <a:solidFill>
                            <a:schemeClr val="tx1"/>
                          </a:solidFill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The House That Tony Lives In</a:t>
                      </a:r>
                    </a:p>
                    <a:p>
                      <a:pPr algn="ctr"/>
                      <a:endParaRPr lang="en-US" baseline="0" dirty="0">
                        <a:solidFill>
                          <a:schemeClr val="tx1"/>
                        </a:solidFill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752">
                <a:tc gridSpan="2" vMerge="1">
                  <a:txBody>
                    <a:bodyPr/>
                    <a:lstStyle/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Wednesday 5/26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Thursday 5/27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Friday 5/28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3365">
                <a:tc gridSpan="2">
                  <a:txBody>
                    <a:bodyPr/>
                    <a:lstStyle/>
                    <a:p>
                      <a:endParaRPr lang="en-US" b="1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5847">
                <a:tc gridSpan="2">
                  <a:txBody>
                    <a:bodyPr/>
                    <a:lstStyle/>
                    <a:p>
                      <a:r>
                        <a:rPr lang="en-US" sz="1400" b="1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Skill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Find Sight Words-list 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Find Sight Words-list 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Find Sight Words-list 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752">
                <a:tc gridSpan="2">
                  <a:txBody>
                    <a:bodyPr/>
                    <a:lstStyle/>
                    <a:p>
                      <a:r>
                        <a:rPr lang="en-US" sz="1200" b="1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Story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Who Builds A House?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Build A Home</a:t>
                      </a:r>
                    </a:p>
                    <a:p>
                      <a:endParaRPr lang="en-US" sz="1100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  <a:p>
                      <a:endParaRPr lang="en-US" sz="1100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Our Camping Trip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0281">
                <a:tc gridSpan="2">
                  <a:txBody>
                    <a:bodyPr/>
                    <a:lstStyle/>
                    <a:p>
                      <a:r>
                        <a:rPr lang="en-US" sz="1800" b="1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?’S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Character</a:t>
                      </a:r>
                    </a:p>
                    <a:p>
                      <a:r>
                        <a:rPr lang="en-US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Setting</a:t>
                      </a:r>
                    </a:p>
                    <a:p>
                      <a:r>
                        <a:rPr lang="en-US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Events</a:t>
                      </a:r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Character</a:t>
                      </a:r>
                    </a:p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Setting</a:t>
                      </a:r>
                    </a:p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Events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Character</a:t>
                      </a:r>
                    </a:p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Setting</a:t>
                      </a:r>
                    </a:p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Events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r>
                        <a:rPr lang="en-US" sz="1400" b="1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Purple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u="none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computers</a:t>
                      </a:r>
                      <a:endParaRPr lang="en-US" u="none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computers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Computers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7752">
                <a:tc gridSpan="2">
                  <a:txBody>
                    <a:bodyPr/>
                    <a:lstStyle/>
                    <a:p>
                      <a:r>
                        <a:rPr lang="en-US" sz="1400" b="1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Blue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Sight Words</a:t>
                      </a:r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Sight Words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Sight Words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7752">
                <a:tc gridSpan="2">
                  <a:txBody>
                    <a:bodyPr/>
                    <a:lstStyle/>
                    <a:p>
                      <a:r>
                        <a:rPr lang="en-US" sz="1400" b="1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Green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I-Pad</a:t>
                      </a:r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I-pad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I-pad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7752">
                <a:tc gridSpan="2">
                  <a:txBody>
                    <a:bodyPr/>
                    <a:lstStyle/>
                    <a:p>
                      <a:r>
                        <a:rPr lang="en-US" sz="1400" b="1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Orange</a:t>
                      </a:r>
                    </a:p>
                    <a:p>
                      <a:endParaRPr lang="en-US" sz="1400" b="1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  <a:p>
                      <a:r>
                        <a:rPr lang="en-US" sz="1400" b="1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Red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Sentences</a:t>
                      </a:r>
                    </a:p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Writing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Sentences</a:t>
                      </a:r>
                    </a:p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Writing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Sentences</a:t>
                      </a:r>
                    </a:p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Writing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1531">
                <a:tc gridSpan="5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Science/Social Studies Standards: SS.K.C.!.!  Community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1588">
                <a:tc gridSpan="5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Activity : Read and discuss social studies weekly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1401">
                <a:tc gridSpan="5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Recess/Lunch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1458">
                <a:tc gridSpan="5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Reading/Specials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87752">
                <a:tc gridSpan="5">
                  <a:txBody>
                    <a:bodyPr/>
                    <a:lstStyle/>
                    <a:p>
                      <a:r>
                        <a:rPr lang="en-US" b="1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Math Standard: Money-10-K.OA.1.5</a:t>
                      </a:r>
                      <a:endParaRPr lang="en-US" b="0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500248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Purple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dirty="0"/>
                        <a:t>Identify shapes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Identify Shapes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Identify shapes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87752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Blue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dirty="0"/>
                        <a:t>I-pad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I-pad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I-pad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87752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Green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dirty="0"/>
                        <a:t>Identify numbers 1-100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Identify numbers 1-100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Identify numbers 1-100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87752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Orange</a:t>
                      </a:r>
                    </a:p>
                    <a:p>
                      <a:endParaRPr lang="en-US" b="1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  <a:p>
                      <a:r>
                        <a:rPr lang="en-US" b="1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Red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dirty="0"/>
                        <a:t>Computers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Addition -Subtraction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Computers</a:t>
                      </a:r>
                    </a:p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Addition and Subtraction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Computers</a:t>
                      </a:r>
                    </a:p>
                    <a:p>
                      <a:endParaRPr lang="en-US" dirty="0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  <a:p>
                      <a:r>
                        <a:rPr lang="en-US" dirty="0"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Addition and subtraction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87752">
                <a:tc gridSpan="5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KG Miss Kindergarten" charset="0"/>
                          <a:ea typeface="KG Miss Kindergarten" charset="0"/>
                          <a:cs typeface="KG Miss Kindergarten" charset="0"/>
                        </a:rPr>
                        <a:t>PACK UP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>
                        <a:latin typeface="KG Miss Kindergarten" charset="0"/>
                        <a:ea typeface="KG Miss Kindergarten" charset="0"/>
                        <a:cs typeface="KG Miss Kindergarte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62607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994</TotalTime>
  <Words>327</Words>
  <Application>Microsoft Office PowerPoint</Application>
  <PresentationFormat>Letter Paper (8.5x11 in)</PresentationFormat>
  <Paragraphs>138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KG Miss Kindergarten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 SULLIVAN</dc:creator>
  <cp:lastModifiedBy>James Durning</cp:lastModifiedBy>
  <cp:revision>191</cp:revision>
  <cp:lastPrinted>2021-05-16T12:02:50Z</cp:lastPrinted>
  <dcterms:created xsi:type="dcterms:W3CDTF">2018-07-13T20:05:02Z</dcterms:created>
  <dcterms:modified xsi:type="dcterms:W3CDTF">2021-05-16T12:05:24Z</dcterms:modified>
</cp:coreProperties>
</file>