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6"/>
  </p:notesMasterIdLst>
  <p:sldIdLst>
    <p:sldId id="257" r:id="rId2"/>
    <p:sldId id="277" r:id="rId3"/>
    <p:sldId id="258" r:id="rId4"/>
    <p:sldId id="259" r:id="rId5"/>
    <p:sldId id="260" r:id="rId6"/>
    <p:sldId id="274" r:id="rId7"/>
    <p:sldId id="261" r:id="rId8"/>
    <p:sldId id="262" r:id="rId9"/>
    <p:sldId id="276" r:id="rId10"/>
    <p:sldId id="264" r:id="rId11"/>
    <p:sldId id="270" r:id="rId12"/>
    <p:sldId id="273" r:id="rId13"/>
    <p:sldId id="275" r:id="rId14"/>
    <p:sldId id="278" r:id="rId15"/>
  </p:sldIdLst>
  <p:sldSz cx="9144000" cy="6858000" type="screen4x3"/>
  <p:notesSz cx="7010400" cy="9236075"/>
  <p:embeddedFontLst>
    <p:embeddedFont>
      <p:font typeface="Arial Black" panose="020B0A04020102020204" pitchFamily="34" charset="0"/>
      <p:bold r:id="rId17"/>
    </p:embeddedFont>
    <p:embeddedFont>
      <p:font typeface="Nunito" pitchFamily="2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8550F-9105-4827-BB88-36379D2C4738}" v="8" dt="2022-11-22T16:03:32.807"/>
  </p1510:revLst>
</p1510:revInfo>
</file>

<file path=ppt/tableStyles.xml><?xml version="1.0" encoding="utf-8"?>
<a:tblStyleLst xmlns:a="http://schemas.openxmlformats.org/drawingml/2006/main" def="{B0D75183-5D11-4B11-987D-D126814B1D47}">
  <a:tblStyle styleId="{B0D75183-5D11-4B11-987D-D126814B1D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67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yn E Muckey" userId="c035209d-1d7b-49cc-9b1f-4f029dd54181" providerId="ADAL" clId="{5C68550F-9105-4827-BB88-36379D2C4738}"/>
    <pc:docChg chg="undo custSel addSld delSld modSld sldOrd">
      <pc:chgData name="Caryn E Muckey" userId="c035209d-1d7b-49cc-9b1f-4f029dd54181" providerId="ADAL" clId="{5C68550F-9105-4827-BB88-36379D2C4738}" dt="2022-11-22T16:18:56.375" v="550" actId="22"/>
      <pc:docMkLst>
        <pc:docMk/>
      </pc:docMkLst>
      <pc:sldChg chg="modSp mod">
        <pc:chgData name="Caryn E Muckey" userId="c035209d-1d7b-49cc-9b1f-4f029dd54181" providerId="ADAL" clId="{5C68550F-9105-4827-BB88-36379D2C4738}" dt="2022-11-18T15:13:38.328" v="72" actId="20577"/>
        <pc:sldMkLst>
          <pc:docMk/>
          <pc:sldMk cId="0" sldId="257"/>
        </pc:sldMkLst>
        <pc:spChg chg="mod">
          <ac:chgData name="Caryn E Muckey" userId="c035209d-1d7b-49cc-9b1f-4f029dd54181" providerId="ADAL" clId="{5C68550F-9105-4827-BB88-36379D2C4738}" dt="2022-11-18T15:13:38.328" v="72" actId="2057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Caryn E Muckey" userId="c035209d-1d7b-49cc-9b1f-4f029dd54181" providerId="ADAL" clId="{5C68550F-9105-4827-BB88-36379D2C4738}" dt="2022-11-18T15:12:14.767" v="1" actId="20577"/>
          <ac:spMkLst>
            <pc:docMk/>
            <pc:sldMk cId="0" sldId="257"/>
            <ac:spMk id="156" creationId="{00000000-0000-0000-0000-000000000000}"/>
          </ac:spMkLst>
        </pc:spChg>
      </pc:sldChg>
      <pc:sldChg chg="addSp delSp modSp add mod setBg">
        <pc:chgData name="Caryn E Muckey" userId="c035209d-1d7b-49cc-9b1f-4f029dd54181" providerId="ADAL" clId="{5C68550F-9105-4827-BB88-36379D2C4738}" dt="2022-11-18T15:20:34.146" v="513" actId="20577"/>
        <pc:sldMkLst>
          <pc:docMk/>
          <pc:sldMk cId="1795290432" sldId="275"/>
        </pc:sldMkLst>
        <pc:spChg chg="add mod">
          <ac:chgData name="Caryn E Muckey" userId="c035209d-1d7b-49cc-9b1f-4f029dd54181" providerId="ADAL" clId="{5C68550F-9105-4827-BB88-36379D2C4738}" dt="2022-11-18T15:20:34.146" v="513" actId="20577"/>
          <ac:spMkLst>
            <pc:docMk/>
            <pc:sldMk cId="1795290432" sldId="275"/>
            <ac:spMk id="2" creationId="{5103E48A-25F1-F762-BE6A-36093F97DDF5}"/>
          </ac:spMkLst>
        </pc:spChg>
        <pc:spChg chg="add del mod">
          <ac:chgData name="Caryn E Muckey" userId="c035209d-1d7b-49cc-9b1f-4f029dd54181" providerId="ADAL" clId="{5C68550F-9105-4827-BB88-36379D2C4738}" dt="2022-11-18T15:17:35.789" v="214" actId="478"/>
          <ac:spMkLst>
            <pc:docMk/>
            <pc:sldMk cId="1795290432" sldId="275"/>
            <ac:spMk id="5" creationId="{1CA4CB7A-ED8F-5BC6-9B1B-8AB4D82A3AF0}"/>
          </ac:spMkLst>
        </pc:spChg>
        <pc:spChg chg="del mod">
          <ac:chgData name="Caryn E Muckey" userId="c035209d-1d7b-49cc-9b1f-4f029dd54181" providerId="ADAL" clId="{5C68550F-9105-4827-BB88-36379D2C4738}" dt="2022-11-18T15:17:30.665" v="213" actId="478"/>
          <ac:spMkLst>
            <pc:docMk/>
            <pc:sldMk cId="1795290432" sldId="275"/>
            <ac:spMk id="255" creationId="{00000000-0000-0000-0000-000000000000}"/>
          </ac:spMkLst>
        </pc:spChg>
        <pc:picChg chg="del">
          <ac:chgData name="Caryn E Muckey" userId="c035209d-1d7b-49cc-9b1f-4f029dd54181" providerId="ADAL" clId="{5C68550F-9105-4827-BB88-36379D2C4738}" dt="2022-11-18T15:15:52.161" v="78" actId="478"/>
          <ac:picMkLst>
            <pc:docMk/>
            <pc:sldMk cId="1795290432" sldId="275"/>
            <ac:picMk id="3" creationId="{AA749780-D343-971A-0F5B-431579439C23}"/>
          </ac:picMkLst>
        </pc:picChg>
      </pc:sldChg>
      <pc:sldChg chg="new del">
        <pc:chgData name="Caryn E Muckey" userId="c035209d-1d7b-49cc-9b1f-4f029dd54181" providerId="ADAL" clId="{5C68550F-9105-4827-BB88-36379D2C4738}" dt="2022-11-18T15:15:14.422" v="74" actId="680"/>
        <pc:sldMkLst>
          <pc:docMk/>
          <pc:sldMk cId="2760631477" sldId="275"/>
        </pc:sldMkLst>
      </pc:sldChg>
      <pc:sldChg chg="add ord setBg">
        <pc:chgData name="Caryn E Muckey" userId="c035209d-1d7b-49cc-9b1f-4f029dd54181" providerId="ADAL" clId="{5C68550F-9105-4827-BB88-36379D2C4738}" dt="2022-11-22T12:43:12.356" v="517"/>
        <pc:sldMkLst>
          <pc:docMk/>
          <pc:sldMk cId="1601050359" sldId="276"/>
        </pc:sldMkLst>
      </pc:sldChg>
      <pc:sldChg chg="modSp new mod setBg">
        <pc:chgData name="Caryn E Muckey" userId="c035209d-1d7b-49cc-9b1f-4f029dd54181" providerId="ADAL" clId="{5C68550F-9105-4827-BB88-36379D2C4738}" dt="2022-11-22T16:02:49.423" v="524" actId="1076"/>
        <pc:sldMkLst>
          <pc:docMk/>
          <pc:sldMk cId="2322165114" sldId="277"/>
        </pc:sldMkLst>
        <pc:spChg chg="mod">
          <ac:chgData name="Caryn E Muckey" userId="c035209d-1d7b-49cc-9b1f-4f029dd54181" providerId="ADAL" clId="{5C68550F-9105-4827-BB88-36379D2C4738}" dt="2022-11-22T16:02:49.423" v="524" actId="1076"/>
          <ac:spMkLst>
            <pc:docMk/>
            <pc:sldMk cId="2322165114" sldId="277"/>
            <ac:spMk id="2" creationId="{CDEDE974-7C69-010E-E025-9A9D3215462B}"/>
          </ac:spMkLst>
        </pc:spChg>
      </pc:sldChg>
      <pc:sldChg chg="addSp modSp new mod setBg">
        <pc:chgData name="Caryn E Muckey" userId="c035209d-1d7b-49cc-9b1f-4f029dd54181" providerId="ADAL" clId="{5C68550F-9105-4827-BB88-36379D2C4738}" dt="2022-11-22T16:18:56.375" v="550" actId="22"/>
        <pc:sldMkLst>
          <pc:docMk/>
          <pc:sldMk cId="3773781509" sldId="278"/>
        </pc:sldMkLst>
        <pc:spChg chg="mod">
          <ac:chgData name="Caryn E Muckey" userId="c035209d-1d7b-49cc-9b1f-4f029dd54181" providerId="ADAL" clId="{5C68550F-9105-4827-BB88-36379D2C4738}" dt="2022-11-22T16:04:53.518" v="549" actId="113"/>
          <ac:spMkLst>
            <pc:docMk/>
            <pc:sldMk cId="3773781509" sldId="278"/>
            <ac:spMk id="2" creationId="{F9F6C4FB-05CC-4823-C482-8571AAB40E39}"/>
          </ac:spMkLst>
        </pc:spChg>
        <pc:picChg chg="add">
          <ac:chgData name="Caryn E Muckey" userId="c035209d-1d7b-49cc-9b1f-4f029dd54181" providerId="ADAL" clId="{5C68550F-9105-4827-BB88-36379D2C4738}" dt="2022-11-22T16:18:56.375" v="550" actId="22"/>
          <ac:picMkLst>
            <pc:docMk/>
            <pc:sldMk cId="3773781509" sldId="278"/>
            <ac:picMk id="4" creationId="{1AC7D261-5ED7-D8EA-8304-DC00BE0B7A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2700"/>
            <a:ext cx="4673825" cy="3463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399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65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5661233"/>
            <a:ext cx="8976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5661167"/>
            <a:ext cx="897600" cy="11967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2425700"/>
            <a:ext cx="82221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3718840"/>
            <a:ext cx="82221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753800"/>
            <a:ext cx="8222100" cy="13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2247900"/>
            <a:ext cx="9144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2248000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2558767"/>
            <a:ext cx="3999900" cy="3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875100"/>
            <a:ext cx="9144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875133"/>
            <a:ext cx="9144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21800"/>
            <a:ext cx="88266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33"/>
            <a:ext cx="58674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-98100" y="3374700"/>
            <a:ext cx="6858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477067"/>
            <a:ext cx="2808000" cy="12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954400"/>
            <a:ext cx="28080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089325" y="3375050"/>
            <a:ext cx="68571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3705956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-100"/>
            <a:ext cx="9144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6163733"/>
            <a:ext cx="9144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6262433"/>
            <a:ext cx="8382000" cy="5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678033"/>
            <a:ext cx="82221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4406167"/>
            <a:ext cx="82221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dt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ft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493375" y="1186566"/>
            <a:ext cx="81171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Scheduling your Future</a:t>
            </a:r>
            <a:endParaRPr dirty="0">
              <a:solidFill>
                <a:srgbClr val="FC9804"/>
              </a:solidFill>
              <a:latin typeface="Arial Black" panose="020B0A04020102020204" pitchFamily="34" charset="0"/>
            </a:endParaRPr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1"/>
          </p:nvPr>
        </p:nvSpPr>
        <p:spPr>
          <a:xfrm>
            <a:off x="723900" y="2095500"/>
            <a:ext cx="76962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endParaRPr sz="36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High School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en-US" sz="3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 of 2024</a:t>
            </a:r>
            <a:endParaRPr sz="3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35C08AE-EBFA-43AC-9966-AD0357CB4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90" y="4762500"/>
            <a:ext cx="2449669" cy="18609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E974-7C69-010E-E025-9A9D32154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13050"/>
            <a:ext cx="7543800" cy="1431900"/>
          </a:xfrm>
        </p:spPr>
        <p:txBody>
          <a:bodyPr/>
          <a:lstStyle/>
          <a:p>
            <a:pPr algn="ctr"/>
            <a:r>
              <a:rPr lang="en-US" sz="4800" b="1" u="sng" dirty="0">
                <a:solidFill>
                  <a:schemeClr val="bg1"/>
                </a:solidFill>
              </a:rPr>
              <a:t>Identify</a:t>
            </a:r>
            <a:r>
              <a:rPr lang="en-US" sz="4800" dirty="0">
                <a:solidFill>
                  <a:schemeClr val="bg1"/>
                </a:solidFill>
              </a:rPr>
              <a:t> which diploma type is appropriate for you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2216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unito"/>
              <a:buNone/>
            </a:pPr>
            <a:r>
              <a:rPr lang="en-US" sz="4400" b="1" i="0" u="none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Diploma Requirements</a:t>
            </a:r>
            <a:endParaRPr sz="4400" b="1" i="0" u="none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533400" y="1371600"/>
            <a:ext cx="4229100" cy="53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Regents</a:t>
            </a:r>
            <a:r>
              <a:rPr lang="en-US" sz="20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Credits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Social Studies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</p:txBody>
      </p:sp>
      <p:sp useBgFill="1"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4762500" y="1371600"/>
            <a:ext cx="4104098" cy="54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80"/>
              <a:buNone/>
            </a:pPr>
            <a:r>
              <a:rPr lang="en-US" sz="2400" b="1" i="0" u="sng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Advanced Regents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English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4 Credits Social Studies</a:t>
            </a:r>
            <a:endParaRPr sz="24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its Math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Credits Science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ts World Lang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 Fine Arts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½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Health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Credit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 Phys. Ed</a:t>
            </a:r>
            <a:endParaRPr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1 ½ C</a:t>
            </a: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redits</a:t>
            </a: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Electives</a:t>
            </a:r>
            <a:endParaRPr lang="en-US" sz="2400" dirty="0">
              <a:solidFill>
                <a:srgbClr val="FC9804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Font typeface="Arial" panose="020B0604020202020204" pitchFamily="34" charset="0"/>
              <a:buChar char="•"/>
            </a:pP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bg1"/>
              </a:buClr>
              <a:buSzPts val="1680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   22 Units of Credit</a:t>
            </a:r>
            <a:endParaRPr dirty="0">
              <a:solidFill>
                <a:srgbClr val="FC9804"/>
              </a:solidFill>
            </a:endParaRPr>
          </a:p>
          <a:p>
            <a:pPr marL="342900" lvl="0" indent="-236220" algn="l" rtl="0"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400" b="1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800100" y="372188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Regents Diploma </a:t>
            </a:r>
            <a:b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36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5 Regents Exams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592050" y="1871475"/>
            <a:ext cx="8018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32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3200" b="0" i="0" u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dirty="0">
              <a:solidFill>
                <a:srgbClr val="FC9804"/>
              </a:solidFill>
            </a:endParaRPr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(ELA)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</a:t>
            </a:r>
            <a:endParaRPr sz="3000" dirty="0"/>
          </a:p>
          <a:p>
            <a:pPr marL="40894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3000"/>
              <a:buFont typeface="Wingdings" panose="05000000000000000000" pitchFamily="2" charset="2"/>
              <a:buChar char="§"/>
            </a:pPr>
            <a:r>
              <a:rPr lang="en-US" sz="3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1 Regents Exam:</a:t>
            </a:r>
            <a:endParaRPr sz="3000" dirty="0"/>
          </a:p>
          <a:p>
            <a:pPr marL="8001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C9804"/>
              </a:buClr>
              <a:buSzPts val="1680"/>
              <a:buFont typeface="Wingdings" panose="05000000000000000000" pitchFamily="2" charset="2"/>
              <a:buChar char="§"/>
            </a:pPr>
            <a:r>
              <a:rPr lang="en-US" sz="24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Biology, Chemistry, Physics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4A5E6D-3104-1B92-1AEF-94DBAF3B1371}"/>
              </a:ext>
            </a:extLst>
          </p:cNvPr>
          <p:cNvSpPr txBox="1"/>
          <p:nvPr/>
        </p:nvSpPr>
        <p:spPr>
          <a:xfrm>
            <a:off x="4714266" y="6307248"/>
            <a:ext cx="4530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C9804"/>
                </a:solidFill>
              </a:rPr>
              <a:t>**There are alternative pathways towards graduation, your counselor will let you know if one applies to you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4000"/>
              <a:buFont typeface="Arial"/>
              <a:buNone/>
            </a:pPr>
            <a: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Advanced Regents Diploma </a:t>
            </a:r>
            <a:br>
              <a:rPr lang="en-US" sz="40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</a:br>
            <a:r>
              <a:rPr lang="en-US" sz="36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8 Regents Exams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32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Passing score of </a:t>
            </a: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endParaRPr sz="2800" dirty="0">
              <a:solidFill>
                <a:srgbClr val="FC9804"/>
              </a:solidFill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English (ELA) – Grade 11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History – Grade 11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Global Studies/ Geography – Grade 10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Math: Algebra I, Geometry,</a:t>
            </a: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Algebra II</a:t>
            </a:r>
            <a:endParaRPr sz="2800" b="0" i="0" u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 – 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Regents Exams:</a:t>
            </a:r>
            <a:endParaRPr sz="2800" dirty="0"/>
          </a:p>
          <a:p>
            <a:pPr marL="914400" lvl="0" indent="-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C9804"/>
              </a:buClr>
              <a:buSzPts val="1400"/>
              <a:buFont typeface="Wingdings" panose="05000000000000000000" pitchFamily="2" charset="2"/>
              <a:buChar char="§"/>
            </a:pPr>
            <a:r>
              <a:rPr lang="en-US" sz="28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Science, </a:t>
            </a:r>
            <a:r>
              <a:rPr lang="en-US" sz="2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Biology</a:t>
            </a:r>
            <a:r>
              <a:rPr lang="en-US" sz="2800" b="1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Chemistry, Physics</a:t>
            </a:r>
            <a:endParaRPr sz="2800" dirty="0"/>
          </a:p>
          <a:p>
            <a:pPr lvl="0" indent="-4572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bg1"/>
              </a:buClr>
              <a:buSzPts val="1960"/>
              <a:buFont typeface="Wingdings" panose="05000000000000000000" pitchFamily="2" charset="2"/>
              <a:buChar char="§"/>
            </a:pP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World Language – Local exam given in 3</a:t>
            </a:r>
            <a:r>
              <a:rPr lang="en-US" sz="2800" b="0" i="0" u="none" baseline="30000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US" sz="2800" b="0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 year</a:t>
            </a:r>
            <a:endParaRPr sz="2800" dirty="0">
              <a:solidFill>
                <a:srgbClr val="FC980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Additional Graduation Requirements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74975" y="1465964"/>
            <a:ext cx="8515800" cy="539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600" dirty="0">
                <a:solidFill>
                  <a:schemeClr val="bg1"/>
                </a:solidFill>
              </a:rPr>
              <a:t>All students must complete 20 hours of community service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Complete 5 hours each year to stay on track</a:t>
            </a:r>
          </a:p>
          <a:p>
            <a:pPr marL="1714500" lvl="3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Current School Opportunities: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Birthday Bag (5 hours per bag)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Cans (1 hour per 3 cans)</a:t>
            </a:r>
          </a:p>
          <a:p>
            <a:pPr marL="2171700" lvl="4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JROTC </a:t>
            </a:r>
            <a:r>
              <a:rPr lang="en-US" dirty="0">
                <a:solidFill>
                  <a:schemeClr val="bg1"/>
                </a:solidFill>
              </a:rPr>
              <a:t>(for students in class, ask teacher for more information)</a:t>
            </a:r>
          </a:p>
          <a:p>
            <a:pPr marL="34290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3200" dirty="0">
                <a:solidFill>
                  <a:schemeClr val="bg1"/>
                </a:solidFill>
              </a:rPr>
              <a:t>Other ways to find out about community service: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Community Service Bulletin Board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Mexico HS website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Ms. Wood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800" dirty="0">
                <a:solidFill>
                  <a:schemeClr val="bg1"/>
                </a:solidFill>
              </a:rPr>
              <a:t>Announcements 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2800" dirty="0">
              <a:solidFill>
                <a:schemeClr val="bg1"/>
              </a:solidFill>
            </a:endParaRPr>
          </a:p>
          <a:p>
            <a:pPr marL="1863090" lvl="4" indent="0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7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Working toward your goals...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1066800" y="1981200"/>
            <a:ext cx="7543800" cy="42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Choose the strongest &amp; most realistic course load you can successfully complete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ake an advanced or dual enrollment course! 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 CTE program at </a:t>
            </a:r>
            <a:r>
              <a:rPr lang="en-US" sz="3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BOCES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for 11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32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grade.</a:t>
            </a: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C9804"/>
              </a:buClr>
              <a:buSzPts val="2240"/>
              <a:buFont typeface="Noto Sans Symbols"/>
              <a:buChar char="■"/>
            </a:pPr>
            <a:r>
              <a:rPr lang="en-US" sz="32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involved both in &amp; out of school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25500" y="91735"/>
            <a:ext cx="8285100" cy="11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Dual Enrollment Courses</a:t>
            </a:r>
            <a:endParaRPr sz="3600" dirty="0">
              <a:solidFill>
                <a:srgbClr val="FC980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8CD33E-6160-4798-9030-5FCFDDD20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40" y="2647138"/>
            <a:ext cx="3207648" cy="4210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28A172-30C8-4082-9475-9CFA3D83A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888" y="2647138"/>
            <a:ext cx="2608149" cy="4203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5488E-1DC2-42C2-9D4B-4B0AFB45D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037" y="2647138"/>
            <a:ext cx="3165320" cy="2028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E6F7CB-45C6-46F5-9838-966A09A783D7}"/>
              </a:ext>
            </a:extLst>
          </p:cNvPr>
          <p:cNvSpPr txBox="1"/>
          <p:nvPr/>
        </p:nvSpPr>
        <p:spPr>
          <a:xfrm>
            <a:off x="291476" y="1075791"/>
            <a:ext cx="856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though SUNY Oswego, Cayuga Community College, Rochester Institute of Technology, SUNY Morrisville and Onondaga Community College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Offered during the regular school day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u="sng" dirty="0">
                <a:solidFill>
                  <a:schemeClr val="bg1"/>
                </a:solidFill>
              </a:rPr>
              <a:t>Most</a:t>
            </a:r>
            <a:r>
              <a:rPr lang="en-US" sz="1800" dirty="0">
                <a:solidFill>
                  <a:schemeClr val="bg1"/>
                </a:solidFill>
              </a:rPr>
              <a:t> Dual Enrollment classes are FREE to Mexico Students</a:t>
            </a:r>
          </a:p>
          <a:p>
            <a:pPr marL="285750" indent="-285750">
              <a:buClr>
                <a:srgbClr val="FC9804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</a:rPr>
              <a:t>Grades 10-12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2E522-7733-4F8B-9FF2-1AFA937590A6}"/>
              </a:ext>
            </a:extLst>
          </p:cNvPr>
          <p:cNvSpPr txBox="1"/>
          <p:nvPr/>
        </p:nvSpPr>
        <p:spPr>
          <a:xfrm>
            <a:off x="6165410" y="4925085"/>
            <a:ext cx="2687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** Some College Classes are not offered yearly. Speak with your counselor for more information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8944-7B4A-EF8F-8D74-9ABAEE182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5103"/>
            <a:ext cx="7543800" cy="64511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C9804"/>
                </a:solidFill>
                <a:latin typeface="Nunito" pitchFamily="2" charset="0"/>
              </a:rPr>
              <a:t>DISTANCE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90E9F7-0636-9237-68C6-3EE76682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7" y="710214"/>
            <a:ext cx="8221525" cy="59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50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74975" y="304800"/>
            <a:ext cx="85158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1" i="0" u="none" dirty="0" err="1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CiTi</a:t>
            </a:r>
            <a:r>
              <a:rPr lang="en-US" sz="4400" b="1" i="0" u="none" dirty="0">
                <a:solidFill>
                  <a:srgbClr val="FC9804"/>
                </a:solidFill>
                <a:latin typeface="Nunito" pitchFamily="2" charset="0"/>
                <a:ea typeface="Arial"/>
                <a:cs typeface="Arial"/>
                <a:sym typeface="Arial"/>
              </a:rPr>
              <a:t> BOCES</a:t>
            </a:r>
            <a:endParaRPr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594804" y="1273800"/>
            <a:ext cx="3515469" cy="5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programs offered at </a:t>
            </a:r>
            <a:r>
              <a:rPr lang="en-US" sz="2000" b="0" i="0" u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CiTi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11</a:t>
            </a:r>
            <a:r>
              <a:rPr lang="en-US" sz="20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12</a:t>
            </a:r>
            <a:r>
              <a:rPr lang="en-US" sz="2000" b="0" i="0" u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grade students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Advanced Metal Manufacturing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Agricultural Studies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 Body Repair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Computer Coding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Construction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Cosmetology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Culinary Arts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Dental Assisting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Media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Early Childhood Education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Heavy Equipment Repairs &amp; Operation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Industrial Electrical Technology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Nursing Assistant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 Safety &amp; Justice</a:t>
            </a: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6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Welding Technology</a:t>
            </a:r>
            <a:endParaRPr lang="en-US" sz="1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1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90000"/>
              </a:lnSpc>
              <a:spcBef>
                <a:spcPts val="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endParaRPr lang="en-US" sz="16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9;p37">
            <a:extLst>
              <a:ext uri="{FF2B5EF4-FFF2-40B4-BE49-F238E27FC236}">
                <a16:creationId xmlns:a16="http://schemas.microsoft.com/office/drawing/2014/main" id="{0F0BCBA2-CAB5-4DEB-89C8-70B3E9B4CEA6}"/>
              </a:ext>
            </a:extLst>
          </p:cNvPr>
          <p:cNvSpPr txBox="1">
            <a:spLocks/>
          </p:cNvSpPr>
          <p:nvPr/>
        </p:nvSpPr>
        <p:spPr>
          <a:xfrm>
            <a:off x="5253556" y="1273800"/>
            <a:ext cx="3515469" cy="4162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●"/>
              <a:defRPr sz="18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861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○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Roboto"/>
              <a:buChar char="■"/>
              <a:defRPr sz="14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 credits per year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Integrated credits based on program</a:t>
            </a:r>
          </a:p>
          <a:p>
            <a:pPr marL="800100" lvl="1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11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Science, Math, English 12 and/or PE</a:t>
            </a:r>
            <a:endParaRPr lang="en-US" sz="11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 years required for most certificates</a:t>
            </a:r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College Credits offered in some programs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Mexico covers tuition costs &amp; provides transportation</a:t>
            </a:r>
            <a:endParaRPr lang="en-US" sz="1400" dirty="0"/>
          </a:p>
          <a:p>
            <a:pPr marL="342900" indent="-34290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1960"/>
              <a:buFont typeface="Noto Sans Symbols"/>
              <a:buChar char="■"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Eligibility-  good attendance and behavior, must be on track for graduation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8677E-F2E0-4B52-B3B5-3B7347EF79E8}"/>
              </a:ext>
            </a:extLst>
          </p:cNvPr>
          <p:cNvSpPr txBox="1"/>
          <p:nvPr/>
        </p:nvSpPr>
        <p:spPr>
          <a:xfrm>
            <a:off x="1267485" y="6431010"/>
            <a:ext cx="670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ONLY: New Visions Allied Health &amp; New Visions Specialized Careers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title"/>
          </p:nvPr>
        </p:nvSpPr>
        <p:spPr>
          <a:xfrm>
            <a:off x="49350" y="49350"/>
            <a:ext cx="90288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3600" b="1" dirty="0">
                <a:solidFill>
                  <a:srgbClr val="FC9804"/>
                </a:solidFill>
                <a:latin typeface="Nunito" pitchFamily="2" charset="0"/>
                <a:cs typeface="Arial"/>
                <a:sym typeface="Arial"/>
              </a:rPr>
              <a:t>Creating your Schedule</a:t>
            </a:r>
            <a:endParaRPr sz="3600" dirty="0">
              <a:solidFill>
                <a:srgbClr val="FC9804"/>
              </a:solidFill>
              <a:latin typeface="Nunito" pitchFamily="2" charset="0"/>
            </a:endParaRPr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1"/>
          </p:nvPr>
        </p:nvSpPr>
        <p:spPr>
          <a:xfrm>
            <a:off x="106950" y="1480150"/>
            <a:ext cx="8930100" cy="32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have 6.5 credits in your schedule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Semester classes = .5 credit</a:t>
            </a:r>
          </a:p>
          <a:p>
            <a:pPr marL="800100" lvl="1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Full year classes = 1 credit</a:t>
            </a:r>
          </a:p>
          <a:p>
            <a:pPr marL="1257300" lvl="2" indent="-396240">
              <a:lnSpc>
                <a:spcPct val="90000"/>
              </a:lnSpc>
              <a:spcBef>
                <a:spcPts val="560"/>
              </a:spcBef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4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PE is .5 credit </a:t>
            </a:r>
            <a:endParaRPr sz="24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Course descriptions can be found on our website: High School &gt; Student Services &gt; Course Catalog</a:t>
            </a:r>
            <a:endParaRPr sz="2800" dirty="0"/>
          </a:p>
          <a:p>
            <a:pPr marL="342900" lvl="0" indent="-3962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C9804"/>
              </a:buClr>
              <a:buSzPts val="2800"/>
              <a:buFont typeface="Noto Sans Symbols"/>
              <a:buChar char="■"/>
            </a:pPr>
            <a:r>
              <a:rPr lang="en-US" sz="280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Counselors will return during your English class to meet individually with you for planning next years courses. 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2400" dirty="0"/>
          </a:p>
          <a:p>
            <a:pPr marL="342900" lvl="0" indent="-200660" algn="l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 sz="320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>
            <a:spLocks noGrp="1"/>
          </p:cNvSpPr>
          <p:nvPr>
            <p:ph type="title"/>
          </p:nvPr>
        </p:nvSpPr>
        <p:spPr>
          <a:xfrm>
            <a:off x="0" y="150140"/>
            <a:ext cx="1312752" cy="655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400" b="1" i="0" u="none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b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dirty="0">
                <a:solidFill>
                  <a:srgbClr val="FC980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2400" b="1" i="0" u="none" dirty="0">
              <a:solidFill>
                <a:srgbClr val="FC98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749780-D343-971A-0F5B-431579439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030" y="0"/>
            <a:ext cx="56839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3E48A-25F1-F762-BE6A-36093F97DDF5}"/>
              </a:ext>
            </a:extLst>
          </p:cNvPr>
          <p:cNvSpPr txBox="1"/>
          <p:nvPr/>
        </p:nvSpPr>
        <p:spPr>
          <a:xfrm>
            <a:off x="760286" y="428178"/>
            <a:ext cx="74590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C9804"/>
                </a:solidFill>
              </a:rPr>
              <a:t>It’s not too early to start thinking about </a:t>
            </a:r>
          </a:p>
          <a:p>
            <a:pPr algn="ctr"/>
            <a:r>
              <a:rPr lang="en-US" sz="4800" dirty="0">
                <a:solidFill>
                  <a:srgbClr val="FC9804"/>
                </a:solidFill>
              </a:rPr>
              <a:t>“Life After High School.” </a:t>
            </a:r>
          </a:p>
          <a:p>
            <a:pPr algn="ctr"/>
            <a:endParaRPr lang="en-US" sz="4800" dirty="0">
              <a:solidFill>
                <a:srgbClr val="FC9804"/>
              </a:solidFill>
            </a:endParaRPr>
          </a:p>
          <a:p>
            <a:pPr algn="ctr"/>
            <a:r>
              <a:rPr lang="en-US" sz="4800" dirty="0">
                <a:solidFill>
                  <a:srgbClr val="FC9804"/>
                </a:solidFill>
              </a:rPr>
              <a:t>We will be presenting again in early spring to prepare you for </a:t>
            </a:r>
          </a:p>
          <a:p>
            <a:pPr algn="ctr"/>
            <a:r>
              <a:rPr lang="en-US" sz="4800" u="sng" dirty="0">
                <a:solidFill>
                  <a:srgbClr val="FC9804"/>
                </a:solidFill>
              </a:rPr>
              <a:t>Senior Year</a:t>
            </a:r>
            <a:r>
              <a:rPr lang="en-US" sz="4800" dirty="0">
                <a:solidFill>
                  <a:srgbClr val="FC9804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95290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C4FB-05CC-4823-C482-8571AAB40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49" y="304800"/>
            <a:ext cx="7994151" cy="14319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rgbClr val="FC9804"/>
                </a:solidFill>
                <a:latin typeface="Nunito" pitchFamily="2" charset="0"/>
              </a:rPr>
              <a:t>Exit Ticket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7D261-5ED7-D8EA-8304-DC00BE0B7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1552575"/>
            <a:ext cx="38481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81509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</TotalTime>
  <Words>647</Words>
  <Application>Microsoft Office PowerPoint</Application>
  <PresentationFormat>On-screen Show (4:3)</PresentationFormat>
  <Paragraphs>113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Nunito</vt:lpstr>
      <vt:lpstr>Roboto</vt:lpstr>
      <vt:lpstr>Noto Sans Symbols</vt:lpstr>
      <vt:lpstr>Wingdings</vt:lpstr>
      <vt:lpstr>Arial Black</vt:lpstr>
      <vt:lpstr>Arial</vt:lpstr>
      <vt:lpstr>Material</vt:lpstr>
      <vt:lpstr>Scheduling your Future</vt:lpstr>
      <vt:lpstr>Identify which diploma type is appropriate for you</vt:lpstr>
      <vt:lpstr>Diploma Requirements</vt:lpstr>
      <vt:lpstr>Regents Diploma  5 Regents Exams</vt:lpstr>
      <vt:lpstr>Advanced Regents Diploma  8 Regents Exams</vt:lpstr>
      <vt:lpstr>Additional Graduation Requirements</vt:lpstr>
      <vt:lpstr>Working toward your goals...</vt:lpstr>
      <vt:lpstr>Dual Enrollment Courses</vt:lpstr>
      <vt:lpstr>DISTANCE LEARNING</vt:lpstr>
      <vt:lpstr>CiTi BOCES</vt:lpstr>
      <vt:lpstr>Creating your Schedule</vt:lpstr>
      <vt:lpstr>C O U R S E  S E L E C T I O N S</vt:lpstr>
      <vt:lpstr>PowerPoint Presentation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York State Graduation Requirements</dc:title>
  <dc:creator>Caryn E Muckey</dc:creator>
  <cp:lastModifiedBy>Caryn E Muckey</cp:lastModifiedBy>
  <cp:revision>4</cp:revision>
  <dcterms:modified xsi:type="dcterms:W3CDTF">2022-11-22T16:19:07Z</dcterms:modified>
</cp:coreProperties>
</file>