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20"/>
  </p:notesMasterIdLst>
  <p:sldIdLst>
    <p:sldId id="256" r:id="rId2"/>
    <p:sldId id="273" r:id="rId3"/>
    <p:sldId id="257" r:id="rId4"/>
    <p:sldId id="263" r:id="rId5"/>
    <p:sldId id="261" r:id="rId6"/>
    <p:sldId id="264" r:id="rId7"/>
    <p:sldId id="266" r:id="rId8"/>
    <p:sldId id="265" r:id="rId9"/>
    <p:sldId id="262" r:id="rId10"/>
    <p:sldId id="267" r:id="rId11"/>
    <p:sldId id="272" r:id="rId12"/>
    <p:sldId id="270" r:id="rId13"/>
    <p:sldId id="271" r:id="rId14"/>
    <p:sldId id="269" r:id="rId15"/>
    <p:sldId id="276" r:id="rId16"/>
    <p:sldId id="275" r:id="rId17"/>
    <p:sldId id="277" r:id="rId18"/>
    <p:sldId id="278" r:id="rId1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76222" autoAdjust="0"/>
  </p:normalViewPr>
  <p:slideViewPr>
    <p:cSldViewPr snapToGrid="0" snapToObjects="1">
      <p:cViewPr>
        <p:scale>
          <a:sx n="50" d="100"/>
          <a:sy n="50" d="100"/>
        </p:scale>
        <p:origin x="-1566" y="-62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975796D-230C-5B49-8E76-AAC60DF58C18}" type="datetimeFigureOut">
              <a:rPr lang="en-US" smtClean="0"/>
              <a:pPr/>
              <a:t>9/29/2011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4E393A8-41CD-F148-86E2-D08E0847B73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53409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buFontTx/>
              <a:buChar char="•"/>
            </a:pPr>
            <a:r>
              <a:rPr lang="en-US" dirty="0" smtClean="0"/>
              <a:t>Unit Overview </a:t>
            </a:r>
          </a:p>
          <a:p>
            <a:pPr lvl="1">
              <a:buFontTx/>
              <a:buChar char="•"/>
            </a:pPr>
            <a:r>
              <a:rPr lang="en-US" baseline="0" dirty="0" smtClean="0"/>
              <a:t> 3 month unit</a:t>
            </a:r>
          </a:p>
          <a:p>
            <a:pPr lvl="1">
              <a:buFontTx/>
              <a:buChar char="•"/>
            </a:pPr>
            <a:r>
              <a:rPr lang="en-US" baseline="0" dirty="0" smtClean="0"/>
              <a:t> Going to practice 3 different styles of note-taking, 1 each month</a:t>
            </a:r>
          </a:p>
          <a:p>
            <a:pPr lvl="2">
              <a:buFontTx/>
              <a:buChar char="•"/>
            </a:pPr>
            <a:r>
              <a:rPr lang="en-US" baseline="0" dirty="0" smtClean="0"/>
              <a:t> During that month you’ll have a variety of assignments that allow you to practice the technique</a:t>
            </a:r>
          </a:p>
          <a:p>
            <a:pPr lvl="2">
              <a:buFontTx/>
              <a:buChar char="•"/>
            </a:pPr>
            <a:r>
              <a:rPr lang="en-US" baseline="0" dirty="0" smtClean="0"/>
              <a:t> I’m co-teaching this with ___________</a:t>
            </a:r>
          </a:p>
          <a:p>
            <a:pPr lvl="2">
              <a:buFontTx/>
              <a:buChar char="•"/>
            </a:pPr>
            <a:r>
              <a:rPr lang="en-US" baseline="0" dirty="0" smtClean="0"/>
              <a:t> I’ll be doing some of the evaluating</a:t>
            </a:r>
          </a:p>
          <a:p>
            <a:pPr lvl="1">
              <a:buFontTx/>
              <a:buChar char="•"/>
            </a:pPr>
            <a:r>
              <a:rPr lang="en-US" baseline="0" dirty="0" smtClean="0"/>
              <a:t> Goal – after 3 months you’ll find a style that works for you</a:t>
            </a:r>
          </a:p>
          <a:p>
            <a:pPr lvl="1">
              <a:buFontTx/>
              <a:buChar char="•"/>
            </a:pPr>
            <a:r>
              <a:rPr lang="en-US" baseline="0" dirty="0" smtClean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E393A8-41CD-F148-86E2-D08E0847B73C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E393A8-41CD-F148-86E2-D08E0847B73C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57978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buFontTx/>
              <a:buChar char="•"/>
            </a:pPr>
            <a:r>
              <a:rPr lang="en-US" dirty="0" smtClean="0"/>
              <a:t> Great for visual people</a:t>
            </a:r>
          </a:p>
          <a:p>
            <a:pPr>
              <a:buFontTx/>
              <a:buChar char="•"/>
            </a:pPr>
            <a:r>
              <a:rPr lang="en-US" dirty="0" smtClean="0"/>
              <a:t> Technique requires you to use both sides of</a:t>
            </a:r>
            <a:r>
              <a:rPr lang="en-US" baseline="0" dirty="0" smtClean="0"/>
              <a:t> your brain because it’s not linear</a:t>
            </a:r>
          </a:p>
          <a:p>
            <a:pPr lvl="2">
              <a:buFontTx/>
              <a:buChar char="•"/>
            </a:pPr>
            <a:r>
              <a:rPr lang="en-US" baseline="0" dirty="0" smtClean="0"/>
              <a:t> Creating a big picture</a:t>
            </a:r>
          </a:p>
          <a:p>
            <a:pPr lvl="2">
              <a:buFontTx/>
              <a:buChar char="•"/>
            </a:pPr>
            <a:r>
              <a:rPr lang="en-US" baseline="0" dirty="0" smtClean="0"/>
              <a:t> Using shapes, colors, pictures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E393A8-41CD-F148-86E2-D08E0847B73C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This is a basic pattern your</a:t>
            </a:r>
            <a:r>
              <a:rPr lang="en-US" baseline="0" dirty="0" smtClean="0"/>
              <a:t> are going to see over and over and over again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E393A8-41CD-F148-86E2-D08E0847B73C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E393A8-41CD-F148-86E2-D08E0847B73C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E393A8-41CD-F148-86E2-D08E0847B73C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Like concept map, but it</a:t>
            </a:r>
            <a:r>
              <a:rPr lang="en-US" baseline="0" dirty="0" smtClean="0"/>
              <a:t> incorporates colors and images</a:t>
            </a:r>
          </a:p>
          <a:p>
            <a:r>
              <a:rPr lang="en-US" baseline="0" dirty="0" smtClean="0"/>
              <a:t>	* Helps engage additional parts of your brain</a:t>
            </a:r>
            <a:endParaRPr lang="en-US" dirty="0" smtClean="0"/>
          </a:p>
          <a:p>
            <a:r>
              <a:rPr lang="en-US" dirty="0" smtClean="0"/>
              <a:t>Thickness of branch determines</a:t>
            </a:r>
            <a:r>
              <a:rPr lang="en-US" baseline="0" dirty="0" smtClean="0"/>
              <a:t> the importance of the concept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E393A8-41CD-F148-86E2-D08E0847B73C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This is a basic pattern your</a:t>
            </a:r>
            <a:r>
              <a:rPr lang="en-US" baseline="0" dirty="0" smtClean="0"/>
              <a:t> are going to see over and over and over again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E393A8-41CD-F148-86E2-D08E0847B73C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/>
          <p:cNvSpPr/>
          <p:nvPr/>
        </p:nvSpPr>
        <p:spPr>
          <a:xfrm>
            <a:off x="341086" y="928914"/>
            <a:ext cx="8432800" cy="177074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707" y="968189"/>
            <a:ext cx="7799387" cy="1237130"/>
          </a:xfrm>
        </p:spPr>
        <p:txBody>
          <a:bodyPr anchor="b" anchorCtr="0"/>
          <a:lstStyle>
            <a:lvl1pPr algn="r">
              <a:lnSpc>
                <a:spcPts val="5000"/>
              </a:lnSpc>
              <a:defRPr sz="4600">
                <a:solidFill>
                  <a:schemeClr val="accent1"/>
                </a:solidFill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707" y="2209799"/>
            <a:ext cx="7799387" cy="466165"/>
          </a:xfrm>
        </p:spPr>
        <p:txBody>
          <a:bodyPr/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06101D-7AF6-BB4F-8345-F04D2CE4553D}" type="datetimeFigureOut">
              <a:rPr lang="en-US" smtClean="0"/>
              <a:pPr/>
              <a:t>9/29/2011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05300" y="6492875"/>
            <a:ext cx="533400" cy="365125"/>
          </a:xfrm>
        </p:spPr>
        <p:txBody>
          <a:bodyPr vert="horz" lIns="91440" tIns="45720" rIns="91440" bIns="45720" rtlCol="0" anchor="ctr"/>
          <a:lstStyle>
            <a:lvl1pPr marL="0" algn="ctr" defTabSz="914400" rtl="0" eaLnBrk="1" latinLnBrk="0" hangingPunct="1">
              <a:defRPr sz="1100" b="1" kern="1200">
                <a:solidFill>
                  <a:schemeClr val="bg1">
                    <a:lumMod val="65000"/>
                  </a:schemeClr>
                </a:solidFill>
                <a:latin typeface="Calibri" pitchFamily="34" charset="0"/>
                <a:ea typeface="+mn-ea"/>
                <a:cs typeface="+mn-cs"/>
              </a:defRPr>
            </a:lvl1pPr>
          </a:lstStyle>
          <a:p>
            <a:fld id="{1DA83326-32B1-BB4A-BB2F-291BE801EDD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20040" y="320040"/>
            <a:ext cx="8503920" cy="6217920"/>
          </a:xfrm>
          <a:prstGeom prst="rect">
            <a:avLst/>
          </a:prstGeom>
          <a:noFill/>
          <a:ln w="127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457200" y="816802"/>
            <a:ext cx="8229600" cy="118872"/>
          </a:xfrm>
          <a:prstGeom prst="rect">
            <a:avLst/>
          </a:prstGeom>
          <a:solidFill>
            <a:schemeClr val="accent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9" name="Picture 8" descr="TitleSlideTop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457200"/>
            <a:ext cx="8229600" cy="356646"/>
          </a:xfrm>
          <a:prstGeom prst="rect">
            <a:avLst/>
          </a:prstGeom>
        </p:spPr>
      </p:pic>
      <p:pic>
        <p:nvPicPr>
          <p:cNvPr id="10" name="Picture 9" descr="TitleSlideBottom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2700601"/>
            <a:ext cx="8229600" cy="3700199"/>
          </a:xfrm>
          <a:prstGeom prst="rect">
            <a:avLst/>
          </a:prstGeom>
        </p:spPr>
      </p:pic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8247" y="6492875"/>
            <a:ext cx="341555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marL="0" algn="l" defTabSz="914400" rtl="0" eaLnBrk="1" latinLnBrk="0" hangingPunct="1">
              <a:defRPr sz="1100" b="1" kern="1200">
                <a:solidFill>
                  <a:schemeClr val="bg1">
                    <a:lumMod val="65000"/>
                  </a:schemeClr>
                </a:solidFill>
                <a:latin typeface="Calibri" pitchFamily="34" charset="0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06101D-7AF6-BB4F-8345-F04D2CE4553D}" type="datetimeFigureOut">
              <a:rPr lang="en-US" smtClean="0"/>
              <a:pPr/>
              <a:t>9/29/2011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A83326-32B1-BB4A-BB2F-291BE801EDD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/>
          <p:cNvSpPr/>
          <p:nvPr/>
        </p:nvSpPr>
        <p:spPr>
          <a:xfrm>
            <a:off x="326571" y="362857"/>
            <a:ext cx="8440058" cy="251822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98041" y="3575712"/>
            <a:ext cx="5396671" cy="1340467"/>
          </a:xfrm>
        </p:spPr>
        <p:txBody>
          <a:bodyPr tIns="0" bIns="0" anchor="b" anchorCtr="0"/>
          <a:lstStyle>
            <a:lvl1pPr algn="r">
              <a:defRPr sz="4600" b="0" cap="none" baseline="0">
                <a:solidFill>
                  <a:schemeClr val="accent1"/>
                </a:solidFill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98041" y="4980297"/>
            <a:ext cx="5396671" cy="810904"/>
          </a:xfrm>
        </p:spPr>
        <p:txBody>
          <a:bodyPr tIns="0" bIns="0" anchor="t" anchorCtr="0">
            <a:normAutofit/>
          </a:bodyPr>
          <a:lstStyle>
            <a:lvl1pPr marL="0" indent="0" algn="r">
              <a:spcBef>
                <a:spcPts val="300"/>
              </a:spcBef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06101D-7AF6-BB4F-8345-F04D2CE4553D}" type="datetimeFigureOut">
              <a:rPr lang="en-US" smtClean="0"/>
              <a:pPr/>
              <a:t>9/29/2011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06824" y="6492240"/>
            <a:ext cx="533400" cy="365125"/>
          </a:xfrm>
        </p:spPr>
        <p:txBody>
          <a:bodyPr vert="horz" lIns="91440" tIns="45720" rIns="91440" bIns="45720" rtlCol="0" anchor="ctr"/>
          <a:lstStyle>
            <a:lvl1pPr marL="0" algn="ctr" defTabSz="914400" rtl="0" eaLnBrk="1" latinLnBrk="0" hangingPunct="1">
              <a:defRPr sz="1100" b="1" kern="1200">
                <a:solidFill>
                  <a:schemeClr val="bg1">
                    <a:lumMod val="65000"/>
                  </a:schemeClr>
                </a:solidFill>
                <a:latin typeface="Calibri" pitchFamily="34" charset="0"/>
                <a:ea typeface="+mn-ea"/>
                <a:cs typeface="+mn-cs"/>
              </a:defRPr>
            </a:lvl1pPr>
          </a:lstStyle>
          <a:p>
            <a:fld id="{1DA83326-32B1-BB4A-BB2F-291BE801EDD7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 descr="SectionHeaderLef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647" y="457200"/>
            <a:ext cx="2216561" cy="594360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320040" y="320040"/>
            <a:ext cx="8503920" cy="6217920"/>
          </a:xfrm>
          <a:prstGeom prst="rect">
            <a:avLst/>
          </a:prstGeom>
          <a:noFill/>
          <a:ln w="127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 rot="5400000">
            <a:off x="-222366" y="3369564"/>
            <a:ext cx="5943600" cy="118872"/>
          </a:xfrm>
          <a:prstGeom prst="rect">
            <a:avLst/>
          </a:prstGeom>
          <a:solidFill>
            <a:schemeClr val="accent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58904" y="2286000"/>
            <a:ext cx="3657600" cy="38401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31308" y="2286000"/>
            <a:ext cx="3657600" cy="3840163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06101D-7AF6-BB4F-8345-F04D2CE4553D}" type="datetimeFigureOut">
              <a:rPr lang="en-US" smtClean="0"/>
              <a:pPr/>
              <a:t>9/29/2011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A83326-32B1-BB4A-BB2F-291BE801EDD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3388" y="2040081"/>
            <a:ext cx="3657600" cy="730415"/>
          </a:xfrm>
        </p:spPr>
        <p:txBody>
          <a:bodyPr tIns="0" bIns="0" anchor="ctr" anchorCtr="0">
            <a:noAutofit/>
          </a:bodyPr>
          <a:lstStyle>
            <a:lvl1pPr marL="0" indent="0" algn="ctr">
              <a:lnSpc>
                <a:spcPts val="3000"/>
              </a:lnSpc>
              <a:spcBef>
                <a:spcPts val="300"/>
              </a:spcBef>
              <a:buNone/>
              <a:defRPr sz="26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3388" y="2797175"/>
            <a:ext cx="3657600" cy="332898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28032" y="2040081"/>
            <a:ext cx="3657600" cy="730415"/>
          </a:xfrm>
        </p:spPr>
        <p:txBody>
          <a:bodyPr tIns="0" bIns="0" anchor="ctr" anchorCtr="0">
            <a:noAutofit/>
          </a:bodyPr>
          <a:lstStyle>
            <a:lvl1pPr marL="0" indent="0" algn="ctr">
              <a:lnSpc>
                <a:spcPts val="3000"/>
              </a:lnSpc>
              <a:spcBef>
                <a:spcPts val="300"/>
              </a:spcBef>
              <a:buNone/>
              <a:defRPr sz="26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28032" y="2797175"/>
            <a:ext cx="3657600" cy="332898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06101D-7AF6-BB4F-8345-F04D2CE4553D}" type="datetimeFigureOut">
              <a:rPr lang="en-US" smtClean="0"/>
              <a:pPr/>
              <a:t>9/29/2011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A83326-32B1-BB4A-BB2F-291BE801EDD7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884488" y="4484687"/>
            <a:ext cx="3375025" cy="1588"/>
          </a:xfrm>
          <a:prstGeom prst="line">
            <a:avLst/>
          </a:prstGeom>
          <a:noFill/>
          <a:ln w="127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Content, Top and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54050" y="2286001"/>
            <a:ext cx="7848600" cy="18288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06101D-7AF6-BB4F-8345-F04D2CE4553D}" type="datetimeFigureOut">
              <a:rPr lang="en-US" smtClean="0"/>
              <a:pPr/>
              <a:t>9/29/2011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A83326-32B1-BB4A-BB2F-291BE801EDD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2"/>
          <p:cNvSpPr>
            <a:spLocks noGrp="1"/>
          </p:cNvSpPr>
          <p:nvPr>
            <p:ph sz="half" idx="13"/>
          </p:nvPr>
        </p:nvSpPr>
        <p:spPr>
          <a:xfrm>
            <a:off x="654050" y="4302966"/>
            <a:ext cx="7848600" cy="18288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828032" y="2286001"/>
            <a:ext cx="3657600" cy="18288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06101D-7AF6-BB4F-8345-F04D2CE4553D}" type="datetimeFigureOut">
              <a:rPr lang="en-US" smtClean="0"/>
              <a:pPr/>
              <a:t>9/29/2011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A83326-32B1-BB4A-BB2F-291BE801EDD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2"/>
          <p:cNvSpPr>
            <a:spLocks noGrp="1"/>
          </p:cNvSpPr>
          <p:nvPr>
            <p:ph sz="half" idx="13"/>
          </p:nvPr>
        </p:nvSpPr>
        <p:spPr>
          <a:xfrm>
            <a:off x="4828032" y="4302966"/>
            <a:ext cx="3657600" cy="18288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8" name="Content Placeholder 2"/>
          <p:cNvSpPr>
            <a:spLocks noGrp="1"/>
          </p:cNvSpPr>
          <p:nvPr>
            <p:ph sz="half" idx="14"/>
          </p:nvPr>
        </p:nvSpPr>
        <p:spPr>
          <a:xfrm>
            <a:off x="654085" y="2286000"/>
            <a:ext cx="3657600" cy="38401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828032" y="2286001"/>
            <a:ext cx="3657600" cy="18288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06101D-7AF6-BB4F-8345-F04D2CE4553D}" type="datetimeFigureOut">
              <a:rPr lang="en-US" smtClean="0"/>
              <a:pPr/>
              <a:t>9/29/2011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A83326-32B1-BB4A-BB2F-291BE801EDD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2"/>
          <p:cNvSpPr>
            <a:spLocks noGrp="1"/>
          </p:cNvSpPr>
          <p:nvPr>
            <p:ph sz="half" idx="13"/>
          </p:nvPr>
        </p:nvSpPr>
        <p:spPr>
          <a:xfrm>
            <a:off x="4828032" y="4302966"/>
            <a:ext cx="3657600" cy="18288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10" name="Content Placeholder 2"/>
          <p:cNvSpPr>
            <a:spLocks noGrp="1"/>
          </p:cNvSpPr>
          <p:nvPr>
            <p:ph sz="half" idx="14"/>
          </p:nvPr>
        </p:nvSpPr>
        <p:spPr>
          <a:xfrm>
            <a:off x="658906" y="2286001"/>
            <a:ext cx="3657600" cy="18288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11" name="Content Placeholder 2"/>
          <p:cNvSpPr>
            <a:spLocks noGrp="1"/>
          </p:cNvSpPr>
          <p:nvPr>
            <p:ph sz="half" idx="15"/>
          </p:nvPr>
        </p:nvSpPr>
        <p:spPr>
          <a:xfrm>
            <a:off x="658906" y="4302966"/>
            <a:ext cx="3657600" cy="18288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06101D-7AF6-BB4F-8345-F04D2CE4553D}" type="datetimeFigureOut">
              <a:rPr lang="en-US" smtClean="0"/>
              <a:pPr/>
              <a:t>9/29/2011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A83326-32B1-BB4A-BB2F-291BE801EDD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/>
          <p:cNvSpPr/>
          <p:nvPr/>
        </p:nvSpPr>
        <p:spPr>
          <a:xfrm>
            <a:off x="355600" y="566057"/>
            <a:ext cx="8396514" cy="259805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320040" y="320040"/>
            <a:ext cx="8503920" cy="6217920"/>
          </a:xfrm>
          <a:prstGeom prst="rect">
            <a:avLst/>
          </a:prstGeom>
          <a:noFill/>
          <a:ln w="127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457200" y="457200"/>
            <a:ext cx="8229600" cy="118872"/>
          </a:xfrm>
          <a:prstGeom prst="rect">
            <a:avLst/>
          </a:prstGeom>
          <a:solidFill>
            <a:schemeClr val="accent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06101D-7AF6-BB4F-8345-F04D2CE4553D}" type="datetimeFigureOut">
              <a:rPr lang="en-US" smtClean="0"/>
              <a:pPr/>
              <a:t>9/29/2011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A83326-32B1-BB4A-BB2F-291BE801EDD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/>
          <p:cNvSpPr/>
          <p:nvPr/>
        </p:nvSpPr>
        <p:spPr>
          <a:xfrm>
            <a:off x="333828" y="566057"/>
            <a:ext cx="8454571" cy="213359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320040" y="320040"/>
            <a:ext cx="8503920" cy="6217920"/>
          </a:xfrm>
          <a:prstGeom prst="rect">
            <a:avLst/>
          </a:prstGeom>
          <a:noFill/>
          <a:ln w="127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457200" y="457200"/>
            <a:ext cx="8229600" cy="118872"/>
          </a:xfrm>
          <a:prstGeom prst="rect">
            <a:avLst/>
          </a:prstGeom>
          <a:solidFill>
            <a:schemeClr val="accent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8368" y="1644868"/>
            <a:ext cx="3657600" cy="1098332"/>
          </a:xfrm>
        </p:spPr>
        <p:txBody>
          <a:bodyPr anchor="b"/>
          <a:lstStyle>
            <a:lvl1pPr algn="l">
              <a:defRPr sz="3600" b="0">
                <a:solidFill>
                  <a:schemeClr val="accent1"/>
                </a:solidFill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28032" y="654268"/>
            <a:ext cx="3657600" cy="54864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8368" y="2774731"/>
            <a:ext cx="3657600" cy="3168869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06101D-7AF6-BB4F-8345-F04D2CE4553D}" type="datetimeFigureOut">
              <a:rPr lang="en-US" smtClean="0"/>
              <a:pPr/>
              <a:t>9/29/2011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A83326-32B1-BB4A-BB2F-291BE801EDD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/>
          <p:cNvSpPr/>
          <p:nvPr/>
        </p:nvSpPr>
        <p:spPr>
          <a:xfrm>
            <a:off x="355600" y="348343"/>
            <a:ext cx="8432800" cy="235131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320040" y="320040"/>
            <a:ext cx="8503920" cy="6217920"/>
          </a:xfrm>
          <a:prstGeom prst="rect">
            <a:avLst/>
          </a:prstGeom>
          <a:noFill/>
          <a:ln w="127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 rot="5400000">
            <a:off x="5598058" y="3310469"/>
            <a:ext cx="5943600" cy="237061"/>
          </a:xfrm>
          <a:prstGeom prst="rect">
            <a:avLst/>
          </a:prstGeom>
          <a:solidFill>
            <a:schemeClr val="accent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8368" y="1644868"/>
            <a:ext cx="3657600" cy="1098332"/>
          </a:xfrm>
        </p:spPr>
        <p:txBody>
          <a:bodyPr anchor="b"/>
          <a:lstStyle>
            <a:lvl1pPr algn="l">
              <a:defRPr sz="3600" b="0">
                <a:solidFill>
                  <a:schemeClr val="accent1"/>
                </a:solidFill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8368" y="2774731"/>
            <a:ext cx="3657600" cy="3168869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06101D-7AF6-BB4F-8345-F04D2CE4553D}" type="datetimeFigureOut">
              <a:rPr lang="en-US" smtClean="0"/>
              <a:pPr/>
              <a:t>9/29/2011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A83326-32B1-BB4A-BB2F-291BE801EDD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3"/>
          </p:nvPr>
        </p:nvSpPr>
        <p:spPr>
          <a:xfrm>
            <a:off x="4828032" y="457200"/>
            <a:ext cx="3621024" cy="5943600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286000"/>
            <a:ext cx="7874000" cy="384016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06101D-7AF6-BB4F-8345-F04D2CE4553D}" type="datetimeFigureOut">
              <a:rPr lang="en-US" smtClean="0"/>
              <a:pPr/>
              <a:t>9/29/2011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A83326-32B1-BB4A-BB2F-291BE801EDD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/>
          <p:cNvSpPr/>
          <p:nvPr/>
        </p:nvSpPr>
        <p:spPr>
          <a:xfrm>
            <a:off x="348342" y="362857"/>
            <a:ext cx="8440057" cy="2336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9" name="Picture 8" descr="VerticalRigh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11668" y="457200"/>
            <a:ext cx="1546230" cy="594360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 rot="5400000">
            <a:off x="4074414" y="3369564"/>
            <a:ext cx="5943600" cy="118872"/>
          </a:xfrm>
          <a:prstGeom prst="rect">
            <a:avLst/>
          </a:prstGeom>
          <a:solidFill>
            <a:schemeClr val="accent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19582" y="693738"/>
            <a:ext cx="1491018" cy="5432425"/>
          </a:xfrm>
        </p:spPr>
        <p:txBody>
          <a:bodyPr vert="eaVert" tIns="45720" bIns="45720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93738"/>
            <a:ext cx="6019800" cy="54324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06101D-7AF6-BB4F-8345-F04D2CE4553D}" type="datetimeFigureOut">
              <a:rPr lang="en-US" smtClean="0"/>
              <a:pPr/>
              <a:t>9/29/2011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A83326-32B1-BB4A-BB2F-291BE801EDD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20040" y="320040"/>
            <a:ext cx="8503920" cy="6217920"/>
          </a:xfrm>
          <a:prstGeom prst="rect">
            <a:avLst/>
          </a:prstGeom>
          <a:noFill/>
          <a:ln w="127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RunningTop-R.jp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457200" y="457200"/>
            <a:ext cx="8229600" cy="1382002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58813" y="456252"/>
            <a:ext cx="7824788" cy="1323041"/>
          </a:xfrm>
          <a:prstGeom prst="rect">
            <a:avLst/>
          </a:prstGeom>
          <a:effectLst/>
        </p:spPr>
        <p:txBody>
          <a:bodyPr vert="horz" lIns="91440" tIns="0" rIns="91440" bIns="0" rtlCol="0" anchor="b" anchorCtr="0">
            <a:noAutofit/>
          </a:bodyPr>
          <a:lstStyle/>
          <a:p>
            <a:r>
              <a:rPr lang="en-US" dirty="0" smtClean="0"/>
              <a:t>Click to edit Master title style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2286000"/>
            <a:ext cx="6197600" cy="38401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690360" y="6492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bg1">
                    <a:lumMod val="65000"/>
                  </a:schemeClr>
                </a:solidFill>
                <a:latin typeface="Calibri" pitchFamily="34" charset="0"/>
              </a:defRPr>
            </a:lvl1pPr>
          </a:lstStyle>
          <a:p>
            <a:fld id="{9606101D-7AF6-BB4F-8345-F04D2CE4553D}" type="datetimeFigureOut">
              <a:rPr lang="en-US" smtClean="0"/>
              <a:pPr/>
              <a:t>9/29/2011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8247" y="6492875"/>
            <a:ext cx="341555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marL="0" algn="l" defTabSz="914400" rtl="0" eaLnBrk="1" latinLnBrk="0" hangingPunct="1">
              <a:defRPr sz="1100" b="1" kern="1200">
                <a:solidFill>
                  <a:schemeClr val="bg1">
                    <a:lumMod val="65000"/>
                  </a:schemeClr>
                </a:solidFill>
                <a:latin typeface="Calibri" pitchFamily="34" charset="0"/>
                <a:ea typeface="+mn-ea"/>
                <a:cs typeface="+mn-cs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78666" y="6149788"/>
            <a:ext cx="533400" cy="365125"/>
          </a:xfrm>
          <a:prstGeom prst="rect">
            <a:avLst/>
          </a:prstGeom>
        </p:spPr>
        <p:txBody>
          <a:bodyPr vert="horz" lIns="91440" tIns="91440" rIns="91440" bIns="91440" rtlCol="0" anchor="ctr"/>
          <a:lstStyle>
            <a:lvl1pPr algn="l">
              <a:defRPr sz="1800" b="0">
                <a:solidFill>
                  <a:schemeClr val="accent1"/>
                </a:solidFill>
                <a:latin typeface="Calibri" pitchFamily="34" charset="0"/>
              </a:defRPr>
            </a:lvl1pPr>
          </a:lstStyle>
          <a:p>
            <a:fld id="{1DA83326-32B1-BB4A-BB2F-291BE801EDD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20040" y="320040"/>
            <a:ext cx="8503920" cy="6217920"/>
          </a:xfrm>
          <a:prstGeom prst="rect">
            <a:avLst/>
          </a:prstGeom>
          <a:noFill/>
          <a:ln w="127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457200" y="1840960"/>
            <a:ext cx="8229600" cy="118872"/>
          </a:xfrm>
          <a:prstGeom prst="rect">
            <a:avLst/>
          </a:prstGeom>
          <a:solidFill>
            <a:schemeClr val="accent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</p:sldLayoutIdLst>
  <p:txStyles>
    <p:titleStyle>
      <a:lvl1pPr algn="r" defTabSz="914400" rtl="0" eaLnBrk="1" latinLnBrk="0" hangingPunct="1">
        <a:lnSpc>
          <a:spcPts val="5400"/>
        </a:lnSpc>
        <a:spcBef>
          <a:spcPct val="0"/>
        </a:spcBef>
        <a:buNone/>
        <a:defRPr sz="5200" kern="1200"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latin typeface="Comic Sans MS"/>
          <a:ea typeface="+mj-ea"/>
          <a:cs typeface="Comic Sans MS"/>
        </a:defRPr>
      </a:lvl1pPr>
    </p:titleStyle>
    <p:bodyStyle>
      <a:lvl1pPr marL="282575" indent="-282575" algn="l" defTabSz="914400" rtl="0" eaLnBrk="1" latinLnBrk="0" hangingPunct="1">
        <a:spcBef>
          <a:spcPts val="1800"/>
        </a:spcBef>
        <a:buClr>
          <a:schemeClr val="accent1"/>
        </a:buClr>
        <a:buSzPct val="75000"/>
        <a:buFont typeface="Wingdings" pitchFamily="2" charset="2"/>
        <a:buChar char="n"/>
        <a:defRPr sz="2000" kern="1200">
          <a:solidFill>
            <a:schemeClr val="tx1">
              <a:lumMod val="85000"/>
              <a:lumOff val="15000"/>
            </a:schemeClr>
          </a:solidFill>
          <a:latin typeface="Comic Sans MS"/>
          <a:ea typeface="+mn-ea"/>
          <a:cs typeface="Comic Sans MS"/>
        </a:defRPr>
      </a:lvl1pPr>
      <a:lvl2pPr marL="577850" indent="-295275" algn="l" defTabSz="914400" rtl="0" eaLnBrk="1" latinLnBrk="0" hangingPunct="1">
        <a:spcBef>
          <a:spcPts val="600"/>
        </a:spcBef>
        <a:buClr>
          <a:schemeClr val="accent1"/>
        </a:buClr>
        <a:buSzPct val="75000"/>
        <a:buFont typeface="Wingdings" pitchFamily="2" charset="2"/>
        <a:buChar char="n"/>
        <a:defRPr sz="1800" kern="1200">
          <a:solidFill>
            <a:schemeClr val="tx1">
              <a:lumMod val="85000"/>
              <a:lumOff val="15000"/>
            </a:schemeClr>
          </a:solidFill>
          <a:latin typeface="Comic Sans MS"/>
          <a:ea typeface="+mn-ea"/>
          <a:cs typeface="Comic Sans MS"/>
        </a:defRPr>
      </a:lvl2pPr>
      <a:lvl3pPr marL="860425" indent="-282575" algn="l" defTabSz="914400" rtl="0" eaLnBrk="1" latinLnBrk="0" hangingPunct="1">
        <a:spcBef>
          <a:spcPts val="600"/>
        </a:spcBef>
        <a:buClr>
          <a:schemeClr val="accent1"/>
        </a:buClr>
        <a:buSzPct val="75000"/>
        <a:buFont typeface="Wingdings" pitchFamily="2" charset="2"/>
        <a:buChar char="n"/>
        <a:defRPr sz="1800" kern="1200">
          <a:solidFill>
            <a:schemeClr val="tx1">
              <a:lumMod val="85000"/>
              <a:lumOff val="15000"/>
            </a:schemeClr>
          </a:solidFill>
          <a:latin typeface="Comic Sans MS"/>
          <a:ea typeface="+mn-ea"/>
          <a:cs typeface="Comic Sans MS"/>
        </a:defRPr>
      </a:lvl3pPr>
      <a:lvl4pPr marL="1143000" indent="-282575" algn="l" defTabSz="914400" rtl="0" eaLnBrk="1" latinLnBrk="0" hangingPunct="1">
        <a:spcBef>
          <a:spcPts val="600"/>
        </a:spcBef>
        <a:buClr>
          <a:schemeClr val="accent1"/>
        </a:buClr>
        <a:buSzPct val="75000"/>
        <a:buFont typeface="Wingdings" pitchFamily="2" charset="2"/>
        <a:buChar char="n"/>
        <a:defRPr sz="1800" kern="1200">
          <a:solidFill>
            <a:schemeClr val="tx1">
              <a:lumMod val="85000"/>
              <a:lumOff val="15000"/>
            </a:schemeClr>
          </a:solidFill>
          <a:latin typeface="Comic Sans MS"/>
          <a:ea typeface="+mn-ea"/>
          <a:cs typeface="Comic Sans MS"/>
        </a:defRPr>
      </a:lvl4pPr>
      <a:lvl5pPr marL="1425575" indent="-282575" algn="l" defTabSz="914400" rtl="0" eaLnBrk="1" latinLnBrk="0" hangingPunct="1">
        <a:spcBef>
          <a:spcPts val="600"/>
        </a:spcBef>
        <a:buClr>
          <a:schemeClr val="accent1"/>
        </a:buClr>
        <a:buSzPct val="75000"/>
        <a:buFont typeface="Wingdings" pitchFamily="2" charset="2"/>
        <a:buChar char="n"/>
        <a:defRPr sz="1800" kern="1200">
          <a:solidFill>
            <a:schemeClr val="tx1">
              <a:lumMod val="85000"/>
              <a:lumOff val="15000"/>
            </a:schemeClr>
          </a:solidFill>
          <a:latin typeface="Comic Sans MS"/>
          <a:ea typeface="+mn-ea"/>
          <a:cs typeface="Comic Sans M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Note-Taking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The ins and outs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Note-Taking Agenda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8813" y="2336800"/>
            <a:ext cx="6197600" cy="3840163"/>
          </a:xfrm>
        </p:spPr>
        <p:txBody>
          <a:bodyPr>
            <a:normAutofit/>
          </a:bodyPr>
          <a:lstStyle/>
          <a:p>
            <a:r>
              <a:rPr lang="en-US" sz="3200" dirty="0" smtClean="0"/>
              <a:t>Why Take Notes</a:t>
            </a:r>
          </a:p>
          <a:p>
            <a:r>
              <a:rPr lang="en-US" sz="3200" dirty="0" smtClean="0"/>
              <a:t>Note-Taking Strategies</a:t>
            </a:r>
          </a:p>
          <a:p>
            <a:r>
              <a:rPr lang="en-US" sz="3200" dirty="0" smtClean="0"/>
              <a:t>The Technique: Mapping</a:t>
            </a:r>
          </a:p>
          <a:p>
            <a:r>
              <a:rPr lang="en-US" sz="3200" dirty="0" smtClean="0"/>
              <a:t>Practice</a:t>
            </a:r>
          </a:p>
          <a:p>
            <a:r>
              <a:rPr lang="en-US" sz="3200" dirty="0" smtClean="0"/>
              <a:t>Assignment </a:t>
            </a:r>
            <a:endParaRPr lang="en-US" sz="32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54344" y="2082800"/>
            <a:ext cx="2609088" cy="429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Why Take Notes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The ins and outs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Take Notes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8813" y="2286000"/>
            <a:ext cx="7824787" cy="3840163"/>
          </a:xfrm>
        </p:spPr>
        <p:txBody>
          <a:bodyPr/>
          <a:lstStyle/>
          <a:p>
            <a:r>
              <a:rPr lang="en-US" dirty="0" smtClean="0"/>
              <a:t>Helps you mentally process the material you’ve read</a:t>
            </a:r>
          </a:p>
          <a:p>
            <a:r>
              <a:rPr lang="en-US" dirty="0" smtClean="0"/>
              <a:t>Provides a condensed record of what you’ve read</a:t>
            </a:r>
          </a:p>
          <a:p>
            <a:r>
              <a:rPr lang="en-US" dirty="0" smtClean="0"/>
              <a:t>Provides materials to prepare for tests and quizzes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8600" y="3867150"/>
            <a:ext cx="3403600" cy="25527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Note-Taking Strategies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Read 1</a:t>
            </a:r>
            <a:r>
              <a:rPr lang="en-US" baseline="30000" dirty="0" smtClean="0"/>
              <a:t>st</a:t>
            </a:r>
            <a:r>
              <a:rPr lang="en-US" dirty="0" smtClean="0"/>
              <a:t>, Note 2</a:t>
            </a:r>
            <a:r>
              <a:rPr lang="en-US" baseline="30000" dirty="0" smtClean="0"/>
              <a:t>nd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883" y="2171700"/>
            <a:ext cx="8523497" cy="1276350"/>
          </a:xfrm>
        </p:spPr>
        <p:txBody>
          <a:bodyPr>
            <a:normAutofit/>
          </a:bodyPr>
          <a:lstStyle/>
          <a:p>
            <a:r>
              <a:rPr lang="en-US" sz="2400" dirty="0" smtClean="0"/>
              <a:t>Skim text to get an understanding of scope and content</a:t>
            </a:r>
          </a:p>
          <a:p>
            <a:pPr lvl="1"/>
            <a:r>
              <a:rPr lang="en-US" dirty="0" smtClean="0"/>
              <a:t>Don’t take notes yet!</a:t>
            </a:r>
          </a:p>
          <a:p>
            <a:pPr lvl="1"/>
            <a:r>
              <a:rPr lang="en-US" dirty="0" smtClean="0"/>
              <a:t>Goal is to get the big picture</a:t>
            </a:r>
          </a:p>
          <a:p>
            <a:pPr lvl="1">
              <a:buNone/>
            </a:pPr>
            <a:endParaRPr lang="en-US" dirty="0" smtClean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518883" y="3562351"/>
            <a:ext cx="8523497" cy="10477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82575" indent="-282575" algn="l" defTabSz="914400" rtl="0" eaLnBrk="1" latinLnBrk="0" hangingPunct="1">
              <a:spcBef>
                <a:spcPts val="1800"/>
              </a:spcBef>
              <a:buClr>
                <a:schemeClr val="accent1"/>
              </a:buClr>
              <a:buSzPct val="75000"/>
              <a:buFont typeface="Wingdings" pitchFamily="2" charset="2"/>
              <a:buChar char="n"/>
              <a:defRPr sz="2000" kern="1200">
                <a:solidFill>
                  <a:schemeClr val="tx1">
                    <a:lumMod val="85000"/>
                    <a:lumOff val="15000"/>
                  </a:schemeClr>
                </a:solidFill>
                <a:latin typeface="Comic Sans MS"/>
                <a:ea typeface="+mn-ea"/>
                <a:cs typeface="Comic Sans MS"/>
              </a:defRPr>
            </a:lvl1pPr>
            <a:lvl2pPr marL="577850" indent="-295275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SzPct val="75000"/>
              <a:buFont typeface="Wingdings" pitchFamily="2" charset="2"/>
              <a:buChar char="n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Comic Sans MS"/>
                <a:ea typeface="+mn-ea"/>
                <a:cs typeface="Comic Sans MS"/>
              </a:defRPr>
            </a:lvl2pPr>
            <a:lvl3pPr marL="860425" indent="-282575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SzPct val="75000"/>
              <a:buFont typeface="Wingdings" pitchFamily="2" charset="2"/>
              <a:buChar char="n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Comic Sans MS"/>
                <a:ea typeface="+mn-ea"/>
                <a:cs typeface="Comic Sans MS"/>
              </a:defRPr>
            </a:lvl3pPr>
            <a:lvl4pPr marL="1143000" indent="-282575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SzPct val="75000"/>
              <a:buFont typeface="Wingdings" pitchFamily="2" charset="2"/>
              <a:buChar char="n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Comic Sans MS"/>
                <a:ea typeface="+mn-ea"/>
                <a:cs typeface="Comic Sans MS"/>
              </a:defRPr>
            </a:lvl4pPr>
            <a:lvl5pPr marL="1425575" indent="-282575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SzPct val="75000"/>
              <a:buFont typeface="Wingdings" pitchFamily="2" charset="2"/>
              <a:buChar char="n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Comic Sans MS"/>
                <a:ea typeface="+mn-ea"/>
                <a:cs typeface="Comic Sans M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 smtClean="0"/>
              <a:t>Chunk it </a:t>
            </a:r>
          </a:p>
          <a:p>
            <a:pPr lvl="1"/>
            <a:r>
              <a:rPr lang="en-US" dirty="0" smtClean="0"/>
              <a:t>Go 1 paragraph at a time, or one section at a time</a:t>
            </a:r>
          </a:p>
          <a:p>
            <a:pPr lvl="1">
              <a:buFont typeface="Wingdings" pitchFamily="2" charset="2"/>
              <a:buNone/>
            </a:pPr>
            <a:endParaRPr lang="en-US" dirty="0" smtClean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531563" y="4583114"/>
            <a:ext cx="8726735" cy="19200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82575" indent="-282575" algn="l" defTabSz="914400" rtl="0" eaLnBrk="1" latinLnBrk="0" hangingPunct="1">
              <a:spcBef>
                <a:spcPts val="1800"/>
              </a:spcBef>
              <a:buClr>
                <a:schemeClr val="accent1"/>
              </a:buClr>
              <a:buSzPct val="75000"/>
              <a:buFont typeface="Wingdings" pitchFamily="2" charset="2"/>
              <a:buChar char="n"/>
              <a:defRPr sz="2000" kern="1200">
                <a:solidFill>
                  <a:schemeClr val="tx1">
                    <a:lumMod val="85000"/>
                    <a:lumOff val="15000"/>
                  </a:schemeClr>
                </a:solidFill>
                <a:latin typeface="Comic Sans MS"/>
                <a:ea typeface="+mn-ea"/>
                <a:cs typeface="Comic Sans MS"/>
              </a:defRPr>
            </a:lvl1pPr>
            <a:lvl2pPr marL="577850" indent="-295275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SzPct val="75000"/>
              <a:buFont typeface="Wingdings" pitchFamily="2" charset="2"/>
              <a:buChar char="n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Comic Sans MS"/>
                <a:ea typeface="+mn-ea"/>
                <a:cs typeface="Comic Sans MS"/>
              </a:defRPr>
            </a:lvl2pPr>
            <a:lvl3pPr marL="860425" indent="-282575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SzPct val="75000"/>
              <a:buFont typeface="Wingdings" pitchFamily="2" charset="2"/>
              <a:buChar char="n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Comic Sans MS"/>
                <a:ea typeface="+mn-ea"/>
                <a:cs typeface="Comic Sans MS"/>
              </a:defRPr>
            </a:lvl3pPr>
            <a:lvl4pPr marL="1143000" indent="-282575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SzPct val="75000"/>
              <a:buFont typeface="Wingdings" pitchFamily="2" charset="2"/>
              <a:buChar char="n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Comic Sans MS"/>
                <a:ea typeface="+mn-ea"/>
                <a:cs typeface="Comic Sans MS"/>
              </a:defRPr>
            </a:lvl4pPr>
            <a:lvl5pPr marL="1425575" indent="-282575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SzPct val="75000"/>
              <a:buFont typeface="Wingdings" pitchFamily="2" charset="2"/>
              <a:buChar char="n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Comic Sans MS"/>
                <a:ea typeface="+mn-ea"/>
                <a:cs typeface="Comic Sans M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 smtClean="0"/>
              <a:t>A waste of time?</a:t>
            </a:r>
          </a:p>
          <a:p>
            <a:pPr lvl="1"/>
            <a:r>
              <a:rPr lang="en-US" dirty="0" smtClean="0"/>
              <a:t>Taking notes too soon means you’ll write too much</a:t>
            </a:r>
          </a:p>
          <a:p>
            <a:pPr lvl="1"/>
            <a:r>
              <a:rPr lang="en-US" dirty="0" smtClean="0"/>
              <a:t>Your notes will be unfocused</a:t>
            </a:r>
          </a:p>
          <a:p>
            <a:pPr lvl="1"/>
            <a:r>
              <a:rPr lang="en-US" dirty="0" smtClean="0"/>
              <a:t>Copying without understanding</a:t>
            </a:r>
          </a:p>
          <a:p>
            <a:pPr lvl="1">
              <a:buFont typeface="Wingdings" pitchFamily="2" charset="2"/>
              <a:buNone/>
            </a:pP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/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Paraphrase &amp; Summarize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8813" y="2286000"/>
            <a:ext cx="7824787" cy="3840163"/>
          </a:xfrm>
        </p:spPr>
        <p:txBody>
          <a:bodyPr/>
          <a:lstStyle/>
          <a:p>
            <a:r>
              <a:rPr lang="en-US" dirty="0" smtClean="0"/>
              <a:t>Note-taking most valuable when it’s in your own words</a:t>
            </a:r>
          </a:p>
          <a:p>
            <a:pPr lvl="1"/>
            <a:r>
              <a:rPr lang="en-US" dirty="0" smtClean="0"/>
              <a:t>Do not copy directly from the textbook</a:t>
            </a:r>
          </a:p>
          <a:p>
            <a:pPr lvl="1"/>
            <a:r>
              <a:rPr lang="en-US" dirty="0" smtClean="0"/>
              <a:t>Forces your brain to process the material</a:t>
            </a:r>
          </a:p>
          <a:p>
            <a:pPr lvl="1"/>
            <a:r>
              <a:rPr lang="en-US" dirty="0" smtClean="0"/>
              <a:t>Active vs. passive</a:t>
            </a:r>
          </a:p>
          <a:p>
            <a:pPr lvl="1"/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8313" y="3556000"/>
            <a:ext cx="8229600" cy="32639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Writing it Down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853" y="1347062"/>
            <a:ext cx="7824788" cy="4926406"/>
          </a:xfrm>
        </p:spPr>
        <p:txBody>
          <a:bodyPr>
            <a:normAutofit/>
          </a:bodyPr>
          <a:lstStyle/>
          <a:p>
            <a:pPr marL="457200" indent="-457200">
              <a:buNone/>
            </a:pPr>
            <a:endParaRPr lang="en-US" sz="4000" dirty="0" smtClean="0"/>
          </a:p>
          <a:p>
            <a:pPr marL="457200" indent="-457200">
              <a:buAutoNum type="arabicParenR"/>
            </a:pPr>
            <a:r>
              <a:rPr lang="en-US" sz="4000" dirty="0" smtClean="0"/>
              <a:t>Identify main idea</a:t>
            </a:r>
          </a:p>
          <a:p>
            <a:pPr marL="457200" indent="-457200">
              <a:buAutoNum type="arabicParenR"/>
            </a:pPr>
            <a:r>
              <a:rPr lang="en-US" sz="4000" dirty="0" smtClean="0"/>
              <a:t>Identify sub points</a:t>
            </a:r>
          </a:p>
          <a:p>
            <a:pPr marL="457200" indent="-457200">
              <a:buAutoNum type="arabicParenR"/>
            </a:pPr>
            <a:r>
              <a:rPr lang="en-US" sz="4000" dirty="0" smtClean="0"/>
              <a:t>Provide details and examples</a:t>
            </a:r>
          </a:p>
          <a:p>
            <a:pPr marL="457200" indent="-457200">
              <a:buAutoNum type="arabicParenR"/>
            </a:pPr>
            <a:r>
              <a:rPr lang="en-US" sz="4000" dirty="0" smtClean="0"/>
              <a:t>Check for vocabulary</a:t>
            </a:r>
            <a:endParaRPr lang="en-US" sz="4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9573" y="456252"/>
            <a:ext cx="7844028" cy="1323041"/>
          </a:xfrm>
        </p:spPr>
        <p:txBody>
          <a:bodyPr/>
          <a:lstStyle/>
          <a:p>
            <a:r>
              <a:rPr lang="en-US" sz="4400" dirty="0" smtClean="0"/>
              <a:t>Use abbreviations &amp; symbols</a:t>
            </a:r>
            <a:endParaRPr lang="en-US" sz="4400" dirty="0"/>
          </a:p>
        </p:txBody>
      </p:sp>
      <p:sp>
        <p:nvSpPr>
          <p:cNvPr id="7" name="TextBox 6"/>
          <p:cNvSpPr txBox="1"/>
          <p:nvPr/>
        </p:nvSpPr>
        <p:spPr>
          <a:xfrm>
            <a:off x="639573" y="2020590"/>
            <a:ext cx="3631796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b="1" dirty="0" smtClean="0">
                <a:latin typeface="Apple Casual"/>
              </a:rPr>
              <a:t>ex.		example</a:t>
            </a:r>
          </a:p>
          <a:p>
            <a:pPr>
              <a:lnSpc>
                <a:spcPct val="150000"/>
              </a:lnSpc>
            </a:pPr>
            <a:r>
              <a:rPr lang="en-US" sz="2400" b="1" dirty="0" smtClean="0">
                <a:latin typeface="Apple Casual"/>
              </a:rPr>
              <a:t>esp.	especially</a:t>
            </a:r>
          </a:p>
          <a:p>
            <a:pPr>
              <a:lnSpc>
                <a:spcPct val="150000"/>
              </a:lnSpc>
            </a:pPr>
            <a:r>
              <a:rPr lang="en-US" sz="2400" b="1" dirty="0" smtClean="0">
                <a:latin typeface="Apple Casual"/>
              </a:rPr>
              <a:t>=		equals</a:t>
            </a:r>
          </a:p>
          <a:p>
            <a:pPr>
              <a:lnSpc>
                <a:spcPct val="150000"/>
              </a:lnSpc>
            </a:pPr>
            <a:r>
              <a:rPr lang="en-US" sz="2400" b="1" dirty="0" smtClean="0">
                <a:latin typeface="Apple Casual"/>
              </a:rPr>
              <a:t>=		not/not equals</a:t>
            </a:r>
          </a:p>
          <a:p>
            <a:pPr>
              <a:lnSpc>
                <a:spcPct val="150000"/>
              </a:lnSpc>
            </a:pPr>
            <a:r>
              <a:rPr lang="en-US" sz="2400" b="1" dirty="0" smtClean="0">
                <a:latin typeface="Apple Casual"/>
              </a:rPr>
              <a:t>&lt;		less than</a:t>
            </a:r>
          </a:p>
          <a:p>
            <a:pPr>
              <a:lnSpc>
                <a:spcPct val="150000"/>
              </a:lnSpc>
            </a:pPr>
            <a:r>
              <a:rPr lang="en-US" sz="2400" b="1" dirty="0" smtClean="0">
                <a:latin typeface="Apple Casual"/>
              </a:rPr>
              <a:t>&gt;		greater than</a:t>
            </a:r>
          </a:p>
          <a:p>
            <a:pPr>
              <a:lnSpc>
                <a:spcPct val="150000"/>
              </a:lnSpc>
            </a:pPr>
            <a:r>
              <a:rPr lang="en-US" sz="2400" b="1" dirty="0" err="1" smtClean="0">
                <a:latin typeface="Apple Casual"/>
              </a:rPr>
              <a:t>w</a:t>
            </a:r>
            <a:r>
              <a:rPr lang="en-US" sz="2400" b="1" dirty="0" smtClean="0">
                <a:latin typeface="Apple Casual"/>
              </a:rPr>
              <a:t>/		with</a:t>
            </a:r>
          </a:p>
          <a:p>
            <a:pPr>
              <a:lnSpc>
                <a:spcPct val="150000"/>
              </a:lnSpc>
            </a:pPr>
            <a:r>
              <a:rPr lang="en-US" sz="2400" b="1" dirty="0" smtClean="0">
                <a:latin typeface="Apple Casual"/>
              </a:rPr>
              <a:t>w/o	without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19244" y="2096790"/>
            <a:ext cx="4542582" cy="5170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b="1" dirty="0" smtClean="0">
                <a:solidFill>
                  <a:schemeClr val="bg1"/>
                </a:solidFill>
                <a:latin typeface="Apple Casual"/>
              </a:rPr>
              <a:t>ex	</a:t>
            </a:r>
            <a:r>
              <a:rPr lang="en-US" sz="2400" b="1" dirty="0" smtClean="0">
                <a:latin typeface="Apple Casual"/>
              </a:rPr>
              <a:t>	increase</a:t>
            </a:r>
          </a:p>
          <a:p>
            <a:pPr>
              <a:lnSpc>
                <a:spcPct val="150000"/>
              </a:lnSpc>
            </a:pPr>
            <a:r>
              <a:rPr lang="en-US" sz="2400" b="1" dirty="0" smtClean="0">
                <a:solidFill>
                  <a:srgbClr val="FFFFFF"/>
                </a:solidFill>
                <a:latin typeface="Apple Casual"/>
              </a:rPr>
              <a:t>=</a:t>
            </a:r>
            <a:r>
              <a:rPr lang="en-US" sz="2400" b="1" dirty="0" smtClean="0">
                <a:latin typeface="Apple Casual"/>
              </a:rPr>
              <a:t>		decrease</a:t>
            </a:r>
          </a:p>
          <a:p>
            <a:pPr>
              <a:lnSpc>
                <a:spcPct val="150000"/>
              </a:lnSpc>
            </a:pPr>
            <a:r>
              <a:rPr lang="en-US" sz="2400" b="1" dirty="0" smtClean="0">
                <a:solidFill>
                  <a:srgbClr val="FFFFFF"/>
                </a:solidFill>
                <a:latin typeface="Apple Casual"/>
              </a:rPr>
              <a:t>&lt;</a:t>
            </a:r>
            <a:r>
              <a:rPr lang="en-US" sz="2400" b="1" dirty="0" smtClean="0">
                <a:latin typeface="Apple Casual"/>
              </a:rPr>
              <a:t>		therefore</a:t>
            </a:r>
          </a:p>
          <a:p>
            <a:pPr>
              <a:lnSpc>
                <a:spcPct val="150000"/>
              </a:lnSpc>
            </a:pPr>
            <a:r>
              <a:rPr lang="en-US" sz="2400" b="1" dirty="0" smtClean="0">
                <a:solidFill>
                  <a:srgbClr val="FFFFFF"/>
                </a:solidFill>
                <a:latin typeface="Apple Casual"/>
              </a:rPr>
              <a:t>--&gt;	</a:t>
            </a:r>
            <a:r>
              <a:rPr lang="en-US" sz="2400" b="1" dirty="0" smtClean="0">
                <a:latin typeface="Apple Casual"/>
              </a:rPr>
              <a:t>	leading to/results in</a:t>
            </a:r>
          </a:p>
          <a:p>
            <a:pPr>
              <a:lnSpc>
                <a:spcPct val="150000"/>
              </a:lnSpc>
            </a:pPr>
            <a:r>
              <a:rPr lang="en-US" sz="2400" b="1" dirty="0" smtClean="0">
                <a:latin typeface="Apple Casual"/>
              </a:rPr>
              <a:t>b/4		before</a:t>
            </a:r>
          </a:p>
          <a:p>
            <a:pPr>
              <a:lnSpc>
                <a:spcPct val="150000"/>
              </a:lnSpc>
            </a:pPr>
            <a:r>
              <a:rPr lang="en-US" sz="2400" b="1" dirty="0" smtClean="0">
                <a:latin typeface="Apple Casual"/>
              </a:rPr>
              <a:t>b/c		because</a:t>
            </a:r>
          </a:p>
          <a:p>
            <a:pPr>
              <a:lnSpc>
                <a:spcPct val="150000"/>
              </a:lnSpc>
            </a:pPr>
            <a:r>
              <a:rPr lang="en-US" sz="2400" b="1" dirty="0" smtClean="0">
                <a:latin typeface="Apple Casual"/>
              </a:rPr>
              <a:t>gov’t	government</a:t>
            </a:r>
          </a:p>
          <a:p>
            <a:pPr>
              <a:lnSpc>
                <a:spcPct val="150000"/>
              </a:lnSpc>
            </a:pPr>
            <a:r>
              <a:rPr lang="en-US" sz="2400" b="1" dirty="0" smtClean="0">
                <a:latin typeface="Apple Casual"/>
              </a:rPr>
              <a:t>v. 		very</a:t>
            </a:r>
          </a:p>
          <a:p>
            <a:pPr>
              <a:lnSpc>
                <a:spcPct val="150000"/>
              </a:lnSpc>
            </a:pPr>
            <a:endParaRPr lang="en-US" sz="2800" dirty="0" smtClean="0">
              <a:latin typeface="Apple Casual"/>
            </a:endParaRPr>
          </a:p>
        </p:txBody>
      </p:sp>
      <p:cxnSp>
        <p:nvCxnSpPr>
          <p:cNvPr id="11" name="Straight Connector 10"/>
          <p:cNvCxnSpPr/>
          <p:nvPr/>
        </p:nvCxnSpPr>
        <p:spPr>
          <a:xfrm rot="10800000" flipV="1">
            <a:off x="648907" y="3830673"/>
            <a:ext cx="303209" cy="288657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rot="5400000" flipH="1" flipV="1">
            <a:off x="4624462" y="2278475"/>
            <a:ext cx="307901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 rot="16200000" flipH="1">
            <a:off x="4570933" y="2965283"/>
            <a:ext cx="366387" cy="1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>
            <a:off x="4608500" y="4101830"/>
            <a:ext cx="440093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Oval 18"/>
          <p:cNvSpPr/>
          <p:nvPr/>
        </p:nvSpPr>
        <p:spPr>
          <a:xfrm>
            <a:off x="4752537" y="3408666"/>
            <a:ext cx="45719" cy="45719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/>
          <p:cNvSpPr/>
          <p:nvPr/>
        </p:nvSpPr>
        <p:spPr>
          <a:xfrm>
            <a:off x="4674057" y="3599554"/>
            <a:ext cx="45719" cy="45719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/>
          <p:cNvSpPr/>
          <p:nvPr/>
        </p:nvSpPr>
        <p:spPr>
          <a:xfrm>
            <a:off x="4847217" y="3599554"/>
            <a:ext cx="45719" cy="45719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4000" dirty="0" smtClean="0"/>
              <a:t>The Technique: Mapping</a:t>
            </a:r>
            <a:endParaRPr lang="en-US" sz="4000" dirty="0"/>
          </a:p>
        </p:txBody>
      </p:sp>
      <p:sp>
        <p:nvSpPr>
          <p:cNvPr id="4" name="Oval 3"/>
          <p:cNvSpPr/>
          <p:nvPr/>
        </p:nvSpPr>
        <p:spPr>
          <a:xfrm>
            <a:off x="3492500" y="3962400"/>
            <a:ext cx="2070100" cy="914400"/>
          </a:xfrm>
          <a:prstGeom prst="ellipse">
            <a:avLst/>
          </a:prstGeom>
          <a:solidFill>
            <a:schemeClr val="accent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1282700" y="3111500"/>
            <a:ext cx="1485900" cy="6350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1435100" y="5181600"/>
            <a:ext cx="1485900" cy="6350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6388100" y="3111500"/>
            <a:ext cx="1485900" cy="6350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5835650" y="5181600"/>
            <a:ext cx="1485900" cy="6350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Straight Connector 10"/>
          <p:cNvCxnSpPr>
            <a:stCxn id="5" idx="5"/>
          </p:cNvCxnSpPr>
          <p:nvPr/>
        </p:nvCxnSpPr>
        <p:spPr>
          <a:xfrm rot="16200000" flipH="1">
            <a:off x="3064150" y="3140350"/>
            <a:ext cx="537494" cy="1563805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V="1">
            <a:off x="2768600" y="4495800"/>
            <a:ext cx="1346200" cy="9271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rot="10800000" flipV="1">
            <a:off x="4914900" y="3390900"/>
            <a:ext cx="1765300" cy="11049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rot="10800000">
            <a:off x="4483100" y="4495800"/>
            <a:ext cx="1905000" cy="9271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Taking Notes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853" y="1347062"/>
            <a:ext cx="7824788" cy="4926406"/>
          </a:xfrm>
        </p:spPr>
        <p:txBody>
          <a:bodyPr>
            <a:normAutofit/>
          </a:bodyPr>
          <a:lstStyle/>
          <a:p>
            <a:pPr marL="457200" indent="-457200">
              <a:buNone/>
            </a:pPr>
            <a:endParaRPr lang="en-US" sz="4000" dirty="0" smtClean="0"/>
          </a:p>
          <a:p>
            <a:pPr marL="457200" indent="-457200">
              <a:buAutoNum type="arabicParenR"/>
            </a:pPr>
            <a:r>
              <a:rPr lang="en-US" sz="4000" dirty="0" smtClean="0"/>
              <a:t>Read a chunk</a:t>
            </a:r>
          </a:p>
          <a:p>
            <a:pPr marL="457200" indent="-457200">
              <a:buAutoNum type="arabicParenR"/>
            </a:pPr>
            <a:r>
              <a:rPr lang="en-US" sz="4000" dirty="0" smtClean="0"/>
              <a:t>Identify main idea</a:t>
            </a:r>
          </a:p>
          <a:p>
            <a:pPr marL="457200" indent="-457200">
              <a:buAutoNum type="arabicParenR"/>
            </a:pPr>
            <a:r>
              <a:rPr lang="en-US" sz="4000" dirty="0" smtClean="0"/>
              <a:t>Identify sub points</a:t>
            </a:r>
          </a:p>
          <a:p>
            <a:pPr marL="457200" indent="-457200">
              <a:buAutoNum type="arabicParenR"/>
            </a:pPr>
            <a:r>
              <a:rPr lang="en-US" sz="4000" dirty="0" smtClean="0"/>
              <a:t>Provide details and examples</a:t>
            </a:r>
          </a:p>
          <a:p>
            <a:pPr marL="457200" indent="-457200">
              <a:buAutoNum type="arabicParenR"/>
            </a:pPr>
            <a:r>
              <a:rPr lang="en-US" sz="4000" dirty="0" smtClean="0"/>
              <a:t>Check for vocabulary</a:t>
            </a:r>
            <a:endParaRPr lang="en-US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Concept Mapping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8658" y="2127553"/>
            <a:ext cx="7291181" cy="4556988"/>
          </a:xfrm>
          <a:prstGeom prst="rect">
            <a:avLst/>
          </a:prstGeom>
        </p:spPr>
      </p:pic>
      <p:grpSp>
        <p:nvGrpSpPr>
          <p:cNvPr id="16" name="Group 15"/>
          <p:cNvGrpSpPr/>
          <p:nvPr/>
        </p:nvGrpSpPr>
        <p:grpSpPr>
          <a:xfrm>
            <a:off x="6407055" y="2463203"/>
            <a:ext cx="2076546" cy="923700"/>
            <a:chOff x="6407055" y="2463203"/>
            <a:chExt cx="2076546" cy="923700"/>
          </a:xfrm>
        </p:grpSpPr>
        <p:cxnSp>
          <p:nvCxnSpPr>
            <p:cNvPr id="7" name="Straight Arrow Connector 6"/>
            <p:cNvCxnSpPr/>
            <p:nvPr/>
          </p:nvCxnSpPr>
          <p:spPr>
            <a:xfrm rot="5400000">
              <a:off x="6360755" y="2878835"/>
              <a:ext cx="554369" cy="461768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/>
          </p:nvSpPr>
          <p:spPr>
            <a:xfrm>
              <a:off x="6407055" y="2463203"/>
              <a:ext cx="207654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>
                  <a:latin typeface="Comic Sans MS"/>
                  <a:cs typeface="Comic Sans MS"/>
                </a:rPr>
                <a:t>Main Idea</a:t>
              </a:r>
              <a:endParaRPr lang="en-US" dirty="0">
                <a:latin typeface="Comic Sans MS"/>
                <a:cs typeface="Comic Sans MS"/>
              </a:endParaRPr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6097687" y="3386904"/>
            <a:ext cx="2847682" cy="1345514"/>
            <a:chOff x="6097687" y="3386904"/>
            <a:chExt cx="2847682" cy="1345514"/>
          </a:xfrm>
        </p:grpSpPr>
        <p:sp>
          <p:nvSpPr>
            <p:cNvPr id="10" name="TextBox 9"/>
            <p:cNvSpPr txBox="1"/>
            <p:nvPr/>
          </p:nvSpPr>
          <p:spPr>
            <a:xfrm>
              <a:off x="6868823" y="3386904"/>
              <a:ext cx="207654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>
                  <a:latin typeface="Comic Sans MS"/>
                  <a:cs typeface="Comic Sans MS"/>
                </a:rPr>
                <a:t>Sub Points</a:t>
              </a:r>
              <a:endParaRPr lang="en-US" dirty="0">
                <a:latin typeface="Comic Sans MS"/>
                <a:cs typeface="Comic Sans MS"/>
              </a:endParaRPr>
            </a:p>
          </p:txBody>
        </p:sp>
        <p:cxnSp>
          <p:nvCxnSpPr>
            <p:cNvPr id="12" name="Straight Arrow Connector 11"/>
            <p:cNvCxnSpPr/>
            <p:nvPr/>
          </p:nvCxnSpPr>
          <p:spPr>
            <a:xfrm rot="10800000" flipV="1">
              <a:off x="6097687" y="3756238"/>
              <a:ext cx="1059742" cy="97618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Arrow Connector 13"/>
            <p:cNvCxnSpPr/>
            <p:nvPr/>
          </p:nvCxnSpPr>
          <p:spPr>
            <a:xfrm rot="5400000">
              <a:off x="6946049" y="4120018"/>
              <a:ext cx="575161" cy="15240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9" name="Group 28"/>
          <p:cNvGrpSpPr/>
          <p:nvPr/>
        </p:nvGrpSpPr>
        <p:grpSpPr>
          <a:xfrm>
            <a:off x="2799206" y="5422900"/>
            <a:ext cx="2930893" cy="774015"/>
            <a:chOff x="2799206" y="5422900"/>
            <a:chExt cx="2930893" cy="774015"/>
          </a:xfrm>
        </p:grpSpPr>
        <p:cxnSp>
          <p:nvCxnSpPr>
            <p:cNvPr id="19" name="Straight Arrow Connector 18"/>
            <p:cNvCxnSpPr/>
            <p:nvPr/>
          </p:nvCxnSpPr>
          <p:spPr>
            <a:xfrm flipV="1">
              <a:off x="3945749" y="5422900"/>
              <a:ext cx="698500" cy="45085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Arrow Connector 19"/>
            <p:cNvCxnSpPr/>
            <p:nvPr/>
          </p:nvCxnSpPr>
          <p:spPr>
            <a:xfrm flipV="1">
              <a:off x="4053699" y="5441950"/>
              <a:ext cx="1676400" cy="43180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Arrow Connector 22"/>
            <p:cNvCxnSpPr/>
            <p:nvPr/>
          </p:nvCxnSpPr>
          <p:spPr>
            <a:xfrm>
              <a:off x="3945749" y="5949950"/>
              <a:ext cx="800100" cy="9525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TextBox 26"/>
            <p:cNvSpPr txBox="1"/>
            <p:nvPr/>
          </p:nvSpPr>
          <p:spPr>
            <a:xfrm>
              <a:off x="2799206" y="5550584"/>
              <a:ext cx="1188021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latin typeface="Comic Sans MS"/>
                  <a:cs typeface="Comic Sans MS"/>
                </a:rPr>
                <a:t>Details &amp; </a:t>
              </a:r>
            </a:p>
            <a:p>
              <a:r>
                <a:rPr lang="en-US" dirty="0" smtClean="0">
                  <a:latin typeface="Comic Sans MS"/>
                  <a:cs typeface="Comic Sans MS"/>
                </a:rPr>
                <a:t>Examples</a:t>
              </a:r>
              <a:endParaRPr lang="en-US" dirty="0">
                <a:latin typeface="Comic Sans MS"/>
                <a:cs typeface="Comic Sans MS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Concept Mapping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263553"/>
            <a:ext cx="9144000" cy="4312094"/>
          </a:xfrm>
          <a:prstGeom prst="rect">
            <a:avLst/>
          </a:prstGeom>
        </p:spPr>
      </p:pic>
      <p:grpSp>
        <p:nvGrpSpPr>
          <p:cNvPr id="15" name="Group 14"/>
          <p:cNvGrpSpPr/>
          <p:nvPr/>
        </p:nvGrpSpPr>
        <p:grpSpPr>
          <a:xfrm>
            <a:off x="1638300" y="3136900"/>
            <a:ext cx="6172200" cy="2514600"/>
            <a:chOff x="1638300" y="3136900"/>
            <a:chExt cx="6172200" cy="2514600"/>
          </a:xfrm>
        </p:grpSpPr>
        <p:sp>
          <p:nvSpPr>
            <p:cNvPr id="11" name="Oval 10"/>
            <p:cNvSpPr/>
            <p:nvPr/>
          </p:nvSpPr>
          <p:spPr>
            <a:xfrm>
              <a:off x="1879600" y="3136900"/>
              <a:ext cx="1600200" cy="660400"/>
            </a:xfrm>
            <a:prstGeom prst="ellipse">
              <a:avLst/>
            </a:prstGeom>
            <a:noFill/>
            <a:ln w="381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Oval 11"/>
            <p:cNvSpPr/>
            <p:nvPr/>
          </p:nvSpPr>
          <p:spPr>
            <a:xfrm flipV="1">
              <a:off x="1638300" y="5016500"/>
              <a:ext cx="1600200" cy="635000"/>
            </a:xfrm>
            <a:prstGeom prst="ellipse">
              <a:avLst/>
            </a:prstGeom>
            <a:noFill/>
            <a:ln w="381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Oval 12"/>
            <p:cNvSpPr/>
            <p:nvPr/>
          </p:nvSpPr>
          <p:spPr>
            <a:xfrm flipV="1">
              <a:off x="6032500" y="3441700"/>
              <a:ext cx="1600200" cy="635000"/>
            </a:xfrm>
            <a:prstGeom prst="ellipse">
              <a:avLst/>
            </a:prstGeom>
            <a:noFill/>
            <a:ln w="381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Oval 13"/>
            <p:cNvSpPr/>
            <p:nvPr/>
          </p:nvSpPr>
          <p:spPr>
            <a:xfrm flipV="1">
              <a:off x="5232400" y="4699000"/>
              <a:ext cx="2578100" cy="635000"/>
            </a:xfrm>
            <a:prstGeom prst="ellipse">
              <a:avLst/>
            </a:prstGeom>
            <a:noFill/>
            <a:ln w="381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762000" y="2743200"/>
            <a:ext cx="3962400" cy="1479550"/>
            <a:chOff x="762000" y="2743200"/>
            <a:chExt cx="3962400" cy="1479550"/>
          </a:xfrm>
        </p:grpSpPr>
        <p:sp>
          <p:nvSpPr>
            <p:cNvPr id="16" name="Rectangle 15"/>
            <p:cNvSpPr/>
            <p:nvPr/>
          </p:nvSpPr>
          <p:spPr>
            <a:xfrm>
              <a:off x="1473200" y="2743200"/>
              <a:ext cx="1117600" cy="393700"/>
            </a:xfrm>
            <a:prstGeom prst="rect">
              <a:avLst/>
            </a:prstGeom>
            <a:noFill/>
            <a:ln w="508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6"/>
            <p:cNvSpPr/>
            <p:nvPr/>
          </p:nvSpPr>
          <p:spPr>
            <a:xfrm>
              <a:off x="3238500" y="3136900"/>
              <a:ext cx="1485900" cy="393700"/>
            </a:xfrm>
            <a:prstGeom prst="rect">
              <a:avLst/>
            </a:prstGeom>
            <a:noFill/>
            <a:ln w="508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/>
            <p:cNvSpPr/>
            <p:nvPr/>
          </p:nvSpPr>
          <p:spPr>
            <a:xfrm>
              <a:off x="762000" y="3829050"/>
              <a:ext cx="1828800" cy="393700"/>
            </a:xfrm>
            <a:prstGeom prst="rect">
              <a:avLst/>
            </a:prstGeom>
            <a:noFill/>
            <a:ln w="508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6" name="Group 25"/>
          <p:cNvGrpSpPr/>
          <p:nvPr/>
        </p:nvGrpSpPr>
        <p:grpSpPr>
          <a:xfrm>
            <a:off x="603252" y="2025648"/>
            <a:ext cx="1987548" cy="606208"/>
            <a:chOff x="603252" y="2025648"/>
            <a:chExt cx="1987548" cy="606208"/>
          </a:xfrm>
        </p:grpSpPr>
        <p:cxnSp>
          <p:nvCxnSpPr>
            <p:cNvPr id="21" name="Straight Arrow Connector 20"/>
            <p:cNvCxnSpPr/>
            <p:nvPr/>
          </p:nvCxnSpPr>
          <p:spPr>
            <a:xfrm rot="5400000">
              <a:off x="1371599" y="2197101"/>
              <a:ext cx="368304" cy="165101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Arrow Connector 22"/>
            <p:cNvCxnSpPr/>
            <p:nvPr/>
          </p:nvCxnSpPr>
          <p:spPr>
            <a:xfrm rot="5400000">
              <a:off x="2324098" y="2127249"/>
              <a:ext cx="368304" cy="165101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Arrow Connector 23"/>
            <p:cNvCxnSpPr/>
            <p:nvPr/>
          </p:nvCxnSpPr>
          <p:spPr>
            <a:xfrm rot="16200000" flipH="1">
              <a:off x="577850" y="2288955"/>
              <a:ext cx="368303" cy="31750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Mind Mapping</a:t>
            </a:r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813" y="2059083"/>
            <a:ext cx="7824788" cy="4414041"/>
          </a:xfrm>
          <a:prstGeom prst="rect">
            <a:avLst/>
          </a:prstGeom>
        </p:spPr>
      </p:pic>
      <p:grpSp>
        <p:nvGrpSpPr>
          <p:cNvPr id="14" name="Group 13"/>
          <p:cNvGrpSpPr/>
          <p:nvPr/>
        </p:nvGrpSpPr>
        <p:grpSpPr>
          <a:xfrm>
            <a:off x="2705100" y="2882900"/>
            <a:ext cx="3467100" cy="2552700"/>
            <a:chOff x="2705100" y="2882900"/>
            <a:chExt cx="3467100" cy="2552700"/>
          </a:xfrm>
        </p:grpSpPr>
        <p:sp>
          <p:nvSpPr>
            <p:cNvPr id="6" name="Oval 5"/>
            <p:cNvSpPr/>
            <p:nvPr/>
          </p:nvSpPr>
          <p:spPr>
            <a:xfrm>
              <a:off x="2705100" y="4318000"/>
              <a:ext cx="863600" cy="711200"/>
            </a:xfrm>
            <a:prstGeom prst="ellipse">
              <a:avLst/>
            </a:prstGeom>
            <a:noFill/>
            <a:ln w="508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Oval 6"/>
            <p:cNvSpPr/>
            <p:nvPr/>
          </p:nvSpPr>
          <p:spPr>
            <a:xfrm>
              <a:off x="4699000" y="2882900"/>
              <a:ext cx="863600" cy="711200"/>
            </a:xfrm>
            <a:prstGeom prst="ellipse">
              <a:avLst/>
            </a:prstGeom>
            <a:noFill/>
            <a:ln w="508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Oval 7"/>
            <p:cNvSpPr/>
            <p:nvPr/>
          </p:nvSpPr>
          <p:spPr>
            <a:xfrm>
              <a:off x="3136900" y="2882900"/>
              <a:ext cx="863600" cy="711200"/>
            </a:xfrm>
            <a:prstGeom prst="ellipse">
              <a:avLst/>
            </a:prstGeom>
            <a:noFill/>
            <a:ln w="508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Oval 8"/>
            <p:cNvSpPr/>
            <p:nvPr/>
          </p:nvSpPr>
          <p:spPr>
            <a:xfrm>
              <a:off x="4914900" y="4191000"/>
              <a:ext cx="1257300" cy="711200"/>
            </a:xfrm>
            <a:prstGeom prst="ellipse">
              <a:avLst/>
            </a:prstGeom>
            <a:noFill/>
            <a:ln w="508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Oval 9"/>
            <p:cNvSpPr/>
            <p:nvPr/>
          </p:nvSpPr>
          <p:spPr>
            <a:xfrm>
              <a:off x="3886200" y="4724400"/>
              <a:ext cx="863600" cy="711200"/>
            </a:xfrm>
            <a:prstGeom prst="ellipse">
              <a:avLst/>
            </a:prstGeom>
            <a:noFill/>
            <a:ln w="508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5461000" y="2501900"/>
            <a:ext cx="1155700" cy="1092200"/>
            <a:chOff x="5461000" y="2501900"/>
            <a:chExt cx="1155700" cy="1092200"/>
          </a:xfrm>
        </p:grpSpPr>
        <p:sp>
          <p:nvSpPr>
            <p:cNvPr id="11" name="Rectangle 10"/>
            <p:cNvSpPr/>
            <p:nvPr/>
          </p:nvSpPr>
          <p:spPr>
            <a:xfrm>
              <a:off x="5461000" y="2501900"/>
              <a:ext cx="596900" cy="279400"/>
            </a:xfrm>
            <a:prstGeom prst="rect">
              <a:avLst/>
            </a:prstGeom>
            <a:noFill/>
            <a:ln w="508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5784850" y="2819400"/>
              <a:ext cx="831850" cy="228600"/>
            </a:xfrm>
            <a:prstGeom prst="rect">
              <a:avLst/>
            </a:prstGeom>
            <a:noFill/>
            <a:ln w="508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5562600" y="3340100"/>
              <a:ext cx="609600" cy="254000"/>
            </a:xfrm>
            <a:prstGeom prst="rect">
              <a:avLst/>
            </a:prstGeom>
            <a:noFill/>
            <a:ln w="508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7" name="Group 26"/>
          <p:cNvGrpSpPr/>
          <p:nvPr/>
        </p:nvGrpSpPr>
        <p:grpSpPr>
          <a:xfrm>
            <a:off x="4914900" y="1958324"/>
            <a:ext cx="3848102" cy="1140055"/>
            <a:chOff x="4914900" y="1958324"/>
            <a:chExt cx="3848102" cy="1140055"/>
          </a:xfrm>
        </p:grpSpPr>
        <p:cxnSp>
          <p:nvCxnSpPr>
            <p:cNvPr id="17" name="Straight Arrow Connector 16"/>
            <p:cNvCxnSpPr/>
            <p:nvPr/>
          </p:nvCxnSpPr>
          <p:spPr>
            <a:xfrm>
              <a:off x="4914900" y="2059083"/>
              <a:ext cx="317500" cy="201517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Arrow Connector 18"/>
            <p:cNvCxnSpPr/>
            <p:nvPr/>
          </p:nvCxnSpPr>
          <p:spPr>
            <a:xfrm>
              <a:off x="6194425" y="2058241"/>
              <a:ext cx="273050" cy="201517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Arrow Connector 19"/>
            <p:cNvCxnSpPr/>
            <p:nvPr/>
          </p:nvCxnSpPr>
          <p:spPr>
            <a:xfrm>
              <a:off x="5648325" y="2009124"/>
              <a:ext cx="273050" cy="201517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Arrow Connector 20"/>
            <p:cNvCxnSpPr/>
            <p:nvPr/>
          </p:nvCxnSpPr>
          <p:spPr>
            <a:xfrm>
              <a:off x="7080250" y="1958324"/>
              <a:ext cx="273050" cy="201517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Arrow Connector 21"/>
            <p:cNvCxnSpPr/>
            <p:nvPr/>
          </p:nvCxnSpPr>
          <p:spPr>
            <a:xfrm rot="10800000" flipV="1">
              <a:off x="8204201" y="2159840"/>
              <a:ext cx="279401" cy="100759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Arrow Connector 23"/>
            <p:cNvCxnSpPr/>
            <p:nvPr/>
          </p:nvCxnSpPr>
          <p:spPr>
            <a:xfrm rot="10800000" flipV="1">
              <a:off x="8356601" y="2312240"/>
              <a:ext cx="279402" cy="18966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Arrow Connector 25"/>
            <p:cNvCxnSpPr/>
            <p:nvPr/>
          </p:nvCxnSpPr>
          <p:spPr>
            <a:xfrm rot="10800000" flipV="1">
              <a:off x="8483601" y="2997620"/>
              <a:ext cx="279401" cy="100759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YOUR TURN!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853" y="1347062"/>
            <a:ext cx="7824788" cy="4926406"/>
          </a:xfrm>
        </p:spPr>
        <p:txBody>
          <a:bodyPr>
            <a:normAutofit/>
          </a:bodyPr>
          <a:lstStyle/>
          <a:p>
            <a:pPr marL="457200" indent="-457200">
              <a:buNone/>
            </a:pPr>
            <a:endParaRPr lang="en-US" sz="4000" dirty="0" smtClean="0"/>
          </a:p>
          <a:p>
            <a:pPr marL="457200" indent="-457200">
              <a:buAutoNum type="arabicParenR"/>
            </a:pPr>
            <a:r>
              <a:rPr lang="en-US" sz="4000" dirty="0" smtClean="0"/>
              <a:t>Read a chunk</a:t>
            </a:r>
          </a:p>
          <a:p>
            <a:pPr marL="457200" indent="-457200">
              <a:buAutoNum type="arabicParenR"/>
            </a:pPr>
            <a:r>
              <a:rPr lang="en-US" sz="4000" dirty="0" smtClean="0"/>
              <a:t>Identify main idea</a:t>
            </a:r>
          </a:p>
          <a:p>
            <a:pPr marL="457200" indent="-457200">
              <a:buAutoNum type="arabicParenR"/>
            </a:pPr>
            <a:r>
              <a:rPr lang="en-US" sz="4000" dirty="0" smtClean="0"/>
              <a:t>Identify sub points</a:t>
            </a:r>
          </a:p>
          <a:p>
            <a:pPr marL="457200" indent="-457200">
              <a:buAutoNum type="arabicParenR"/>
            </a:pPr>
            <a:r>
              <a:rPr lang="en-US" sz="4000" dirty="0" smtClean="0"/>
              <a:t>Provide details and examples</a:t>
            </a:r>
          </a:p>
          <a:p>
            <a:pPr marL="457200" indent="-457200">
              <a:buAutoNum type="arabicParenR"/>
            </a:pPr>
            <a:r>
              <a:rPr lang="en-US" sz="4000" dirty="0" smtClean="0"/>
              <a:t>Check for vocabulary</a:t>
            </a:r>
            <a:endParaRPr lang="en-US" sz="4000" dirty="0"/>
          </a:p>
        </p:txBody>
      </p:sp>
      <p:sp>
        <p:nvSpPr>
          <p:cNvPr id="4" name="TextBox 3"/>
          <p:cNvSpPr txBox="1"/>
          <p:nvPr/>
        </p:nvSpPr>
        <p:spPr>
          <a:xfrm rot="20995646">
            <a:off x="5829299" y="2236897"/>
            <a:ext cx="21907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i="1" dirty="0" smtClean="0">
                <a:latin typeface="Comic Sans MS" pitchFamily="66" charset="0"/>
              </a:rPr>
              <a:t>Summarize!</a:t>
            </a:r>
            <a:endParaRPr lang="en-US" sz="2800" i="1" dirty="0">
              <a:latin typeface="Comic Sans MS" pitchFamily="66" charset="0"/>
            </a:endParaRPr>
          </a:p>
        </p:txBody>
      </p:sp>
      <p:sp>
        <p:nvSpPr>
          <p:cNvPr id="5" name="TextBox 4"/>
          <p:cNvSpPr txBox="1"/>
          <p:nvPr/>
        </p:nvSpPr>
        <p:spPr>
          <a:xfrm rot="430150">
            <a:off x="6476999" y="3061990"/>
            <a:ext cx="21907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i="1" dirty="0" smtClean="0">
                <a:latin typeface="Comic Sans MS" pitchFamily="66" charset="0"/>
              </a:rPr>
              <a:t>Paraphrase!</a:t>
            </a:r>
            <a:endParaRPr lang="en-US" sz="2800" i="1" dirty="0">
              <a:latin typeface="Comic Sans MS" pitchFamily="66" charset="0"/>
            </a:endParaRPr>
          </a:p>
        </p:txBody>
      </p:sp>
      <p:sp>
        <p:nvSpPr>
          <p:cNvPr id="6" name="TextBox 5"/>
          <p:cNvSpPr txBox="1"/>
          <p:nvPr/>
        </p:nvSpPr>
        <p:spPr>
          <a:xfrm rot="21271182">
            <a:off x="6009469" y="3836854"/>
            <a:ext cx="247490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i="1" dirty="0" smtClean="0">
                <a:latin typeface="Comic Sans MS" pitchFamily="66" charset="0"/>
              </a:rPr>
              <a:t>Abbreviate!</a:t>
            </a:r>
          </a:p>
        </p:txBody>
      </p:sp>
    </p:spTree>
    <p:extLst>
      <p:ext uri="{BB962C8B-B14F-4D97-AF65-F5344CB8AC3E}">
        <p14:creationId xmlns:p14="http://schemas.microsoft.com/office/powerpoint/2010/main" val="1074944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My Version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54" t="14063" r="62110" b="8581"/>
          <a:stretch/>
        </p:blipFill>
        <p:spPr bwMode="auto">
          <a:xfrm rot="5400000">
            <a:off x="2135318" y="86592"/>
            <a:ext cx="4683338" cy="85348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/>
          <p:cNvSpPr/>
          <p:nvPr/>
        </p:nvSpPr>
        <p:spPr>
          <a:xfrm rot="21057631">
            <a:off x="5717334" y="3867334"/>
            <a:ext cx="1690782" cy="238898"/>
          </a:xfrm>
          <a:prstGeom prst="rect">
            <a:avLst/>
          </a:prstGeom>
          <a:solidFill>
            <a:srgbClr val="FFFF00">
              <a:alpha val="35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 rot="21057631">
            <a:off x="6590043" y="4450445"/>
            <a:ext cx="1690782" cy="238898"/>
          </a:xfrm>
          <a:prstGeom prst="rect">
            <a:avLst/>
          </a:prstGeom>
          <a:solidFill>
            <a:srgbClr val="FFFF00">
              <a:alpha val="35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314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Assignment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0050" y="2286000"/>
            <a:ext cx="8083550" cy="3840163"/>
          </a:xfrm>
        </p:spPr>
        <p:txBody>
          <a:bodyPr>
            <a:normAutofit/>
          </a:bodyPr>
          <a:lstStyle/>
          <a:p>
            <a:r>
              <a:rPr lang="en-US" sz="3600" dirty="0" smtClean="0"/>
              <a:t>Create a concept map for the section on Early China</a:t>
            </a:r>
          </a:p>
          <a:p>
            <a:r>
              <a:rPr lang="en-US" sz="3600" dirty="0" smtClean="0"/>
              <a:t>Use the rubric to make sure you’re on the right track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823919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550" y="114300"/>
            <a:ext cx="8648698" cy="65790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00016951"/>
      </p:ext>
    </p:extLst>
  </p:cSld>
  <p:clrMapOvr>
    <a:masterClrMapping/>
  </p:clrMapOvr>
</p:sld>
</file>

<file path=ppt/theme/theme1.xml><?xml version="1.0" encoding="utf-8"?>
<a:theme xmlns:a="http://schemas.openxmlformats.org/drawingml/2006/main" name="Codex">
  <a:themeElements>
    <a:clrScheme name="Codex">
      <a:dk1>
        <a:sysClr val="windowText" lastClr="000000"/>
      </a:dk1>
      <a:lt1>
        <a:sysClr val="window" lastClr="FFFFFF"/>
      </a:lt1>
      <a:dk2>
        <a:srgbClr val="59564B"/>
      </a:dk2>
      <a:lt2>
        <a:srgbClr val="DFDAC7"/>
      </a:lt2>
      <a:accent1>
        <a:srgbClr val="990000"/>
      </a:accent1>
      <a:accent2>
        <a:srgbClr val="EFAB16"/>
      </a:accent2>
      <a:accent3>
        <a:srgbClr val="78AC35"/>
      </a:accent3>
      <a:accent4>
        <a:srgbClr val="35ACA2"/>
      </a:accent4>
      <a:accent5>
        <a:srgbClr val="4083CF"/>
      </a:accent5>
      <a:accent6>
        <a:srgbClr val="0D335E"/>
      </a:accent6>
      <a:hlink>
        <a:srgbClr val="EF8E1C"/>
      </a:hlink>
      <a:folHlink>
        <a:srgbClr val="FEC60B"/>
      </a:folHlink>
    </a:clrScheme>
    <a:fontScheme name="Codex">
      <a:majorFont>
        <a:latin typeface="Calisto MT"/>
        <a:ea typeface=""/>
        <a:cs typeface=""/>
        <a:font script="Jpan" typeface="ＭＳ 明朝"/>
      </a:majorFont>
      <a:minorFont>
        <a:latin typeface="Calisto MT"/>
        <a:ea typeface=""/>
        <a:cs typeface=""/>
        <a:font script="Jpan" typeface="ＭＳ 明朝"/>
      </a:minorFont>
    </a:fontScheme>
    <a:fmtScheme name="Codex">
      <a: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60000"/>
                <a:satMod val="135000"/>
              </a:schemeClr>
            </a:gs>
            <a:gs pos="100000">
              <a:schemeClr val="phClr">
                <a:tint val="100000"/>
                <a:shade val="94000"/>
                <a:satMod val="13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alpha val="90000"/>
                <a:satMod val="115000"/>
              </a:schemeClr>
            </a:gs>
            <a:gs pos="100000">
              <a:schemeClr val="phClr">
                <a:shade val="94000"/>
                <a:alpha val="90000"/>
                <a:satMod val="135000"/>
              </a:schemeClr>
            </a:gs>
          </a:gsLst>
          <a:lin ang="5400000" scaled="1"/>
        </a:gradFill>
      </a:fillStyleLst>
      <a:lnStyleLst>
        <a:ln w="1587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12700" dir="5400000" rotWithShape="0">
              <a:srgbClr val="525252">
                <a:alpha val="85000"/>
              </a:srgbClr>
            </a:outerShdw>
          </a:effectLst>
          <a:scene3d>
            <a:camera prst="orthographicFront">
              <a:rot lat="0" lon="0" rev="0"/>
            </a:camera>
            <a:lightRig rig="sunrise" dir="t">
              <a:rot lat="0" lon="0" rev="6000000"/>
            </a:lightRig>
          </a:scene3d>
          <a:sp3d prstMaterial="matte">
            <a:bevelT w="50800" h="44450" prst="angle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Codex.thmx</Template>
  <TotalTime>261</TotalTime>
  <Words>402</Words>
  <Application>Microsoft Office PowerPoint</Application>
  <PresentationFormat>On-screen Show (4:3)</PresentationFormat>
  <Paragraphs>107</Paragraphs>
  <Slides>18</Slides>
  <Notes>8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Codex</vt:lpstr>
      <vt:lpstr>Note-Taking</vt:lpstr>
      <vt:lpstr>Note-Taking Agenda</vt:lpstr>
      <vt:lpstr>Why Take Notes</vt:lpstr>
      <vt:lpstr>Why Take Notes</vt:lpstr>
      <vt:lpstr>Note-Taking Strategies</vt:lpstr>
      <vt:lpstr>Read 1st, Note 2nd </vt:lpstr>
      <vt:lpstr>Paraphrase &amp; Summarize</vt:lpstr>
      <vt:lpstr>Writing it Down</vt:lpstr>
      <vt:lpstr>Use abbreviations &amp; symbols</vt:lpstr>
      <vt:lpstr>The Technique: Mapping</vt:lpstr>
      <vt:lpstr>Taking Notes</vt:lpstr>
      <vt:lpstr>Concept Mapping</vt:lpstr>
      <vt:lpstr>Concept Mapping</vt:lpstr>
      <vt:lpstr>Mind Mapping</vt:lpstr>
      <vt:lpstr>YOUR TURN!</vt:lpstr>
      <vt:lpstr>My Version</vt:lpstr>
      <vt:lpstr>Assignment</vt:lpstr>
      <vt:lpstr>PowerPoint Presentation</vt:lpstr>
    </vt:vector>
  </TitlesOfParts>
  <Company>Boces/BCSD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Note-Taking</dc:title>
  <dc:creator>Lindsay Cesari</dc:creator>
  <cp:lastModifiedBy>LCesari</cp:lastModifiedBy>
  <cp:revision>16</cp:revision>
  <dcterms:created xsi:type="dcterms:W3CDTF">2011-09-17T15:34:08Z</dcterms:created>
  <dcterms:modified xsi:type="dcterms:W3CDTF">2011-09-29T11:14:34Z</dcterms:modified>
</cp:coreProperties>
</file>