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7772400" cy="10058400"/>
  <p:notesSz cx="6858000" cy="9144000"/>
  <p:embeddedFontLst>
    <p:embeddedFont>
      <p:font typeface="Calibri" panose="020F0502020204030204" pitchFamily="34" charset="0"/>
      <p:regular r:id="rId32"/>
      <p:bold r:id="rId33"/>
      <p:italic r:id="rId34"/>
      <p:boldItalic r:id="rId35"/>
    </p:embeddedFont>
    <p:embeddedFont>
      <p:font typeface="Livvic Bold" panose="020B0604020202020204" charset="0"/>
      <p:regular r:id="rId36"/>
      <p:bold r:id="rId37"/>
    </p:embeddedFont>
    <p:embeddedFont>
      <p:font typeface="Open Sans" panose="020B0606030504020204" pitchFamily="34" charset="0"/>
      <p:regular r:id="rId38"/>
      <p:bold r:id="rId39"/>
      <p:italic r:id="rId40"/>
      <p:boldItalic r:id="rId41"/>
    </p:embeddedFont>
    <p:embeddedFont>
      <p:font typeface="Open Sans Bold" panose="020B0806030504020204" pitchFamily="34" charset="0"/>
      <p:regular r:id="rId42"/>
      <p:bold r:id="rId43"/>
    </p:embeddedFont>
    <p:embeddedFont>
      <p:font typeface="Open Sans Extra Bold" panose="020B0604020202020204" charset="0"/>
      <p:regular r:id="rId44"/>
      <p:bold r:id="rId45"/>
    </p:embeddedFont>
    <p:embeddedFont>
      <p:font typeface="Open Sans Italics" panose="020B0604020202020204" charset="0"/>
      <p:regular r:id="rId46"/>
      <p:italic r:id="rId47"/>
    </p:embeddedFont>
    <p:embeddedFont>
      <p:font typeface="Open Sans Light" panose="020B0306030504020204" pitchFamily="34" charset="0"/>
      <p:regular r:id="rId48"/>
      <p:italic r:id="rId49"/>
    </p:embeddedFont>
    <p:embeddedFont>
      <p:font typeface="Open Sans Light Bold" panose="020B0604020202020204" charset="0"/>
      <p:regular r:id="rId50"/>
      <p:bold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autoAdjust="0"/>
    <p:restoredTop sz="94591" autoAdjust="0"/>
  </p:normalViewPr>
  <p:slideViewPr>
    <p:cSldViewPr>
      <p:cViewPr>
        <p:scale>
          <a:sx n="42" d="100"/>
          <a:sy n="42" d="100"/>
        </p:scale>
        <p:origin x="216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3.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font" Target="fonts/font2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slideLayout" Target="../slideLayouts/slideLayout7.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hyperlink" Target="https://www.azquotes.com/quote/839675?ref=professionalism" TargetMode="Externa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tags" Target="../tags/tag11.xml"/></Relationships>
</file>

<file path=ppt/slides/_rels/slide5.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png"/><Relationship Id="rId5" Type="http://schemas.openxmlformats.org/officeDocument/2006/relationships/slideLayout" Target="../slideLayouts/slideLayout7.xml"/><Relationship Id="rId4" Type="http://schemas.openxmlformats.org/officeDocument/2006/relationships/tags" Target="../tags/tag15.xml"/></Relationships>
</file>

<file path=ppt/slides/_rels/slide6.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6.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7.xml"/><Relationship Id="rId5" Type="http://schemas.openxmlformats.org/officeDocument/2006/relationships/tags" Target="../tags/tag20.xml"/><Relationship Id="rId4" Type="http://schemas.openxmlformats.org/officeDocument/2006/relationships/tags" Target="../tags/tag19.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3.xml"/><Relationship Id="rId7" Type="http://schemas.openxmlformats.org/officeDocument/2006/relationships/slideLayout" Target="../slideLayouts/slideLayout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s/_rels/slide8.xml.rels><?xml version="1.0" encoding="UTF-8" standalone="yes"?>
<Relationships xmlns="http://schemas.openxmlformats.org/package/2006/relationships"><Relationship Id="rId8" Type="http://schemas.openxmlformats.org/officeDocument/2006/relationships/hyperlink" Target="https://www.success.com/article/17-tony-robbins-quotes-about-becoming-who-you-were-meant-to-be" TargetMode="External"/><Relationship Id="rId3" Type="http://schemas.openxmlformats.org/officeDocument/2006/relationships/tags" Target="../tags/tag29.xml"/><Relationship Id="rId7" Type="http://schemas.openxmlformats.org/officeDocument/2006/relationships/image" Target="../media/image8.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7.xml"/><Relationship Id="rId5" Type="http://schemas.openxmlformats.org/officeDocument/2006/relationships/tags" Target="../tags/tag31.xml"/><Relationship Id="rId4" Type="http://schemas.openxmlformats.org/officeDocument/2006/relationships/tags" Target="../tags/tag30.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34.xml"/><Relationship Id="rId7"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s>
</file>

<file path=ppt/slides/_rels/slide10.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10.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7.xml"/><Relationship Id="rId5" Type="http://schemas.openxmlformats.org/officeDocument/2006/relationships/tags" Target="../tags/tag42.xml"/><Relationship Id="rId4" Type="http://schemas.openxmlformats.org/officeDocument/2006/relationships/tags" Target="../tags/tag41.xml"/></Relationships>
</file>

<file path=ppt/slides/_rels/slide11.xml.rels><?xml version="1.0" encoding="UTF-8" standalone="yes"?>
<Relationships xmlns="http://schemas.openxmlformats.org/package/2006/relationships"><Relationship Id="rId8" Type="http://schemas.openxmlformats.org/officeDocument/2006/relationships/tags" Target="../tags/tag50.xml"/><Relationship Id="rId3" Type="http://schemas.openxmlformats.org/officeDocument/2006/relationships/tags" Target="../tags/tag45.xml"/><Relationship Id="rId7" Type="http://schemas.openxmlformats.org/officeDocument/2006/relationships/tags" Target="../tags/tag49.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10" Type="http://schemas.openxmlformats.org/officeDocument/2006/relationships/image" Target="../media/image11.png"/><Relationship Id="rId4" Type="http://schemas.openxmlformats.org/officeDocument/2006/relationships/tags" Target="../tags/tag46.xml"/><Relationship Id="rId9"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tags" Target="../tags/tag58.xml"/><Relationship Id="rId3" Type="http://schemas.openxmlformats.org/officeDocument/2006/relationships/tags" Target="../tags/tag53.xml"/><Relationship Id="rId7" Type="http://schemas.openxmlformats.org/officeDocument/2006/relationships/tags" Target="../tags/tag57.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tags" Target="../tags/tag56.xml"/><Relationship Id="rId5" Type="http://schemas.openxmlformats.org/officeDocument/2006/relationships/tags" Target="../tags/tag55.xml"/><Relationship Id="rId10" Type="http://schemas.openxmlformats.org/officeDocument/2006/relationships/image" Target="../media/image12.png"/><Relationship Id="rId4" Type="http://schemas.openxmlformats.org/officeDocument/2006/relationships/tags" Target="../tags/tag54.xml"/><Relationship Id="rId9"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61.xml"/><Relationship Id="rId7" Type="http://schemas.openxmlformats.org/officeDocument/2006/relationships/slideLayout" Target="../slideLayouts/slideLayout7.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s>
</file>

<file path=ppt/slides/_rels/slide14.xml.rels><?xml version="1.0" encoding="UTF-8" standalone="yes"?>
<Relationships xmlns="http://schemas.openxmlformats.org/package/2006/relationships"><Relationship Id="rId8" Type="http://schemas.openxmlformats.org/officeDocument/2006/relationships/tags" Target="../tags/tag72.xml"/><Relationship Id="rId3" Type="http://schemas.openxmlformats.org/officeDocument/2006/relationships/tags" Target="../tags/tag67.xml"/><Relationship Id="rId7" Type="http://schemas.openxmlformats.org/officeDocument/2006/relationships/tags" Target="../tags/tag71.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5" Type="http://schemas.openxmlformats.org/officeDocument/2006/relationships/tags" Target="../tags/tag69.xml"/><Relationship Id="rId10" Type="http://schemas.openxmlformats.org/officeDocument/2006/relationships/image" Target="../media/image14.png"/><Relationship Id="rId4" Type="http://schemas.openxmlformats.org/officeDocument/2006/relationships/tags" Target="../tags/tag68.xml"/><Relationship Id="rId9"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75.xml"/><Relationship Id="rId7" Type="http://schemas.openxmlformats.org/officeDocument/2006/relationships/slideLayout" Target="../slideLayouts/slideLayout7.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81.xml"/><Relationship Id="rId7" Type="http://schemas.openxmlformats.org/officeDocument/2006/relationships/slideLayout" Target="../slideLayouts/slideLayout7.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s/_rels/slide17.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image" Target="../media/image17.png"/><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slideLayout" Target="../slideLayouts/slideLayout7.xml"/><Relationship Id="rId5" Type="http://schemas.openxmlformats.org/officeDocument/2006/relationships/tags" Target="../tags/tag89.xml"/><Relationship Id="rId4" Type="http://schemas.openxmlformats.org/officeDocument/2006/relationships/tags" Target="../tags/tag88.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2.xml"/><Relationship Id="rId7" Type="http://schemas.openxmlformats.org/officeDocument/2006/relationships/tags" Target="../tags/tag96.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tags" Target="../tags/tag99.xml"/><Relationship Id="rId7" Type="http://schemas.openxmlformats.org/officeDocument/2006/relationships/image" Target="../media/image19.pn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slideLayout" Target="../slideLayouts/slideLayout7.xml"/><Relationship Id="rId5" Type="http://schemas.openxmlformats.org/officeDocument/2006/relationships/tags" Target="../tags/tag101.xml"/><Relationship Id="rId4" Type="http://schemas.openxmlformats.org/officeDocument/2006/relationships/tags" Target="../tags/tag100.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04.xml"/><Relationship Id="rId7" Type="http://schemas.openxmlformats.org/officeDocument/2006/relationships/tags" Target="../tags/tag108.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image" Target="../media/image21.png"/><Relationship Id="rId5" Type="http://schemas.openxmlformats.org/officeDocument/2006/relationships/slideLayout" Target="../slideLayouts/slideLayout7.xml"/><Relationship Id="rId4" Type="http://schemas.openxmlformats.org/officeDocument/2006/relationships/tags" Target="../tags/tag112.xml"/></Relationships>
</file>

<file path=ppt/slides/_rels/slide22.xml.rels><?xml version="1.0" encoding="UTF-8" standalone="yes"?>
<Relationships xmlns="http://schemas.openxmlformats.org/package/2006/relationships"><Relationship Id="rId8" Type="http://schemas.openxmlformats.org/officeDocument/2006/relationships/tags" Target="../tags/tag120.xml"/><Relationship Id="rId3" Type="http://schemas.openxmlformats.org/officeDocument/2006/relationships/tags" Target="../tags/tag115.xml"/><Relationship Id="rId7" Type="http://schemas.openxmlformats.org/officeDocument/2006/relationships/tags" Target="../tags/tag1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5" Type="http://schemas.openxmlformats.org/officeDocument/2006/relationships/tags" Target="../tags/tag117.xml"/><Relationship Id="rId10" Type="http://schemas.openxmlformats.org/officeDocument/2006/relationships/image" Target="../media/image22.png"/><Relationship Id="rId4" Type="http://schemas.openxmlformats.org/officeDocument/2006/relationships/tags" Target="../tags/tag116.xml"/><Relationship Id="rId9"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2.xml"/><Relationship Id="rId1" Type="http://schemas.openxmlformats.org/officeDocument/2006/relationships/tags" Target="../tags/tag121.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25.xml"/><Relationship Id="rId7" Type="http://schemas.openxmlformats.org/officeDocument/2006/relationships/tags" Target="../tags/tag12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tags" Target="../tags/tag132.xml"/><Relationship Id="rId7" Type="http://schemas.openxmlformats.org/officeDocument/2006/relationships/image" Target="../media/image25.png"/><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7.xml"/><Relationship Id="rId5" Type="http://schemas.openxmlformats.org/officeDocument/2006/relationships/tags" Target="../tags/tag134.xml"/><Relationship Id="rId4" Type="http://schemas.openxmlformats.org/officeDocument/2006/relationships/tags" Target="../tags/tag133.xml"/></Relationships>
</file>

<file path=ppt/slides/_rels/slide26.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5" Type="http://schemas.openxmlformats.org/officeDocument/2006/relationships/image" Target="../media/image26.png"/><Relationship Id="rId4"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tags" Target="../tags/tag145.xml"/><Relationship Id="rId3" Type="http://schemas.openxmlformats.org/officeDocument/2006/relationships/tags" Target="../tags/tag140.xml"/><Relationship Id="rId7" Type="http://schemas.openxmlformats.org/officeDocument/2006/relationships/tags" Target="../tags/tag144.xml"/><Relationship Id="rId12" Type="http://schemas.openxmlformats.org/officeDocument/2006/relationships/image" Target="../media/image27.png"/><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slideLayout" Target="../slideLayouts/slideLayout7.xml"/><Relationship Id="rId5" Type="http://schemas.openxmlformats.org/officeDocument/2006/relationships/tags" Target="../tags/tag142.xml"/><Relationship Id="rId10" Type="http://schemas.openxmlformats.org/officeDocument/2006/relationships/tags" Target="../tags/tag147.xml"/><Relationship Id="rId4" Type="http://schemas.openxmlformats.org/officeDocument/2006/relationships/tags" Target="../tags/tag141.xml"/><Relationship Id="rId9" Type="http://schemas.openxmlformats.org/officeDocument/2006/relationships/tags" Target="../tags/tag146.xml"/></Relationships>
</file>

<file path=ppt/slides/_rels/slide28.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5" Type="http://schemas.openxmlformats.org/officeDocument/2006/relationships/image" Target="../media/image28.png"/><Relationship Id="rId4"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tags" Target="../tags/tag153.xml"/><Relationship Id="rId7" Type="http://schemas.openxmlformats.org/officeDocument/2006/relationships/image" Target="../media/image29.png"/><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slideLayout" Target="../slideLayouts/slideLayout7.xml"/><Relationship Id="rId5" Type="http://schemas.openxmlformats.org/officeDocument/2006/relationships/tags" Target="../tags/tag155.xml"/><Relationship Id="rId4" Type="http://schemas.openxmlformats.org/officeDocument/2006/relationships/tags" Target="../tags/tag154.xml"/></Relationships>
</file>

<file path=ppt/slides/_rels/slide3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158.xml"/><Relationship Id="rId7" Type="http://schemas.openxmlformats.org/officeDocument/2006/relationships/slideLayout" Target="../slideLayouts/slideLayout7.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a:blip r:embed="rId6"/>
          <a:stretch>
            <a:fillRect/>
          </a:stretch>
        </a:blipFill>
        <a:effectLst/>
      </p:bgPr>
    </p:bg>
    <p:spTree>
      <p:nvGrpSpPr>
        <p:cNvPr id="1" name=""/>
        <p:cNvGrpSpPr/>
        <p:nvPr/>
      </p:nvGrpSpPr>
      <p:grpSpPr>
        <a:xfrm>
          <a:off x="0" y="0"/>
          <a:ext cx="0" cy="0"/>
          <a:chOff x="0" y="0"/>
          <a:chExt cx="0" cy="0"/>
        </a:xfrm>
      </p:grpSpPr>
      <p:sp>
        <p:nvSpPr>
          <p:cNvPr id="42" name="TextBox 42"/>
          <p:cNvSpPr txBox="1"/>
          <p:nvPr>
            <p:custDataLst>
              <p:tags r:id="rId1"/>
            </p:custDataLst>
          </p:nvPr>
        </p:nvSpPr>
        <p:spPr>
          <a:xfrm>
            <a:off x="367123" y="1487087"/>
            <a:ext cx="4154247" cy="523724"/>
          </a:xfrm>
          <a:prstGeom prst="rect">
            <a:avLst/>
          </a:prstGeom>
        </p:spPr>
        <p:txBody>
          <a:bodyPr lIns="0" tIns="0" rIns="0" bIns="0" rtlCol="0" anchor="t">
            <a:spAutoFit/>
          </a:bodyPr>
          <a:lstStyle/>
          <a:p>
            <a:pPr algn="ctr">
              <a:lnSpc>
                <a:spcPts val="2108"/>
              </a:lnSpc>
            </a:pPr>
            <a:r>
              <a:rPr lang="en-US" sz="1505">
                <a:solidFill>
                  <a:srgbClr val="000000"/>
                </a:solidFill>
                <a:latin typeface="Open Sans Light"/>
              </a:rPr>
              <a:t>What do you think this quote means? What is a door that you can "build" on today? </a:t>
            </a:r>
          </a:p>
        </p:txBody>
      </p:sp>
      <p:sp>
        <p:nvSpPr>
          <p:cNvPr id="43" name="TextBox 43"/>
          <p:cNvSpPr txBox="1"/>
          <p:nvPr>
            <p:custDataLst>
              <p:tags r:id="rId2"/>
            </p:custDataLst>
          </p:nvPr>
        </p:nvSpPr>
        <p:spPr>
          <a:xfrm>
            <a:off x="4814552" y="748665"/>
            <a:ext cx="2650311" cy="817478"/>
          </a:xfrm>
          <a:prstGeom prst="rect">
            <a:avLst/>
          </a:prstGeom>
        </p:spPr>
        <p:txBody>
          <a:bodyPr lIns="0" tIns="0" rIns="0" bIns="0" rtlCol="0" anchor="t">
            <a:spAutoFit/>
          </a:bodyPr>
          <a:lstStyle/>
          <a:p>
            <a:pPr algn="ctr">
              <a:lnSpc>
                <a:spcPts val="2192"/>
              </a:lnSpc>
            </a:pPr>
            <a:r>
              <a:rPr lang="en-US" sz="1565" dirty="0">
                <a:solidFill>
                  <a:srgbClr val="000000"/>
                </a:solidFill>
                <a:latin typeface="Open Sans Light"/>
              </a:rPr>
              <a:t>Think about something you are good at. Describe this strength of yours. </a:t>
            </a:r>
          </a:p>
        </p:txBody>
      </p:sp>
      <p:sp>
        <p:nvSpPr>
          <p:cNvPr id="44" name="TextBox 44"/>
          <p:cNvSpPr txBox="1"/>
          <p:nvPr>
            <p:custDataLst>
              <p:tags r:id="rId3"/>
            </p:custDataLst>
          </p:nvPr>
        </p:nvSpPr>
        <p:spPr>
          <a:xfrm>
            <a:off x="367123" y="5812845"/>
            <a:ext cx="4067833" cy="817557"/>
          </a:xfrm>
          <a:prstGeom prst="rect">
            <a:avLst/>
          </a:prstGeom>
        </p:spPr>
        <p:txBody>
          <a:bodyPr lIns="0" tIns="0" rIns="0" bIns="0" rtlCol="0" anchor="t">
            <a:spAutoFit/>
          </a:bodyPr>
          <a:lstStyle/>
          <a:p>
            <a:pPr algn="ctr">
              <a:lnSpc>
                <a:spcPts val="2187"/>
              </a:lnSpc>
            </a:pPr>
            <a:r>
              <a:rPr lang="en-US" sz="1562" dirty="0">
                <a:solidFill>
                  <a:srgbClr val="000000"/>
                </a:solidFill>
                <a:latin typeface="Open Sans"/>
              </a:rPr>
              <a:t>What is your dream destination? What is one place you would love to live or visit one day? Explain why. </a:t>
            </a:r>
          </a:p>
        </p:txBody>
      </p:sp>
      <p:sp>
        <p:nvSpPr>
          <p:cNvPr id="45" name="TextBox 45"/>
          <p:cNvSpPr txBox="1"/>
          <p:nvPr>
            <p:custDataLst>
              <p:tags r:id="rId4"/>
            </p:custDataLst>
          </p:nvPr>
        </p:nvSpPr>
        <p:spPr>
          <a:xfrm>
            <a:off x="367123" y="748665"/>
            <a:ext cx="3950367" cy="523784"/>
          </a:xfrm>
          <a:prstGeom prst="rect">
            <a:avLst/>
          </a:prstGeom>
        </p:spPr>
        <p:txBody>
          <a:bodyPr lIns="0" tIns="0" rIns="0" bIns="0" rtlCol="0" anchor="t">
            <a:spAutoFit/>
          </a:bodyPr>
          <a:lstStyle/>
          <a:p>
            <a:pPr algn="ctr">
              <a:lnSpc>
                <a:spcPts val="2105"/>
              </a:lnSpc>
              <a:spcBef>
                <a:spcPct val="0"/>
              </a:spcBef>
            </a:pPr>
            <a:r>
              <a:rPr lang="en-US" sz="1503" dirty="0">
                <a:solidFill>
                  <a:srgbClr val="000000"/>
                </a:solidFill>
                <a:latin typeface="Livvic Bold"/>
              </a:rPr>
              <a:t>"If opportunity doesn’t knock, build a door."</a:t>
            </a:r>
          </a:p>
          <a:p>
            <a:pPr algn="ctr">
              <a:lnSpc>
                <a:spcPts val="2105"/>
              </a:lnSpc>
              <a:spcBef>
                <a:spcPct val="0"/>
              </a:spcBef>
            </a:pPr>
            <a:r>
              <a:rPr lang="en-US" sz="1503" dirty="0">
                <a:solidFill>
                  <a:srgbClr val="000000"/>
                </a:solidFill>
                <a:latin typeface="Livvic Bold"/>
              </a:rPr>
              <a:t>-Milton </a:t>
            </a:r>
            <a:r>
              <a:rPr lang="en-US" sz="1503" dirty="0" err="1">
                <a:solidFill>
                  <a:srgbClr val="000000"/>
                </a:solidFill>
                <a:latin typeface="Livvic Bold"/>
              </a:rPr>
              <a:t>Berle</a:t>
            </a:r>
            <a:r>
              <a:rPr lang="en-US" sz="1503" dirty="0">
                <a:solidFill>
                  <a:srgbClr val="000000"/>
                </a:solidFill>
                <a:latin typeface="Livvic Bold"/>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37" name="TextBox 37"/>
          <p:cNvSpPr txBox="1"/>
          <p:nvPr>
            <p:custDataLst>
              <p:tags r:id="rId1"/>
            </p:custDataLst>
          </p:nvPr>
        </p:nvSpPr>
        <p:spPr>
          <a:xfrm>
            <a:off x="519442" y="1034229"/>
            <a:ext cx="5564431" cy="578197"/>
          </a:xfrm>
          <a:prstGeom prst="rect">
            <a:avLst/>
          </a:prstGeom>
        </p:spPr>
        <p:txBody>
          <a:bodyPr lIns="0" tIns="0" rIns="0" bIns="0" rtlCol="0" anchor="t">
            <a:spAutoFit/>
          </a:bodyPr>
          <a:lstStyle/>
          <a:p>
            <a:pPr algn="ctr">
              <a:lnSpc>
                <a:spcPts val="1549"/>
              </a:lnSpc>
            </a:pPr>
            <a:r>
              <a:rPr lang="en-US" sz="1781" dirty="0">
                <a:solidFill>
                  <a:srgbClr val="008037"/>
                </a:solidFill>
                <a:latin typeface="Open Sans Light"/>
              </a:rPr>
              <a:t>When you think about your future dream job, what would be the least amount of money you would be willing to make a year? Explain your answer.  </a:t>
            </a:r>
          </a:p>
        </p:txBody>
      </p:sp>
      <p:sp>
        <p:nvSpPr>
          <p:cNvPr id="38" name="TextBox 38"/>
          <p:cNvSpPr txBox="1"/>
          <p:nvPr>
            <p:custDataLst>
              <p:tags r:id="rId2"/>
            </p:custDataLst>
          </p:nvPr>
        </p:nvSpPr>
        <p:spPr>
          <a:xfrm>
            <a:off x="4524467" y="4394023"/>
            <a:ext cx="3034721" cy="626346"/>
          </a:xfrm>
          <a:prstGeom prst="rect">
            <a:avLst/>
          </a:prstGeom>
        </p:spPr>
        <p:txBody>
          <a:bodyPr lIns="0" tIns="0" rIns="0" bIns="0" rtlCol="0" anchor="t">
            <a:spAutoFit/>
          </a:bodyPr>
          <a:lstStyle/>
          <a:p>
            <a:pPr algn="ctr">
              <a:lnSpc>
                <a:spcPts val="1702"/>
              </a:lnSpc>
            </a:pPr>
            <a:r>
              <a:rPr lang="en-US" sz="1215" dirty="0">
                <a:solidFill>
                  <a:srgbClr val="000000"/>
                </a:solidFill>
                <a:latin typeface="Open Sans Light"/>
              </a:rPr>
              <a:t>What are your favorite things to do? Describe what you like to do in your free time. </a:t>
            </a:r>
          </a:p>
        </p:txBody>
      </p:sp>
      <p:sp>
        <p:nvSpPr>
          <p:cNvPr id="39" name="TextBox 39"/>
          <p:cNvSpPr txBox="1"/>
          <p:nvPr>
            <p:custDataLst>
              <p:tags r:id="rId3"/>
            </p:custDataLst>
          </p:nvPr>
        </p:nvSpPr>
        <p:spPr>
          <a:xfrm>
            <a:off x="274847" y="4541978"/>
            <a:ext cx="3997678" cy="478391"/>
          </a:xfrm>
          <a:prstGeom prst="rect">
            <a:avLst/>
          </a:prstGeom>
        </p:spPr>
        <p:txBody>
          <a:bodyPr lIns="0" tIns="0" rIns="0" bIns="0" rtlCol="0" anchor="t">
            <a:spAutoFit/>
          </a:bodyPr>
          <a:lstStyle/>
          <a:p>
            <a:pPr algn="ctr">
              <a:lnSpc>
                <a:spcPts val="1982"/>
              </a:lnSpc>
            </a:pPr>
            <a:r>
              <a:rPr lang="en-US" sz="1415" dirty="0">
                <a:solidFill>
                  <a:srgbClr val="000000"/>
                </a:solidFill>
                <a:latin typeface="Open Sans Light"/>
              </a:rPr>
              <a:t>If you could use one word to describe yourself what would it be? Explain your answer.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6"/>
          <a:stretch>
            <a:fillRect/>
          </a:stretch>
        </a:blipFill>
        <a:effectLst/>
      </p:bgPr>
    </p:bg>
    <p:spTree>
      <p:nvGrpSpPr>
        <p:cNvPr id="1" name=""/>
        <p:cNvGrpSpPr/>
        <p:nvPr/>
      </p:nvGrpSpPr>
      <p:grpSpPr>
        <a:xfrm>
          <a:off x="0" y="0"/>
          <a:ext cx="0" cy="0"/>
          <a:chOff x="0" y="0"/>
          <a:chExt cx="0" cy="0"/>
        </a:xfrm>
      </p:grpSpPr>
      <p:sp>
        <p:nvSpPr>
          <p:cNvPr id="23" name="TextBox 23"/>
          <p:cNvSpPr txBox="1"/>
          <p:nvPr>
            <p:custDataLst>
              <p:tags r:id="rId1"/>
            </p:custDataLst>
          </p:nvPr>
        </p:nvSpPr>
        <p:spPr>
          <a:xfrm>
            <a:off x="835807" y="748665"/>
            <a:ext cx="5775695" cy="523188"/>
          </a:xfrm>
          <a:prstGeom prst="rect">
            <a:avLst/>
          </a:prstGeom>
        </p:spPr>
        <p:txBody>
          <a:bodyPr lIns="0" tIns="0" rIns="0" bIns="0" rtlCol="0" anchor="t">
            <a:spAutoFit/>
          </a:bodyPr>
          <a:lstStyle/>
          <a:p>
            <a:pPr algn="ctr">
              <a:lnSpc>
                <a:spcPts val="2137"/>
              </a:lnSpc>
            </a:pPr>
            <a:r>
              <a:rPr lang="en-US" sz="1527" dirty="0">
                <a:solidFill>
                  <a:srgbClr val="008037"/>
                </a:solidFill>
                <a:latin typeface="Open Sans Light"/>
              </a:rPr>
              <a:t>"</a:t>
            </a:r>
            <a:r>
              <a:rPr lang="en-US" sz="1527" dirty="0">
                <a:solidFill>
                  <a:srgbClr val="008037"/>
                </a:solidFill>
                <a:latin typeface="Open Sans Light Bold"/>
                <a:hlinkClick r:id="rId7" tooltip="https://www.azquotes.com/quote/839675?ref=professionalism"/>
              </a:rPr>
              <a:t>Focus on being the best you can at what you want to do.</a:t>
            </a:r>
            <a:r>
              <a:rPr lang="en-US" sz="1527" dirty="0">
                <a:solidFill>
                  <a:srgbClr val="008037"/>
                </a:solidFill>
                <a:latin typeface="Open Sans Light"/>
              </a:rPr>
              <a:t>"</a:t>
            </a:r>
          </a:p>
          <a:p>
            <a:pPr algn="ctr">
              <a:lnSpc>
                <a:spcPts val="2137"/>
              </a:lnSpc>
            </a:pPr>
            <a:r>
              <a:rPr lang="en-US" sz="1527" dirty="0">
                <a:solidFill>
                  <a:srgbClr val="008037"/>
                </a:solidFill>
                <a:latin typeface="Open Sans Light"/>
              </a:rPr>
              <a:t>-David </a:t>
            </a:r>
            <a:r>
              <a:rPr lang="en-US" sz="1527" dirty="0" err="1">
                <a:solidFill>
                  <a:srgbClr val="008037"/>
                </a:solidFill>
                <a:latin typeface="Open Sans Light"/>
              </a:rPr>
              <a:t>Maister</a:t>
            </a:r>
            <a:endParaRPr lang="en-US" sz="1527" dirty="0">
              <a:solidFill>
                <a:srgbClr val="008037"/>
              </a:solidFill>
              <a:latin typeface="Open Sans Light"/>
            </a:endParaRPr>
          </a:p>
        </p:txBody>
      </p:sp>
      <p:sp>
        <p:nvSpPr>
          <p:cNvPr id="24" name="TextBox 24"/>
          <p:cNvSpPr txBox="1"/>
          <p:nvPr>
            <p:custDataLst>
              <p:tags r:id="rId2"/>
            </p:custDataLst>
          </p:nvPr>
        </p:nvSpPr>
        <p:spPr>
          <a:xfrm>
            <a:off x="457223" y="1243278"/>
            <a:ext cx="6653607" cy="246207"/>
          </a:xfrm>
          <a:prstGeom prst="rect">
            <a:avLst/>
          </a:prstGeom>
        </p:spPr>
        <p:txBody>
          <a:bodyPr lIns="0" tIns="0" rIns="0" bIns="0" rtlCol="0" anchor="t">
            <a:spAutoFit/>
          </a:bodyPr>
          <a:lstStyle/>
          <a:p>
            <a:pPr algn="ctr">
              <a:lnSpc>
                <a:spcPts val="2004"/>
              </a:lnSpc>
            </a:pPr>
            <a:r>
              <a:rPr lang="en-US" sz="1431" dirty="0">
                <a:solidFill>
                  <a:srgbClr val="000000"/>
                </a:solidFill>
                <a:latin typeface="Open Sans Light"/>
              </a:rPr>
              <a:t>What does this quote mean? What are you focusing on to improve your future? </a:t>
            </a:r>
          </a:p>
        </p:txBody>
      </p:sp>
      <p:sp>
        <p:nvSpPr>
          <p:cNvPr id="25" name="TextBox 25"/>
          <p:cNvSpPr txBox="1"/>
          <p:nvPr>
            <p:custDataLst>
              <p:tags r:id="rId3"/>
            </p:custDataLst>
          </p:nvPr>
        </p:nvSpPr>
        <p:spPr>
          <a:xfrm>
            <a:off x="227717" y="3569649"/>
            <a:ext cx="2783291" cy="694233"/>
          </a:xfrm>
          <a:prstGeom prst="rect">
            <a:avLst/>
          </a:prstGeom>
        </p:spPr>
        <p:txBody>
          <a:bodyPr lIns="0" tIns="0" rIns="0" bIns="0" rtlCol="0" anchor="t">
            <a:spAutoFit/>
          </a:bodyPr>
          <a:lstStyle/>
          <a:p>
            <a:pPr algn="ctr">
              <a:lnSpc>
                <a:spcPts val="1875"/>
              </a:lnSpc>
            </a:pPr>
            <a:r>
              <a:rPr lang="en-US" sz="1339" dirty="0">
                <a:solidFill>
                  <a:srgbClr val="000000"/>
                </a:solidFill>
                <a:latin typeface="Open Sans Light"/>
              </a:rPr>
              <a:t>Would you rather learn from reading and writing or learn from doing? Explain. </a:t>
            </a:r>
          </a:p>
        </p:txBody>
      </p:sp>
      <p:sp>
        <p:nvSpPr>
          <p:cNvPr id="31" name="TextBox 31"/>
          <p:cNvSpPr txBox="1"/>
          <p:nvPr>
            <p:custDataLst>
              <p:tags r:id="rId4"/>
            </p:custDataLst>
          </p:nvPr>
        </p:nvSpPr>
        <p:spPr>
          <a:xfrm>
            <a:off x="3426542" y="6344746"/>
            <a:ext cx="3842954" cy="511603"/>
          </a:xfrm>
          <a:prstGeom prst="rect">
            <a:avLst/>
          </a:prstGeom>
        </p:spPr>
        <p:txBody>
          <a:bodyPr lIns="0" tIns="0" rIns="0" bIns="0" rtlCol="0" anchor="t">
            <a:spAutoFit/>
          </a:bodyPr>
          <a:lstStyle/>
          <a:p>
            <a:pPr algn="ctr">
              <a:lnSpc>
                <a:spcPts val="2094"/>
              </a:lnSpc>
            </a:pPr>
            <a:r>
              <a:rPr lang="en-US" sz="1496" dirty="0">
                <a:solidFill>
                  <a:srgbClr val="000000"/>
                </a:solidFill>
                <a:latin typeface="Open Sans Light"/>
              </a:rPr>
              <a:t>After looking at the </a:t>
            </a:r>
            <a:r>
              <a:rPr lang="en-US" sz="1496" dirty="0" err="1">
                <a:solidFill>
                  <a:srgbClr val="000000"/>
                </a:solidFill>
                <a:latin typeface="Open Sans Light"/>
              </a:rPr>
              <a:t>digram</a:t>
            </a:r>
            <a:r>
              <a:rPr lang="en-US" sz="1496" dirty="0">
                <a:solidFill>
                  <a:srgbClr val="000000"/>
                </a:solidFill>
                <a:latin typeface="Open Sans Light"/>
              </a:rPr>
              <a:t> above, choose 2 "intelligences" that describe you. Explain.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6"/>
          <a:stretch>
            <a:fillRect/>
          </a:stretch>
        </a:blipFill>
        <a:effectLst/>
      </p:bgPr>
    </p:bg>
    <p:spTree>
      <p:nvGrpSpPr>
        <p:cNvPr id="1" name=""/>
        <p:cNvGrpSpPr/>
        <p:nvPr/>
      </p:nvGrpSpPr>
      <p:grpSpPr>
        <a:xfrm>
          <a:off x="0" y="0"/>
          <a:ext cx="0" cy="0"/>
          <a:chOff x="0" y="0"/>
          <a:chExt cx="0" cy="0"/>
        </a:xfrm>
      </p:grpSpPr>
      <p:sp>
        <p:nvSpPr>
          <p:cNvPr id="24" name="TextBox 24"/>
          <p:cNvSpPr txBox="1"/>
          <p:nvPr>
            <p:custDataLst>
              <p:tags r:id="rId1"/>
            </p:custDataLst>
          </p:nvPr>
        </p:nvSpPr>
        <p:spPr>
          <a:xfrm>
            <a:off x="217128" y="739140"/>
            <a:ext cx="7295734" cy="320254"/>
          </a:xfrm>
          <a:prstGeom prst="rect">
            <a:avLst/>
          </a:prstGeom>
        </p:spPr>
        <p:txBody>
          <a:bodyPr lIns="0" tIns="0" rIns="0" bIns="0" rtlCol="0" anchor="t">
            <a:spAutoFit/>
          </a:bodyPr>
          <a:lstStyle/>
          <a:p>
            <a:pPr algn="ctr">
              <a:lnSpc>
                <a:spcPts val="2648"/>
              </a:lnSpc>
            </a:pPr>
            <a:r>
              <a:rPr lang="en-US" sz="1891" dirty="0">
                <a:solidFill>
                  <a:srgbClr val="020401"/>
                </a:solidFill>
                <a:latin typeface="Open Sans Light"/>
              </a:rPr>
              <a:t>In your own words, list and describe 2 characteristics of a leader. </a:t>
            </a:r>
          </a:p>
        </p:txBody>
      </p:sp>
      <p:sp>
        <p:nvSpPr>
          <p:cNvPr id="27" name="TextBox 27"/>
          <p:cNvSpPr txBox="1"/>
          <p:nvPr>
            <p:custDataLst>
              <p:tags r:id="rId2"/>
            </p:custDataLst>
          </p:nvPr>
        </p:nvSpPr>
        <p:spPr>
          <a:xfrm>
            <a:off x="217128" y="3382153"/>
            <a:ext cx="3906389" cy="3970335"/>
          </a:xfrm>
          <a:prstGeom prst="rect">
            <a:avLst/>
          </a:prstGeom>
        </p:spPr>
        <p:txBody>
          <a:bodyPr lIns="0" tIns="0" rIns="0" bIns="0" rtlCol="0" anchor="t">
            <a:spAutoFit/>
          </a:bodyPr>
          <a:lstStyle/>
          <a:p>
            <a:pPr marL="256399" lvl="1" indent="-128199">
              <a:lnSpc>
                <a:spcPts val="1662"/>
              </a:lnSpc>
              <a:buFont typeface="Arial"/>
              <a:buChar char="•"/>
            </a:pPr>
            <a:r>
              <a:rPr lang="en-US" sz="1187" dirty="0">
                <a:solidFill>
                  <a:srgbClr val="000000"/>
                </a:solidFill>
                <a:latin typeface="Open Sans Light"/>
              </a:rPr>
              <a:t>Takes on responsibilities </a:t>
            </a:r>
          </a:p>
          <a:p>
            <a:pPr marL="256399" lvl="1" indent="-128199">
              <a:lnSpc>
                <a:spcPts val="1662"/>
              </a:lnSpc>
              <a:buFont typeface="Arial"/>
              <a:buChar char="•"/>
            </a:pPr>
            <a:r>
              <a:rPr lang="en-US" sz="1187" dirty="0">
                <a:solidFill>
                  <a:srgbClr val="000000"/>
                </a:solidFill>
                <a:latin typeface="Open Sans Light"/>
              </a:rPr>
              <a:t>Energetic</a:t>
            </a:r>
          </a:p>
          <a:p>
            <a:pPr marL="256399" lvl="1" indent="-128199">
              <a:lnSpc>
                <a:spcPts val="1662"/>
              </a:lnSpc>
              <a:spcBef>
                <a:spcPct val="0"/>
              </a:spcBef>
              <a:buFont typeface="Arial"/>
              <a:buChar char="•"/>
            </a:pPr>
            <a:r>
              <a:rPr lang="en-US" sz="1187" dirty="0">
                <a:solidFill>
                  <a:srgbClr val="000000"/>
                </a:solidFill>
                <a:latin typeface="Open Sans Light"/>
              </a:rPr>
              <a:t>Leader </a:t>
            </a:r>
          </a:p>
          <a:p>
            <a:pPr marL="256399" lvl="1" indent="-128199">
              <a:lnSpc>
                <a:spcPts val="1662"/>
              </a:lnSpc>
              <a:spcBef>
                <a:spcPct val="0"/>
              </a:spcBef>
              <a:buFont typeface="Arial"/>
              <a:buChar char="•"/>
            </a:pPr>
            <a:r>
              <a:rPr lang="en-US" sz="1187" dirty="0">
                <a:solidFill>
                  <a:srgbClr val="000000"/>
                </a:solidFill>
                <a:latin typeface="Open Sans Light"/>
              </a:rPr>
              <a:t>Works hard to get things done</a:t>
            </a:r>
          </a:p>
          <a:p>
            <a:pPr marL="256399" lvl="1" indent="-128199">
              <a:lnSpc>
                <a:spcPts val="1662"/>
              </a:lnSpc>
              <a:spcBef>
                <a:spcPct val="0"/>
              </a:spcBef>
              <a:buFont typeface="Arial"/>
              <a:buChar char="•"/>
            </a:pPr>
            <a:r>
              <a:rPr lang="en-US" sz="1187" dirty="0">
                <a:solidFill>
                  <a:srgbClr val="000000"/>
                </a:solidFill>
                <a:latin typeface="Open Sans Light"/>
              </a:rPr>
              <a:t>Friendly </a:t>
            </a:r>
          </a:p>
          <a:p>
            <a:pPr marL="256399" lvl="1" indent="-128199">
              <a:lnSpc>
                <a:spcPts val="1662"/>
              </a:lnSpc>
              <a:spcBef>
                <a:spcPct val="0"/>
              </a:spcBef>
              <a:buFont typeface="Arial"/>
              <a:buChar char="•"/>
            </a:pPr>
            <a:r>
              <a:rPr lang="en-US" sz="1187" dirty="0">
                <a:solidFill>
                  <a:srgbClr val="000000"/>
                </a:solidFill>
                <a:latin typeface="Open Sans Light"/>
              </a:rPr>
              <a:t>Works well with others</a:t>
            </a:r>
          </a:p>
          <a:p>
            <a:pPr marL="256399" lvl="1" indent="-128199">
              <a:lnSpc>
                <a:spcPts val="1662"/>
              </a:lnSpc>
              <a:spcBef>
                <a:spcPct val="0"/>
              </a:spcBef>
              <a:buFont typeface="Arial"/>
              <a:buChar char="•"/>
            </a:pPr>
            <a:r>
              <a:rPr lang="en-US" sz="1187" dirty="0">
                <a:solidFill>
                  <a:srgbClr val="000000"/>
                </a:solidFill>
                <a:latin typeface="Open Sans Light"/>
              </a:rPr>
              <a:t>Easy to get along with </a:t>
            </a:r>
          </a:p>
          <a:p>
            <a:pPr marL="256399" lvl="1" indent="-128199">
              <a:lnSpc>
                <a:spcPts val="1662"/>
              </a:lnSpc>
              <a:spcBef>
                <a:spcPct val="0"/>
              </a:spcBef>
              <a:buFont typeface="Arial"/>
              <a:buChar char="•"/>
            </a:pPr>
            <a:r>
              <a:rPr lang="en-US" sz="1187" dirty="0">
                <a:solidFill>
                  <a:srgbClr val="000000"/>
                </a:solidFill>
                <a:latin typeface="Open Sans Light"/>
              </a:rPr>
              <a:t>Sensitive to the feelings of others</a:t>
            </a:r>
          </a:p>
          <a:p>
            <a:pPr marL="256399" lvl="1" indent="-128199">
              <a:lnSpc>
                <a:spcPts val="1662"/>
              </a:lnSpc>
              <a:spcBef>
                <a:spcPct val="0"/>
              </a:spcBef>
              <a:buFont typeface="Arial"/>
              <a:buChar char="•"/>
            </a:pPr>
            <a:r>
              <a:rPr lang="en-US" sz="1187" dirty="0">
                <a:solidFill>
                  <a:srgbClr val="000000"/>
                </a:solidFill>
                <a:latin typeface="Open Sans Light"/>
              </a:rPr>
              <a:t>Helpful  </a:t>
            </a:r>
          </a:p>
          <a:p>
            <a:pPr marL="256399" lvl="1" indent="-128199">
              <a:lnSpc>
                <a:spcPts val="1662"/>
              </a:lnSpc>
              <a:spcBef>
                <a:spcPct val="0"/>
              </a:spcBef>
              <a:buFont typeface="Arial"/>
              <a:buChar char="•"/>
            </a:pPr>
            <a:r>
              <a:rPr lang="en-US" sz="1187" dirty="0">
                <a:solidFill>
                  <a:srgbClr val="000000"/>
                </a:solidFill>
                <a:latin typeface="Open Sans Light"/>
              </a:rPr>
              <a:t>Mature</a:t>
            </a:r>
          </a:p>
          <a:p>
            <a:pPr marL="256399" lvl="1" indent="-128199">
              <a:lnSpc>
                <a:spcPts val="1662"/>
              </a:lnSpc>
              <a:spcBef>
                <a:spcPct val="0"/>
              </a:spcBef>
              <a:buFont typeface="Arial"/>
              <a:buChar char="•"/>
            </a:pPr>
            <a:r>
              <a:rPr lang="en-US" sz="1187" dirty="0">
                <a:solidFill>
                  <a:srgbClr val="000000"/>
                </a:solidFill>
                <a:latin typeface="Open Sans Light"/>
              </a:rPr>
              <a:t>Self-confident </a:t>
            </a:r>
          </a:p>
          <a:p>
            <a:pPr marL="256399" lvl="1" indent="-128199">
              <a:lnSpc>
                <a:spcPts val="1662"/>
              </a:lnSpc>
              <a:spcBef>
                <a:spcPct val="0"/>
              </a:spcBef>
              <a:buFont typeface="Arial"/>
              <a:buChar char="•"/>
            </a:pPr>
            <a:r>
              <a:rPr lang="en-US" sz="1187" dirty="0">
                <a:solidFill>
                  <a:srgbClr val="000000"/>
                </a:solidFill>
                <a:latin typeface="Open Sans Light"/>
              </a:rPr>
              <a:t>Flexible</a:t>
            </a:r>
          </a:p>
          <a:p>
            <a:pPr marL="256399" lvl="1" indent="-128199">
              <a:lnSpc>
                <a:spcPts val="1662"/>
              </a:lnSpc>
              <a:spcBef>
                <a:spcPct val="0"/>
              </a:spcBef>
              <a:buFont typeface="Arial"/>
              <a:buChar char="•"/>
            </a:pPr>
            <a:r>
              <a:rPr lang="en-US" sz="1187" dirty="0">
                <a:solidFill>
                  <a:srgbClr val="000000"/>
                </a:solidFill>
                <a:latin typeface="Open Sans Light"/>
              </a:rPr>
              <a:t>Honest</a:t>
            </a:r>
          </a:p>
          <a:p>
            <a:pPr marL="256399" lvl="1" indent="-128199">
              <a:lnSpc>
                <a:spcPts val="1662"/>
              </a:lnSpc>
              <a:spcBef>
                <a:spcPct val="0"/>
              </a:spcBef>
              <a:buFont typeface="Arial"/>
              <a:buChar char="•"/>
            </a:pPr>
            <a:r>
              <a:rPr lang="en-US" sz="1187" dirty="0">
                <a:solidFill>
                  <a:srgbClr val="000000"/>
                </a:solidFill>
                <a:latin typeface="Open Sans Light"/>
              </a:rPr>
              <a:t>Creative</a:t>
            </a:r>
          </a:p>
          <a:p>
            <a:pPr marL="256399" lvl="1" indent="-128199">
              <a:lnSpc>
                <a:spcPts val="1662"/>
              </a:lnSpc>
              <a:spcBef>
                <a:spcPct val="0"/>
              </a:spcBef>
              <a:buFont typeface="Arial"/>
              <a:buChar char="•"/>
            </a:pPr>
            <a:r>
              <a:rPr lang="en-US" sz="1187" dirty="0">
                <a:solidFill>
                  <a:srgbClr val="000000"/>
                </a:solidFill>
                <a:latin typeface="Open Sans Light"/>
              </a:rPr>
              <a:t>Problem-solver</a:t>
            </a:r>
          </a:p>
          <a:p>
            <a:pPr marL="256399" lvl="1" indent="-128199">
              <a:lnSpc>
                <a:spcPts val="1662"/>
              </a:lnSpc>
              <a:spcBef>
                <a:spcPct val="0"/>
              </a:spcBef>
              <a:buFont typeface="Arial"/>
              <a:buChar char="•"/>
            </a:pPr>
            <a:r>
              <a:rPr lang="en-US" sz="1187" dirty="0">
                <a:solidFill>
                  <a:srgbClr val="000000"/>
                </a:solidFill>
                <a:latin typeface="Open Sans Light"/>
              </a:rPr>
              <a:t>Thinks things through</a:t>
            </a:r>
          </a:p>
          <a:p>
            <a:pPr marL="256399" lvl="1" indent="-128199">
              <a:lnSpc>
                <a:spcPts val="1662"/>
              </a:lnSpc>
              <a:spcBef>
                <a:spcPct val="0"/>
              </a:spcBef>
              <a:buFont typeface="Arial"/>
              <a:buChar char="•"/>
            </a:pPr>
            <a:r>
              <a:rPr lang="en-US" sz="1187" dirty="0">
                <a:solidFill>
                  <a:srgbClr val="000000"/>
                </a:solidFill>
                <a:latin typeface="Open Sans Light"/>
              </a:rPr>
              <a:t>Continues trying when the work gets difficult</a:t>
            </a:r>
          </a:p>
          <a:p>
            <a:pPr marL="256399" lvl="1" indent="-128199">
              <a:lnSpc>
                <a:spcPts val="1662"/>
              </a:lnSpc>
              <a:spcBef>
                <a:spcPct val="0"/>
              </a:spcBef>
              <a:buFont typeface="Arial"/>
              <a:buChar char="•"/>
            </a:pPr>
            <a:r>
              <a:rPr lang="en-US" sz="1187" dirty="0">
                <a:solidFill>
                  <a:srgbClr val="000000"/>
                </a:solidFill>
                <a:latin typeface="Open Sans Light"/>
              </a:rPr>
              <a:t>Follows instructions</a:t>
            </a:r>
          </a:p>
          <a:p>
            <a:pPr algn="l">
              <a:lnSpc>
                <a:spcPts val="1662"/>
              </a:lnSpc>
              <a:spcBef>
                <a:spcPct val="0"/>
              </a:spcBef>
            </a:pPr>
            <a:endParaRPr lang="en-US" sz="1187" dirty="0">
              <a:solidFill>
                <a:srgbClr val="000000"/>
              </a:solidFill>
              <a:latin typeface="Open Sans Light"/>
            </a:endParaRPr>
          </a:p>
        </p:txBody>
      </p:sp>
      <p:sp>
        <p:nvSpPr>
          <p:cNvPr id="28" name="TextBox 28"/>
          <p:cNvSpPr txBox="1"/>
          <p:nvPr>
            <p:custDataLst>
              <p:tags r:id="rId3"/>
            </p:custDataLst>
          </p:nvPr>
        </p:nvSpPr>
        <p:spPr>
          <a:xfrm>
            <a:off x="135581" y="7333439"/>
            <a:ext cx="4069482" cy="753203"/>
          </a:xfrm>
          <a:prstGeom prst="rect">
            <a:avLst/>
          </a:prstGeom>
        </p:spPr>
        <p:txBody>
          <a:bodyPr lIns="0" tIns="0" rIns="0" bIns="0" rtlCol="0" anchor="t">
            <a:spAutoFit/>
          </a:bodyPr>
          <a:lstStyle/>
          <a:p>
            <a:pPr algn="ctr">
              <a:lnSpc>
                <a:spcPts val="1534"/>
              </a:lnSpc>
            </a:pPr>
            <a:r>
              <a:rPr lang="en-US" sz="1096" dirty="0">
                <a:solidFill>
                  <a:srgbClr val="000000"/>
                </a:solidFill>
                <a:latin typeface="Open Sans Light Bold"/>
              </a:rPr>
              <a:t>The characteristics above are those that make people successful in school, life and their jobs. Circle 5 of the characteristics above that describe you. Choose one that you circled and explain why it describes you below</a:t>
            </a:r>
            <a:r>
              <a:rPr lang="en-US" sz="1096" dirty="0">
                <a:solidFill>
                  <a:srgbClr val="000000"/>
                </a:solidFill>
                <a:latin typeface="Open Sans Light"/>
              </a:rPr>
              <a:t>.</a:t>
            </a:r>
          </a:p>
        </p:txBody>
      </p:sp>
      <p:sp>
        <p:nvSpPr>
          <p:cNvPr id="30" name="TextBox 30"/>
          <p:cNvSpPr txBox="1"/>
          <p:nvPr>
            <p:custDataLst>
              <p:tags r:id="rId4"/>
            </p:custDataLst>
          </p:nvPr>
        </p:nvSpPr>
        <p:spPr>
          <a:xfrm>
            <a:off x="4599904" y="3505906"/>
            <a:ext cx="3048947" cy="1036414"/>
          </a:xfrm>
          <a:prstGeom prst="rect">
            <a:avLst/>
          </a:prstGeom>
        </p:spPr>
        <p:txBody>
          <a:bodyPr lIns="0" tIns="0" rIns="0" bIns="0" rtlCol="0" anchor="t">
            <a:spAutoFit/>
          </a:bodyPr>
          <a:lstStyle/>
          <a:p>
            <a:pPr algn="ctr">
              <a:lnSpc>
                <a:spcPts val="1674"/>
              </a:lnSpc>
            </a:pPr>
            <a:r>
              <a:rPr lang="en-US" sz="1196" dirty="0">
                <a:solidFill>
                  <a:srgbClr val="000000"/>
                </a:solidFill>
                <a:latin typeface="Open Sans Light Bold"/>
              </a:rPr>
              <a:t>From the list on the left hand side of the page, underline 2 characteristics that you would like to improve on. Explain the 2 and how you will improve upon that below.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26" name="TextBox 26"/>
          <p:cNvSpPr txBox="1"/>
          <p:nvPr>
            <p:custDataLst>
              <p:tags r:id="rId1"/>
            </p:custDataLst>
          </p:nvPr>
        </p:nvSpPr>
        <p:spPr>
          <a:xfrm>
            <a:off x="228605" y="5000625"/>
            <a:ext cx="4116917" cy="455681"/>
          </a:xfrm>
          <a:prstGeom prst="rect">
            <a:avLst/>
          </a:prstGeom>
        </p:spPr>
        <p:txBody>
          <a:bodyPr lIns="0" tIns="0" rIns="0" bIns="0" rtlCol="0" anchor="t">
            <a:spAutoFit/>
          </a:bodyPr>
          <a:lstStyle/>
          <a:p>
            <a:pPr algn="ctr">
              <a:lnSpc>
                <a:spcPts val="1862"/>
              </a:lnSpc>
            </a:pPr>
            <a:r>
              <a:rPr lang="en-US" sz="1330" dirty="0">
                <a:solidFill>
                  <a:srgbClr val="000000"/>
                </a:solidFill>
                <a:latin typeface="Open Sans"/>
              </a:rPr>
              <a:t>It is a good idea to be involved in extra-curricular groups or sports outside of school. </a:t>
            </a:r>
          </a:p>
        </p:txBody>
      </p:sp>
      <p:sp>
        <p:nvSpPr>
          <p:cNvPr id="27" name="TextBox 27"/>
          <p:cNvSpPr txBox="1"/>
          <p:nvPr>
            <p:custDataLst>
              <p:tags r:id="rId2"/>
            </p:custDataLst>
          </p:nvPr>
        </p:nvSpPr>
        <p:spPr>
          <a:xfrm>
            <a:off x="141143" y="824865"/>
            <a:ext cx="6109631" cy="373242"/>
          </a:xfrm>
          <a:prstGeom prst="rect">
            <a:avLst/>
          </a:prstGeom>
        </p:spPr>
        <p:txBody>
          <a:bodyPr lIns="0" tIns="0" rIns="0" bIns="0" rtlCol="0" anchor="t">
            <a:spAutoFit/>
          </a:bodyPr>
          <a:lstStyle/>
          <a:p>
            <a:pPr algn="ctr">
              <a:lnSpc>
                <a:spcPts val="1455"/>
              </a:lnSpc>
            </a:pPr>
            <a:r>
              <a:rPr lang="en-US" sz="1599" dirty="0">
                <a:solidFill>
                  <a:srgbClr val="000000"/>
                </a:solidFill>
                <a:latin typeface="Open Sans"/>
              </a:rPr>
              <a:t>References are people who can talk about your work ethic and experience, work habits, character and skills. </a:t>
            </a:r>
          </a:p>
        </p:txBody>
      </p:sp>
      <p:sp>
        <p:nvSpPr>
          <p:cNvPr id="28" name="TextBox 28"/>
          <p:cNvSpPr txBox="1"/>
          <p:nvPr>
            <p:custDataLst>
              <p:tags r:id="rId3"/>
            </p:custDataLst>
          </p:nvPr>
        </p:nvSpPr>
        <p:spPr>
          <a:xfrm>
            <a:off x="228605" y="1248628"/>
            <a:ext cx="5934707" cy="973953"/>
          </a:xfrm>
          <a:prstGeom prst="rect">
            <a:avLst/>
          </a:prstGeom>
        </p:spPr>
        <p:txBody>
          <a:bodyPr lIns="0" tIns="0" rIns="0" bIns="0" rtlCol="0" anchor="t">
            <a:spAutoFit/>
          </a:bodyPr>
          <a:lstStyle/>
          <a:p>
            <a:pPr algn="ctr">
              <a:lnSpc>
                <a:spcPts val="1940"/>
              </a:lnSpc>
            </a:pPr>
            <a:r>
              <a:rPr lang="en-US" sz="1385" dirty="0">
                <a:solidFill>
                  <a:srgbClr val="000000"/>
                </a:solidFill>
                <a:latin typeface="Open Sans"/>
              </a:rPr>
              <a:t>References are people that have been in a work or school environment with you such as a teacher, coach, counselor, mentor, etc. Name 2 people who you could ask to be a reference for you. What is their role and how do they know you?</a:t>
            </a:r>
          </a:p>
        </p:txBody>
      </p:sp>
      <p:sp>
        <p:nvSpPr>
          <p:cNvPr id="29" name="TextBox 29"/>
          <p:cNvSpPr txBox="1"/>
          <p:nvPr>
            <p:custDataLst>
              <p:tags r:id="rId4"/>
            </p:custDataLst>
          </p:nvPr>
        </p:nvSpPr>
        <p:spPr>
          <a:xfrm>
            <a:off x="201858" y="5667896"/>
            <a:ext cx="4116917" cy="462470"/>
          </a:xfrm>
          <a:prstGeom prst="rect">
            <a:avLst/>
          </a:prstGeom>
        </p:spPr>
        <p:txBody>
          <a:bodyPr lIns="0" tIns="0" rIns="0" bIns="0" rtlCol="0" anchor="t">
            <a:spAutoFit/>
          </a:bodyPr>
          <a:lstStyle/>
          <a:p>
            <a:pPr algn="ctr">
              <a:lnSpc>
                <a:spcPts val="1809"/>
              </a:lnSpc>
            </a:pPr>
            <a:r>
              <a:rPr lang="en-US" sz="1292" dirty="0">
                <a:solidFill>
                  <a:srgbClr val="000000"/>
                </a:solidFill>
                <a:latin typeface="Open Sans Light"/>
              </a:rPr>
              <a:t>List all of the extra-curricular clubs, sports, events that you are involved in or have been involved in recently.</a:t>
            </a:r>
          </a:p>
        </p:txBody>
      </p:sp>
      <p:sp>
        <p:nvSpPr>
          <p:cNvPr id="30" name="TextBox 30"/>
          <p:cNvSpPr txBox="1"/>
          <p:nvPr>
            <p:custDataLst>
              <p:tags r:id="rId5"/>
            </p:custDataLst>
          </p:nvPr>
        </p:nvSpPr>
        <p:spPr>
          <a:xfrm>
            <a:off x="4809117" y="5000625"/>
            <a:ext cx="2613973" cy="1898205"/>
          </a:xfrm>
          <a:prstGeom prst="rect">
            <a:avLst/>
          </a:prstGeom>
        </p:spPr>
        <p:txBody>
          <a:bodyPr lIns="0" tIns="0" rIns="0" bIns="0" rtlCol="0" anchor="t">
            <a:spAutoFit/>
          </a:bodyPr>
          <a:lstStyle/>
          <a:p>
            <a:pPr algn="ctr">
              <a:lnSpc>
                <a:spcPts val="1949"/>
              </a:lnSpc>
            </a:pPr>
            <a:r>
              <a:rPr lang="en-US" sz="1392" dirty="0">
                <a:solidFill>
                  <a:srgbClr val="000000"/>
                </a:solidFill>
                <a:latin typeface="Open Sans Light"/>
              </a:rPr>
              <a:t>Volunteering in your community or school is also a very good attribute. Describe volunteer work you have been involved with.  If you have not done volunteer work, list some ways that you can volunteer in the near future.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8"/>
          <a:stretch>
            <a:fillRect/>
          </a:stretch>
        </a:blipFill>
        <a:effectLst/>
      </p:bgPr>
    </p:bg>
    <p:spTree>
      <p:nvGrpSpPr>
        <p:cNvPr id="1" name=""/>
        <p:cNvGrpSpPr/>
        <p:nvPr/>
      </p:nvGrpSpPr>
      <p:grpSpPr>
        <a:xfrm>
          <a:off x="0" y="0"/>
          <a:ext cx="0" cy="0"/>
          <a:chOff x="0" y="0"/>
          <a:chExt cx="0" cy="0"/>
        </a:xfrm>
      </p:grpSpPr>
      <p:sp>
        <p:nvSpPr>
          <p:cNvPr id="40" name="TextBox 40"/>
          <p:cNvSpPr txBox="1"/>
          <p:nvPr>
            <p:custDataLst>
              <p:tags r:id="rId1"/>
            </p:custDataLst>
          </p:nvPr>
        </p:nvSpPr>
        <p:spPr>
          <a:xfrm>
            <a:off x="307536" y="1177732"/>
            <a:ext cx="7295262" cy="554321"/>
          </a:xfrm>
          <a:prstGeom prst="rect">
            <a:avLst/>
          </a:prstGeom>
        </p:spPr>
        <p:txBody>
          <a:bodyPr lIns="0" tIns="0" rIns="0" bIns="0" rtlCol="0" anchor="t">
            <a:spAutoFit/>
          </a:bodyPr>
          <a:lstStyle/>
          <a:p>
            <a:pPr algn="ctr">
              <a:lnSpc>
                <a:spcPts val="2213"/>
              </a:lnSpc>
            </a:pPr>
            <a:r>
              <a:rPr lang="en-US" sz="1580" dirty="0">
                <a:solidFill>
                  <a:srgbClr val="000000"/>
                </a:solidFill>
                <a:latin typeface="Open Sans"/>
              </a:rPr>
              <a:t>The US automobile industry has suffered very much in the last decade.  In recent years roughly 350,000 American auto jobs were lost. </a:t>
            </a:r>
          </a:p>
        </p:txBody>
      </p:sp>
      <p:sp>
        <p:nvSpPr>
          <p:cNvPr id="41" name="TextBox 41"/>
          <p:cNvSpPr txBox="1"/>
          <p:nvPr>
            <p:custDataLst>
              <p:tags r:id="rId2"/>
            </p:custDataLst>
          </p:nvPr>
        </p:nvSpPr>
        <p:spPr>
          <a:xfrm>
            <a:off x="217462" y="4765966"/>
            <a:ext cx="2783919" cy="919796"/>
          </a:xfrm>
          <a:prstGeom prst="rect">
            <a:avLst/>
          </a:prstGeom>
        </p:spPr>
        <p:txBody>
          <a:bodyPr lIns="0" tIns="0" rIns="0" bIns="0" rtlCol="0" anchor="t">
            <a:spAutoFit/>
          </a:bodyPr>
          <a:lstStyle/>
          <a:p>
            <a:pPr algn="ctr">
              <a:lnSpc>
                <a:spcPts val="1802"/>
              </a:lnSpc>
            </a:pPr>
            <a:r>
              <a:rPr lang="en-US" sz="1287" dirty="0">
                <a:solidFill>
                  <a:srgbClr val="000000"/>
                </a:solidFill>
                <a:latin typeface="Open Sans"/>
              </a:rPr>
              <a:t>According to Pew Research, about 16 million Americans are self-employed.  </a:t>
            </a:r>
          </a:p>
          <a:p>
            <a:pPr algn="ctr">
              <a:lnSpc>
                <a:spcPts val="1802"/>
              </a:lnSpc>
            </a:pPr>
            <a:endParaRPr lang="en-US" sz="1287" dirty="0">
              <a:solidFill>
                <a:srgbClr val="000000"/>
              </a:solidFill>
              <a:latin typeface="Open Sans"/>
            </a:endParaRPr>
          </a:p>
        </p:txBody>
      </p:sp>
      <p:sp>
        <p:nvSpPr>
          <p:cNvPr id="44" name="TextBox 44"/>
          <p:cNvSpPr txBox="1"/>
          <p:nvPr>
            <p:custDataLst>
              <p:tags r:id="rId3"/>
            </p:custDataLst>
          </p:nvPr>
        </p:nvSpPr>
        <p:spPr>
          <a:xfrm>
            <a:off x="307536" y="1903020"/>
            <a:ext cx="7017070" cy="231456"/>
          </a:xfrm>
          <a:prstGeom prst="rect">
            <a:avLst/>
          </a:prstGeom>
        </p:spPr>
        <p:txBody>
          <a:bodyPr lIns="0" tIns="0" rIns="0" bIns="0" rtlCol="0" anchor="t">
            <a:spAutoFit/>
          </a:bodyPr>
          <a:lstStyle/>
          <a:p>
            <a:pPr>
              <a:lnSpc>
                <a:spcPts val="1942"/>
              </a:lnSpc>
            </a:pPr>
            <a:r>
              <a:rPr lang="en-US" sz="1387">
                <a:solidFill>
                  <a:srgbClr val="000000"/>
                </a:solidFill>
                <a:latin typeface="Open Sans Light"/>
              </a:rPr>
              <a:t>Why do you think the automobile industry has declined? </a:t>
            </a:r>
          </a:p>
        </p:txBody>
      </p:sp>
      <p:sp>
        <p:nvSpPr>
          <p:cNvPr id="45" name="TextBox 45"/>
          <p:cNvSpPr txBox="1"/>
          <p:nvPr>
            <p:custDataLst>
              <p:tags r:id="rId4"/>
            </p:custDataLst>
          </p:nvPr>
        </p:nvSpPr>
        <p:spPr>
          <a:xfrm>
            <a:off x="3302950" y="4698829"/>
            <a:ext cx="2542849" cy="578944"/>
          </a:xfrm>
          <a:prstGeom prst="rect">
            <a:avLst/>
          </a:prstGeom>
        </p:spPr>
        <p:txBody>
          <a:bodyPr lIns="0" tIns="0" rIns="0" bIns="0" rtlCol="0" anchor="t">
            <a:spAutoFit/>
          </a:bodyPr>
          <a:lstStyle/>
          <a:p>
            <a:pPr algn="ctr">
              <a:lnSpc>
                <a:spcPts val="1589"/>
              </a:lnSpc>
              <a:spcBef>
                <a:spcPct val="0"/>
              </a:spcBef>
            </a:pPr>
            <a:r>
              <a:rPr lang="en-US" sz="1135" dirty="0">
                <a:solidFill>
                  <a:srgbClr val="000000"/>
                </a:solidFill>
                <a:latin typeface="Open Sans"/>
              </a:rPr>
              <a:t>According to Pew Research, American women earn 85 cents on the dollar compared with men.</a:t>
            </a:r>
          </a:p>
        </p:txBody>
      </p:sp>
      <p:sp>
        <p:nvSpPr>
          <p:cNvPr id="46" name="TextBox 46"/>
          <p:cNvSpPr txBox="1"/>
          <p:nvPr>
            <p:custDataLst>
              <p:tags r:id="rId5"/>
            </p:custDataLst>
          </p:nvPr>
        </p:nvSpPr>
        <p:spPr>
          <a:xfrm>
            <a:off x="217295" y="5559286"/>
            <a:ext cx="2783586" cy="789235"/>
          </a:xfrm>
          <a:prstGeom prst="rect">
            <a:avLst/>
          </a:prstGeom>
        </p:spPr>
        <p:txBody>
          <a:bodyPr lIns="0" tIns="0" rIns="0" bIns="0" rtlCol="0" anchor="t">
            <a:spAutoFit/>
          </a:bodyPr>
          <a:lstStyle/>
          <a:p>
            <a:pPr algn="ctr">
              <a:lnSpc>
                <a:spcPts val="1648"/>
              </a:lnSpc>
            </a:pPr>
            <a:r>
              <a:rPr lang="en-US" sz="1177" dirty="0">
                <a:solidFill>
                  <a:srgbClr val="000000"/>
                </a:solidFill>
                <a:latin typeface="Open Sans Light"/>
              </a:rPr>
              <a:t>What does self-employed mean? Is this something that you would be interested in? If so, what would you make, sell or what service would you provide?</a:t>
            </a:r>
          </a:p>
        </p:txBody>
      </p:sp>
      <p:sp>
        <p:nvSpPr>
          <p:cNvPr id="50" name="TextBox 50"/>
          <p:cNvSpPr txBox="1"/>
          <p:nvPr>
            <p:custDataLst>
              <p:tags r:id="rId6"/>
            </p:custDataLst>
          </p:nvPr>
        </p:nvSpPr>
        <p:spPr>
          <a:xfrm>
            <a:off x="3218175" y="5428587"/>
            <a:ext cx="2655214" cy="789235"/>
          </a:xfrm>
          <a:prstGeom prst="rect">
            <a:avLst/>
          </a:prstGeom>
        </p:spPr>
        <p:txBody>
          <a:bodyPr lIns="0" tIns="0" rIns="0" bIns="0" rtlCol="0" anchor="t">
            <a:spAutoFit/>
          </a:bodyPr>
          <a:lstStyle/>
          <a:p>
            <a:pPr algn="ctr">
              <a:lnSpc>
                <a:spcPts val="1648"/>
              </a:lnSpc>
            </a:pPr>
            <a:r>
              <a:rPr lang="en-US" sz="1177" dirty="0">
                <a:solidFill>
                  <a:srgbClr val="000000"/>
                </a:solidFill>
                <a:latin typeface="Open Sans Light"/>
              </a:rPr>
              <a:t>Are you surprised by this information? Why or why not? Do you think the gap between pay will get wider or more narrow in the future?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34" name="TextBox 34"/>
          <p:cNvSpPr txBox="1"/>
          <p:nvPr>
            <p:custDataLst>
              <p:tags r:id="rId1"/>
            </p:custDataLst>
          </p:nvPr>
        </p:nvSpPr>
        <p:spPr>
          <a:xfrm>
            <a:off x="292995" y="4782388"/>
            <a:ext cx="2762758" cy="617535"/>
          </a:xfrm>
          <a:prstGeom prst="rect">
            <a:avLst/>
          </a:prstGeom>
        </p:spPr>
        <p:txBody>
          <a:bodyPr lIns="0" tIns="0" rIns="0" bIns="0" rtlCol="0" anchor="t">
            <a:spAutoFit/>
          </a:bodyPr>
          <a:lstStyle/>
          <a:p>
            <a:pPr algn="ctr">
              <a:lnSpc>
                <a:spcPts val="1662"/>
              </a:lnSpc>
            </a:pPr>
            <a:r>
              <a:rPr lang="en-US" sz="1187" dirty="0">
                <a:solidFill>
                  <a:srgbClr val="000000"/>
                </a:solidFill>
                <a:latin typeface="Open Sans"/>
              </a:rPr>
              <a:t>What does this quote mean? </a:t>
            </a:r>
          </a:p>
          <a:p>
            <a:pPr algn="ctr">
              <a:lnSpc>
                <a:spcPts val="1662"/>
              </a:lnSpc>
            </a:pPr>
            <a:r>
              <a:rPr lang="en-US" sz="1187" dirty="0">
                <a:solidFill>
                  <a:srgbClr val="000000"/>
                </a:solidFill>
                <a:latin typeface="Open Sans"/>
              </a:rPr>
              <a:t>Write down one goal that you have for this school year. </a:t>
            </a:r>
          </a:p>
        </p:txBody>
      </p:sp>
      <p:sp>
        <p:nvSpPr>
          <p:cNvPr id="35" name="TextBox 35"/>
          <p:cNvSpPr txBox="1"/>
          <p:nvPr>
            <p:custDataLst>
              <p:tags r:id="rId2"/>
            </p:custDataLst>
          </p:nvPr>
        </p:nvSpPr>
        <p:spPr>
          <a:xfrm>
            <a:off x="5580262" y="225125"/>
            <a:ext cx="1932600" cy="1202067"/>
          </a:xfrm>
          <a:prstGeom prst="rect">
            <a:avLst/>
          </a:prstGeom>
        </p:spPr>
        <p:txBody>
          <a:bodyPr lIns="0" tIns="0" rIns="0" bIns="0" rtlCol="0" anchor="t">
            <a:spAutoFit/>
          </a:bodyPr>
          <a:lstStyle/>
          <a:p>
            <a:pPr algn="ctr">
              <a:lnSpc>
                <a:spcPts val="1602"/>
              </a:lnSpc>
            </a:pPr>
            <a:r>
              <a:rPr lang="en-US" sz="1144" dirty="0">
                <a:solidFill>
                  <a:srgbClr val="000000"/>
                </a:solidFill>
                <a:latin typeface="Open Sans"/>
              </a:rPr>
              <a:t>Physical therapists help injured or ill people improve movement and manage pain. They create exercises, stretches and different therapies to help them heal. </a:t>
            </a:r>
          </a:p>
        </p:txBody>
      </p:sp>
      <p:sp>
        <p:nvSpPr>
          <p:cNvPr id="36" name="TextBox 36"/>
          <p:cNvSpPr txBox="1"/>
          <p:nvPr>
            <p:custDataLst>
              <p:tags r:id="rId3"/>
            </p:custDataLst>
          </p:nvPr>
        </p:nvSpPr>
        <p:spPr>
          <a:xfrm>
            <a:off x="198812" y="1128869"/>
            <a:ext cx="4201158" cy="595420"/>
          </a:xfrm>
          <a:prstGeom prst="rect">
            <a:avLst/>
          </a:prstGeom>
        </p:spPr>
        <p:txBody>
          <a:bodyPr lIns="0" tIns="0" rIns="0" bIns="0" rtlCol="0" anchor="t">
            <a:spAutoFit/>
          </a:bodyPr>
          <a:lstStyle/>
          <a:p>
            <a:pPr algn="ctr">
              <a:lnSpc>
                <a:spcPts val="1618"/>
              </a:lnSpc>
            </a:pPr>
            <a:r>
              <a:rPr lang="en-US" sz="1156" dirty="0">
                <a:solidFill>
                  <a:srgbClr val="000000"/>
                </a:solidFill>
                <a:latin typeface="Open Sans Light"/>
              </a:rPr>
              <a:t>Physical therapists median salary is about $80,000. What interests or strengths do you think would make someone want to become a physical therapist?</a:t>
            </a:r>
          </a:p>
        </p:txBody>
      </p:sp>
      <p:sp>
        <p:nvSpPr>
          <p:cNvPr id="37" name="TextBox 37"/>
          <p:cNvSpPr txBox="1"/>
          <p:nvPr>
            <p:custDataLst>
              <p:tags r:id="rId4"/>
            </p:custDataLst>
          </p:nvPr>
        </p:nvSpPr>
        <p:spPr>
          <a:xfrm>
            <a:off x="165550" y="3579589"/>
            <a:ext cx="3032438" cy="1521092"/>
          </a:xfrm>
          <a:prstGeom prst="rect">
            <a:avLst/>
          </a:prstGeom>
        </p:spPr>
        <p:txBody>
          <a:bodyPr lIns="0" tIns="0" rIns="0" bIns="0" rtlCol="0" anchor="t">
            <a:spAutoFit/>
          </a:bodyPr>
          <a:lstStyle/>
          <a:p>
            <a:pPr algn="ctr">
              <a:lnSpc>
                <a:spcPts val="1735"/>
              </a:lnSpc>
              <a:spcBef>
                <a:spcPct val="0"/>
              </a:spcBef>
            </a:pPr>
            <a:r>
              <a:rPr lang="en-US" sz="1239" dirty="0">
                <a:solidFill>
                  <a:srgbClr val="03989E"/>
                </a:solidFill>
                <a:latin typeface="Open Sans"/>
              </a:rPr>
              <a:t>“By recording your dreams and goals on paper, you set in motion the process of </a:t>
            </a:r>
            <a:r>
              <a:rPr lang="en-US" sz="1239" dirty="0">
                <a:solidFill>
                  <a:srgbClr val="03989E"/>
                </a:solidFill>
                <a:latin typeface="Open Sans"/>
                <a:hlinkClick r:id="rId8" tooltip="https://www.success.com/article/17-tony-robbins-quotes-about-becoming-who-you-were-meant-to-be"/>
              </a:rPr>
              <a:t>becoming the person you most want to be.</a:t>
            </a:r>
            <a:r>
              <a:rPr lang="en-US" sz="1239" dirty="0">
                <a:solidFill>
                  <a:srgbClr val="03989E"/>
                </a:solidFill>
                <a:latin typeface="Open Sans"/>
              </a:rPr>
              <a:t> Put your future in good hands—your own.” —Mark Victor Hansen</a:t>
            </a:r>
          </a:p>
          <a:p>
            <a:pPr algn="ctr">
              <a:lnSpc>
                <a:spcPts val="1735"/>
              </a:lnSpc>
              <a:spcBef>
                <a:spcPct val="0"/>
              </a:spcBef>
            </a:pPr>
            <a:endParaRPr lang="en-US" sz="1239" dirty="0">
              <a:solidFill>
                <a:srgbClr val="03989E"/>
              </a:solidFill>
              <a:latin typeface="Open Sans"/>
            </a:endParaRPr>
          </a:p>
          <a:p>
            <a:pPr algn="ctr">
              <a:lnSpc>
                <a:spcPts val="1735"/>
              </a:lnSpc>
              <a:spcBef>
                <a:spcPct val="0"/>
              </a:spcBef>
            </a:pPr>
            <a:endParaRPr lang="en-US" sz="1239" dirty="0">
              <a:solidFill>
                <a:srgbClr val="03989E"/>
              </a:solidFill>
              <a:latin typeface="Open Sans"/>
            </a:endParaRPr>
          </a:p>
        </p:txBody>
      </p:sp>
      <p:sp>
        <p:nvSpPr>
          <p:cNvPr id="38" name="TextBox 38"/>
          <p:cNvSpPr txBox="1"/>
          <p:nvPr>
            <p:custDataLst>
              <p:tags r:id="rId5"/>
            </p:custDataLst>
          </p:nvPr>
        </p:nvSpPr>
        <p:spPr>
          <a:xfrm>
            <a:off x="3556374" y="3433719"/>
            <a:ext cx="3900966" cy="736138"/>
          </a:xfrm>
          <a:prstGeom prst="rect">
            <a:avLst/>
          </a:prstGeom>
        </p:spPr>
        <p:txBody>
          <a:bodyPr lIns="0" tIns="0" rIns="0" bIns="0" rtlCol="0" anchor="t">
            <a:spAutoFit/>
          </a:bodyPr>
          <a:lstStyle/>
          <a:p>
            <a:pPr algn="ctr">
              <a:lnSpc>
                <a:spcPts val="1950"/>
              </a:lnSpc>
            </a:pPr>
            <a:r>
              <a:rPr lang="en-US" sz="1393" dirty="0">
                <a:solidFill>
                  <a:srgbClr val="000000"/>
                </a:solidFill>
                <a:latin typeface="Open Sans"/>
              </a:rPr>
              <a:t>Staying organized in school and in life is an important skill to have. List 3 ways that you can stay organized in your life.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8"/>
          <a:stretch>
            <a:fillRect/>
          </a:stretch>
        </a:blipFill>
        <a:effectLst/>
      </p:bgPr>
    </p:bg>
    <p:spTree>
      <p:nvGrpSpPr>
        <p:cNvPr id="1" name=""/>
        <p:cNvGrpSpPr/>
        <p:nvPr/>
      </p:nvGrpSpPr>
      <p:grpSpPr>
        <a:xfrm>
          <a:off x="0" y="0"/>
          <a:ext cx="0" cy="0"/>
          <a:chOff x="0" y="0"/>
          <a:chExt cx="0" cy="0"/>
        </a:xfrm>
      </p:grpSpPr>
      <p:sp>
        <p:nvSpPr>
          <p:cNvPr id="28" name="TextBox 28"/>
          <p:cNvSpPr txBox="1"/>
          <p:nvPr>
            <p:custDataLst>
              <p:tags r:id="rId1"/>
            </p:custDataLst>
          </p:nvPr>
        </p:nvSpPr>
        <p:spPr>
          <a:xfrm>
            <a:off x="3248928" y="3561557"/>
            <a:ext cx="4287728" cy="609280"/>
          </a:xfrm>
          <a:prstGeom prst="rect">
            <a:avLst/>
          </a:prstGeom>
        </p:spPr>
        <p:txBody>
          <a:bodyPr lIns="0" tIns="0" rIns="0" bIns="0" rtlCol="0" anchor="t">
            <a:spAutoFit/>
          </a:bodyPr>
          <a:lstStyle/>
          <a:p>
            <a:pPr algn="ctr">
              <a:lnSpc>
                <a:spcPts val="1727"/>
              </a:lnSpc>
            </a:pPr>
            <a:r>
              <a:rPr lang="en-US" sz="1233" dirty="0">
                <a:solidFill>
                  <a:srgbClr val="000000"/>
                </a:solidFill>
                <a:latin typeface="Open Sans Light Bold"/>
              </a:rPr>
              <a:t>Professionalism </a:t>
            </a:r>
            <a:r>
              <a:rPr lang="en-US" sz="1233" dirty="0">
                <a:solidFill>
                  <a:srgbClr val="000000"/>
                </a:solidFill>
                <a:latin typeface="Open Sans Light"/>
              </a:rPr>
              <a:t>means communicating effectively and appropriately and always finding a way to be productive.</a:t>
            </a:r>
          </a:p>
          <a:p>
            <a:pPr algn="ctr">
              <a:lnSpc>
                <a:spcPts val="1458"/>
              </a:lnSpc>
            </a:pPr>
            <a:endParaRPr lang="en-US" sz="1233" dirty="0">
              <a:solidFill>
                <a:srgbClr val="000000"/>
              </a:solidFill>
              <a:latin typeface="Open Sans Light"/>
            </a:endParaRPr>
          </a:p>
        </p:txBody>
      </p:sp>
      <p:sp>
        <p:nvSpPr>
          <p:cNvPr id="29" name="TextBox 29"/>
          <p:cNvSpPr txBox="1"/>
          <p:nvPr>
            <p:custDataLst>
              <p:tags r:id="rId2"/>
            </p:custDataLst>
          </p:nvPr>
        </p:nvSpPr>
        <p:spPr>
          <a:xfrm>
            <a:off x="645571" y="748665"/>
            <a:ext cx="6438848" cy="265275"/>
          </a:xfrm>
          <a:prstGeom prst="rect">
            <a:avLst/>
          </a:prstGeom>
        </p:spPr>
        <p:txBody>
          <a:bodyPr lIns="0" tIns="0" rIns="0" bIns="0" rtlCol="0" anchor="t">
            <a:spAutoFit/>
          </a:bodyPr>
          <a:lstStyle/>
          <a:p>
            <a:pPr>
              <a:lnSpc>
                <a:spcPts val="2178"/>
              </a:lnSpc>
            </a:pPr>
            <a:r>
              <a:rPr lang="en-US" sz="1556" dirty="0">
                <a:solidFill>
                  <a:srgbClr val="000000"/>
                </a:solidFill>
                <a:latin typeface="Open Sans Light Bold"/>
              </a:rPr>
              <a:t>Punctuality </a:t>
            </a:r>
            <a:r>
              <a:rPr lang="en-US" sz="1556" dirty="0">
                <a:solidFill>
                  <a:srgbClr val="000000"/>
                </a:solidFill>
                <a:latin typeface="Open Sans Light"/>
              </a:rPr>
              <a:t>is showing up to where you are supposed to be on time.</a:t>
            </a:r>
          </a:p>
        </p:txBody>
      </p:sp>
      <p:sp>
        <p:nvSpPr>
          <p:cNvPr id="30" name="TextBox 30"/>
          <p:cNvSpPr txBox="1"/>
          <p:nvPr>
            <p:custDataLst>
              <p:tags r:id="rId3"/>
            </p:custDataLst>
          </p:nvPr>
        </p:nvSpPr>
        <p:spPr>
          <a:xfrm>
            <a:off x="161373" y="3372628"/>
            <a:ext cx="2968156" cy="763188"/>
          </a:xfrm>
          <a:prstGeom prst="rect">
            <a:avLst/>
          </a:prstGeom>
        </p:spPr>
        <p:txBody>
          <a:bodyPr lIns="0" tIns="0" rIns="0" bIns="0" rtlCol="0" anchor="t">
            <a:spAutoFit/>
          </a:bodyPr>
          <a:lstStyle/>
          <a:p>
            <a:pPr algn="ctr">
              <a:lnSpc>
                <a:spcPts val="2034"/>
              </a:lnSpc>
            </a:pPr>
            <a:r>
              <a:rPr lang="en-US" sz="1453" dirty="0">
                <a:solidFill>
                  <a:srgbClr val="000000"/>
                </a:solidFill>
                <a:latin typeface="Open Sans Light Bold"/>
              </a:rPr>
              <a:t>Reliability</a:t>
            </a:r>
            <a:r>
              <a:rPr lang="en-US" sz="1453" dirty="0">
                <a:solidFill>
                  <a:srgbClr val="000000"/>
                </a:solidFill>
                <a:latin typeface="Open Sans Light"/>
              </a:rPr>
              <a:t> is the quality of being trustworthy or of performing consistently well.</a:t>
            </a:r>
          </a:p>
        </p:txBody>
      </p:sp>
      <p:sp>
        <p:nvSpPr>
          <p:cNvPr id="31" name="TextBox 31"/>
          <p:cNvSpPr txBox="1"/>
          <p:nvPr>
            <p:custDataLst>
              <p:tags r:id="rId4"/>
            </p:custDataLst>
          </p:nvPr>
        </p:nvSpPr>
        <p:spPr>
          <a:xfrm>
            <a:off x="284314" y="4221204"/>
            <a:ext cx="2595872" cy="946792"/>
          </a:xfrm>
          <a:prstGeom prst="rect">
            <a:avLst/>
          </a:prstGeom>
        </p:spPr>
        <p:txBody>
          <a:bodyPr lIns="0" tIns="0" rIns="0" bIns="0" rtlCol="0" anchor="t">
            <a:spAutoFit/>
          </a:bodyPr>
          <a:lstStyle/>
          <a:p>
            <a:pPr algn="ctr">
              <a:lnSpc>
                <a:spcPts val="1889"/>
              </a:lnSpc>
            </a:pPr>
            <a:r>
              <a:rPr lang="en-US" sz="1349" dirty="0">
                <a:solidFill>
                  <a:srgbClr val="000000"/>
                </a:solidFill>
                <a:latin typeface="Open Sans"/>
              </a:rPr>
              <a:t>Why do you think it is important to be reliable in a job? Write a scenario in which someone was not reliable.</a:t>
            </a:r>
          </a:p>
        </p:txBody>
      </p:sp>
      <p:sp>
        <p:nvSpPr>
          <p:cNvPr id="32" name="TextBox 32"/>
          <p:cNvSpPr txBox="1"/>
          <p:nvPr>
            <p:custDataLst>
              <p:tags r:id="rId5"/>
            </p:custDataLst>
          </p:nvPr>
        </p:nvSpPr>
        <p:spPr>
          <a:xfrm>
            <a:off x="3630951" y="4142262"/>
            <a:ext cx="3523682" cy="1025734"/>
          </a:xfrm>
          <a:prstGeom prst="rect">
            <a:avLst/>
          </a:prstGeom>
        </p:spPr>
        <p:txBody>
          <a:bodyPr lIns="0" tIns="0" rIns="0" bIns="0" rtlCol="0" anchor="t">
            <a:spAutoFit/>
          </a:bodyPr>
          <a:lstStyle/>
          <a:p>
            <a:pPr algn="ctr">
              <a:lnSpc>
                <a:spcPts val="2041"/>
              </a:lnSpc>
            </a:pPr>
            <a:r>
              <a:rPr lang="en-US" sz="1458">
                <a:solidFill>
                  <a:srgbClr val="000000"/>
                </a:solidFill>
                <a:latin typeface="Open Sans"/>
              </a:rPr>
              <a:t>Imagine you work in a kitchen and all of your work is finished but everyone around you is still busy. What would be the professional thing to do?</a:t>
            </a:r>
          </a:p>
        </p:txBody>
      </p:sp>
      <p:sp>
        <p:nvSpPr>
          <p:cNvPr id="33" name="TextBox 33"/>
          <p:cNvSpPr txBox="1"/>
          <p:nvPr>
            <p:custDataLst>
              <p:tags r:id="rId6"/>
            </p:custDataLst>
          </p:nvPr>
        </p:nvSpPr>
        <p:spPr>
          <a:xfrm>
            <a:off x="955694" y="1089145"/>
            <a:ext cx="5861012" cy="434759"/>
          </a:xfrm>
          <a:prstGeom prst="rect">
            <a:avLst/>
          </a:prstGeom>
        </p:spPr>
        <p:txBody>
          <a:bodyPr lIns="0" tIns="0" rIns="0" bIns="0" rtlCol="0" anchor="t">
            <a:spAutoFit/>
          </a:bodyPr>
          <a:lstStyle/>
          <a:p>
            <a:pPr algn="ctr">
              <a:lnSpc>
                <a:spcPts val="1761"/>
              </a:lnSpc>
            </a:pPr>
            <a:r>
              <a:rPr lang="en-US" sz="1258" dirty="0">
                <a:solidFill>
                  <a:srgbClr val="000000"/>
                </a:solidFill>
                <a:latin typeface="Open Sans"/>
              </a:rPr>
              <a:t>Explain why it is important to be punctual. Why would that be an important quality a boss would look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42" name="TextBox 42"/>
          <p:cNvSpPr txBox="1"/>
          <p:nvPr>
            <p:custDataLst>
              <p:tags r:id="rId1"/>
            </p:custDataLst>
          </p:nvPr>
        </p:nvSpPr>
        <p:spPr>
          <a:xfrm>
            <a:off x="447794" y="806205"/>
            <a:ext cx="5014049" cy="868926"/>
          </a:xfrm>
          <a:prstGeom prst="rect">
            <a:avLst/>
          </a:prstGeom>
        </p:spPr>
        <p:txBody>
          <a:bodyPr lIns="0" tIns="0" rIns="0" bIns="0" rtlCol="0" anchor="t">
            <a:spAutoFit/>
          </a:bodyPr>
          <a:lstStyle/>
          <a:p>
            <a:pPr algn="ctr">
              <a:lnSpc>
                <a:spcPts val="2314"/>
              </a:lnSpc>
            </a:pPr>
            <a:r>
              <a:rPr lang="en-US" sz="1653" dirty="0">
                <a:solidFill>
                  <a:srgbClr val="000000"/>
                </a:solidFill>
                <a:latin typeface="Open Sans"/>
              </a:rPr>
              <a:t>Physicians, pharmacists, nurse practitioners, and physician's assistants are some of the highest paid jobs in the United States.</a:t>
            </a:r>
          </a:p>
        </p:txBody>
      </p:sp>
      <p:sp>
        <p:nvSpPr>
          <p:cNvPr id="43" name="TextBox 43"/>
          <p:cNvSpPr txBox="1"/>
          <p:nvPr>
            <p:custDataLst>
              <p:tags r:id="rId2"/>
            </p:custDataLst>
          </p:nvPr>
        </p:nvSpPr>
        <p:spPr>
          <a:xfrm>
            <a:off x="351784" y="5494188"/>
            <a:ext cx="2447381" cy="1102676"/>
          </a:xfrm>
          <a:prstGeom prst="rect">
            <a:avLst/>
          </a:prstGeom>
        </p:spPr>
        <p:txBody>
          <a:bodyPr lIns="0" tIns="0" rIns="0" bIns="0" rtlCol="0" anchor="t">
            <a:spAutoFit/>
          </a:bodyPr>
          <a:lstStyle/>
          <a:p>
            <a:pPr algn="ctr">
              <a:lnSpc>
                <a:spcPts val="2222"/>
              </a:lnSpc>
            </a:pPr>
            <a:r>
              <a:rPr lang="en-US" sz="1587" dirty="0">
                <a:solidFill>
                  <a:srgbClr val="000000"/>
                </a:solidFill>
                <a:latin typeface="Open Sans"/>
              </a:rPr>
              <a:t>Would you be willing to go to school for 10 years after high school? Why or why not? </a:t>
            </a:r>
          </a:p>
        </p:txBody>
      </p:sp>
      <p:sp>
        <p:nvSpPr>
          <p:cNvPr id="46" name="TextBox 46"/>
          <p:cNvSpPr txBox="1"/>
          <p:nvPr>
            <p:custDataLst>
              <p:tags r:id="rId3"/>
            </p:custDataLst>
          </p:nvPr>
        </p:nvSpPr>
        <p:spPr>
          <a:xfrm>
            <a:off x="273923" y="1801580"/>
            <a:ext cx="7017070" cy="247966"/>
          </a:xfrm>
          <a:prstGeom prst="rect">
            <a:avLst/>
          </a:prstGeom>
        </p:spPr>
        <p:txBody>
          <a:bodyPr lIns="0" tIns="0" rIns="0" bIns="0" rtlCol="0" anchor="t">
            <a:spAutoFit/>
          </a:bodyPr>
          <a:lstStyle/>
          <a:p>
            <a:pPr>
              <a:lnSpc>
                <a:spcPts val="2082"/>
              </a:lnSpc>
            </a:pPr>
            <a:r>
              <a:rPr lang="en-US" sz="1487" dirty="0">
                <a:solidFill>
                  <a:srgbClr val="000000"/>
                </a:solidFill>
                <a:latin typeface="Open Sans Light"/>
              </a:rPr>
              <a:t>Why do you think people in these fields are paid so well?</a:t>
            </a:r>
          </a:p>
        </p:txBody>
      </p:sp>
      <p:sp>
        <p:nvSpPr>
          <p:cNvPr id="47" name="TextBox 47"/>
          <p:cNvSpPr txBox="1"/>
          <p:nvPr>
            <p:custDataLst>
              <p:tags r:id="rId4"/>
            </p:custDataLst>
          </p:nvPr>
        </p:nvSpPr>
        <p:spPr>
          <a:xfrm>
            <a:off x="3330541" y="4938163"/>
            <a:ext cx="2482595" cy="837973"/>
          </a:xfrm>
          <a:prstGeom prst="rect">
            <a:avLst/>
          </a:prstGeom>
        </p:spPr>
        <p:txBody>
          <a:bodyPr lIns="0" tIns="0" rIns="0" bIns="0" rtlCol="0" anchor="t">
            <a:spAutoFit/>
          </a:bodyPr>
          <a:lstStyle/>
          <a:p>
            <a:pPr algn="ctr">
              <a:lnSpc>
                <a:spcPts val="1683"/>
              </a:lnSpc>
            </a:pPr>
            <a:r>
              <a:rPr lang="en-US" sz="1464" dirty="0">
                <a:solidFill>
                  <a:srgbClr val="000000"/>
                </a:solidFill>
                <a:latin typeface="Open Sans Bold"/>
              </a:rPr>
              <a:t>What characteristics do you think people that work in the medical field need to have?</a:t>
            </a:r>
          </a:p>
        </p:txBody>
      </p:sp>
      <p:sp>
        <p:nvSpPr>
          <p:cNvPr id="48" name="TextBox 48"/>
          <p:cNvSpPr txBox="1"/>
          <p:nvPr>
            <p:custDataLst>
              <p:tags r:id="rId5"/>
            </p:custDataLst>
          </p:nvPr>
        </p:nvSpPr>
        <p:spPr>
          <a:xfrm>
            <a:off x="447794" y="4806117"/>
            <a:ext cx="2375427" cy="581877"/>
          </a:xfrm>
          <a:prstGeom prst="rect">
            <a:avLst/>
          </a:prstGeom>
        </p:spPr>
        <p:txBody>
          <a:bodyPr lIns="0" tIns="0" rIns="0" bIns="0" rtlCol="0" anchor="t">
            <a:spAutoFit/>
          </a:bodyPr>
          <a:lstStyle/>
          <a:p>
            <a:pPr algn="ctr">
              <a:lnSpc>
                <a:spcPts val="1506"/>
              </a:lnSpc>
            </a:pPr>
            <a:r>
              <a:rPr lang="en-US" sz="1448" dirty="0">
                <a:solidFill>
                  <a:srgbClr val="000000"/>
                </a:solidFill>
                <a:latin typeface="Open Sans Bold"/>
              </a:rPr>
              <a:t>Often doctors have to go to school after high school for 10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a:blip r:embed="rId10"/>
          <a:stretch>
            <a:fillRect/>
          </a:stretch>
        </a:blipFill>
        <a:effectLst/>
      </p:bgPr>
    </p:bg>
    <p:spTree>
      <p:nvGrpSpPr>
        <p:cNvPr id="1" name=""/>
        <p:cNvGrpSpPr/>
        <p:nvPr/>
      </p:nvGrpSpPr>
      <p:grpSpPr>
        <a:xfrm>
          <a:off x="0" y="0"/>
          <a:ext cx="0" cy="0"/>
          <a:chOff x="0" y="0"/>
          <a:chExt cx="0" cy="0"/>
        </a:xfrm>
      </p:grpSpPr>
      <p:sp>
        <p:nvSpPr>
          <p:cNvPr id="33" name="TextBox 33"/>
          <p:cNvSpPr txBox="1"/>
          <p:nvPr>
            <p:custDataLst>
              <p:tags r:id="rId1"/>
            </p:custDataLst>
          </p:nvPr>
        </p:nvSpPr>
        <p:spPr>
          <a:xfrm>
            <a:off x="5694108" y="287174"/>
            <a:ext cx="1791404" cy="1605392"/>
          </a:xfrm>
          <a:prstGeom prst="rect">
            <a:avLst/>
          </a:prstGeom>
        </p:spPr>
        <p:txBody>
          <a:bodyPr lIns="0" tIns="0" rIns="0" bIns="0" rtlCol="0" anchor="t">
            <a:spAutoFit/>
          </a:bodyPr>
          <a:lstStyle/>
          <a:p>
            <a:pPr algn="ctr">
              <a:lnSpc>
                <a:spcPts val="1813"/>
              </a:lnSpc>
            </a:pPr>
            <a:r>
              <a:rPr lang="en-US" sz="1295" dirty="0">
                <a:solidFill>
                  <a:srgbClr val="000000"/>
                </a:solidFill>
                <a:latin typeface="Open Sans"/>
              </a:rPr>
              <a:t>An electrician is a skilled tradesperson. They design, install, maintain, and repair the electrical systems in homes, businesses, and factories. </a:t>
            </a:r>
          </a:p>
        </p:txBody>
      </p:sp>
      <p:sp>
        <p:nvSpPr>
          <p:cNvPr id="34" name="TextBox 34"/>
          <p:cNvSpPr txBox="1"/>
          <p:nvPr>
            <p:custDataLst>
              <p:tags r:id="rId2"/>
            </p:custDataLst>
          </p:nvPr>
        </p:nvSpPr>
        <p:spPr>
          <a:xfrm>
            <a:off x="557700" y="1089870"/>
            <a:ext cx="3896483" cy="607189"/>
          </a:xfrm>
          <a:prstGeom prst="rect">
            <a:avLst/>
          </a:prstGeom>
        </p:spPr>
        <p:txBody>
          <a:bodyPr lIns="0" tIns="0" rIns="0" bIns="0" rtlCol="0" anchor="t">
            <a:spAutoFit/>
          </a:bodyPr>
          <a:lstStyle/>
          <a:p>
            <a:pPr algn="ctr">
              <a:lnSpc>
                <a:spcPts val="1651"/>
              </a:lnSpc>
            </a:pPr>
            <a:r>
              <a:rPr lang="en-US" sz="1179" dirty="0">
                <a:solidFill>
                  <a:srgbClr val="000000"/>
                </a:solidFill>
                <a:latin typeface="Open Sans Light"/>
              </a:rPr>
              <a:t>To become an electrician you need a high school degree and to attend a vocational program or an apprenticeship. The average electrician makes about $60,000 a year.</a:t>
            </a:r>
          </a:p>
        </p:txBody>
      </p:sp>
      <p:sp>
        <p:nvSpPr>
          <p:cNvPr id="36" name="TextBox 36"/>
          <p:cNvSpPr txBox="1"/>
          <p:nvPr>
            <p:custDataLst>
              <p:tags r:id="rId3"/>
            </p:custDataLst>
          </p:nvPr>
        </p:nvSpPr>
        <p:spPr>
          <a:xfrm>
            <a:off x="3803834" y="4178602"/>
            <a:ext cx="3631489" cy="689809"/>
          </a:xfrm>
          <a:prstGeom prst="rect">
            <a:avLst/>
          </a:prstGeom>
        </p:spPr>
        <p:txBody>
          <a:bodyPr lIns="0" tIns="0" rIns="0" bIns="0" rtlCol="0" anchor="t">
            <a:spAutoFit/>
          </a:bodyPr>
          <a:lstStyle/>
          <a:p>
            <a:pPr algn="ctr">
              <a:lnSpc>
                <a:spcPts val="1810"/>
              </a:lnSpc>
            </a:pPr>
            <a:r>
              <a:rPr lang="en-US" sz="1293" dirty="0">
                <a:solidFill>
                  <a:srgbClr val="000000"/>
                </a:solidFill>
                <a:latin typeface="Open Sans"/>
              </a:rPr>
              <a:t>Do any of your family members have a skill or trade? Have they ever taught you anything about their skill? Explain. </a:t>
            </a:r>
          </a:p>
        </p:txBody>
      </p:sp>
      <p:sp>
        <p:nvSpPr>
          <p:cNvPr id="38" name="TextBox 38"/>
          <p:cNvSpPr txBox="1"/>
          <p:nvPr>
            <p:custDataLst>
              <p:tags r:id="rId4"/>
            </p:custDataLst>
          </p:nvPr>
        </p:nvSpPr>
        <p:spPr>
          <a:xfrm>
            <a:off x="777240" y="1775766"/>
            <a:ext cx="3631489" cy="407843"/>
          </a:xfrm>
          <a:prstGeom prst="rect">
            <a:avLst/>
          </a:prstGeom>
        </p:spPr>
        <p:txBody>
          <a:bodyPr lIns="0" tIns="0" rIns="0" bIns="0" rtlCol="0" anchor="t">
            <a:spAutoFit/>
          </a:bodyPr>
          <a:lstStyle/>
          <a:p>
            <a:pPr algn="ctr">
              <a:lnSpc>
                <a:spcPts val="1670"/>
              </a:lnSpc>
            </a:pPr>
            <a:r>
              <a:rPr lang="en-US" sz="1193" dirty="0">
                <a:solidFill>
                  <a:srgbClr val="000000"/>
                </a:solidFill>
                <a:latin typeface="Open Sans"/>
              </a:rPr>
              <a:t>What qualities do you believe someone who becomes an electrician must have?</a:t>
            </a:r>
          </a:p>
        </p:txBody>
      </p:sp>
      <p:sp>
        <p:nvSpPr>
          <p:cNvPr id="40" name="TextBox 40"/>
          <p:cNvSpPr txBox="1"/>
          <p:nvPr>
            <p:custDataLst>
              <p:tags r:id="rId5"/>
            </p:custDataLst>
          </p:nvPr>
        </p:nvSpPr>
        <p:spPr>
          <a:xfrm>
            <a:off x="248151" y="4039928"/>
            <a:ext cx="3222266" cy="1019261"/>
          </a:xfrm>
          <a:prstGeom prst="rect">
            <a:avLst/>
          </a:prstGeom>
        </p:spPr>
        <p:txBody>
          <a:bodyPr lIns="0" tIns="0" rIns="0" bIns="0" rtlCol="0" anchor="t">
            <a:spAutoFit/>
          </a:bodyPr>
          <a:lstStyle/>
          <a:p>
            <a:pPr algn="ctr">
              <a:lnSpc>
                <a:spcPts val="1651"/>
              </a:lnSpc>
            </a:pPr>
            <a:r>
              <a:rPr lang="en-US" sz="1179" dirty="0">
                <a:solidFill>
                  <a:srgbClr val="000000"/>
                </a:solidFill>
                <a:latin typeface="Open Sans Light"/>
              </a:rPr>
              <a:t>Trades such as electrician, carpenter, construction worker, auto mechanic, etc. do not require a traditional college education but usually require a license from a technical school or apprenticeship. </a:t>
            </a:r>
          </a:p>
        </p:txBody>
      </p:sp>
      <p:sp>
        <p:nvSpPr>
          <p:cNvPr id="41" name="TextBox 41"/>
          <p:cNvSpPr txBox="1"/>
          <p:nvPr>
            <p:custDataLst>
              <p:tags r:id="rId6"/>
            </p:custDataLst>
          </p:nvPr>
        </p:nvSpPr>
        <p:spPr>
          <a:xfrm>
            <a:off x="356137" y="5137505"/>
            <a:ext cx="2978102" cy="617393"/>
          </a:xfrm>
          <a:prstGeom prst="rect">
            <a:avLst/>
          </a:prstGeom>
        </p:spPr>
        <p:txBody>
          <a:bodyPr lIns="0" tIns="0" rIns="0" bIns="0" rtlCol="0" anchor="t">
            <a:spAutoFit/>
          </a:bodyPr>
          <a:lstStyle/>
          <a:p>
            <a:pPr algn="ctr">
              <a:lnSpc>
                <a:spcPts val="1670"/>
              </a:lnSpc>
            </a:pPr>
            <a:r>
              <a:rPr lang="en-US" sz="1193" dirty="0">
                <a:solidFill>
                  <a:srgbClr val="000000"/>
                </a:solidFill>
                <a:latin typeface="Open Sans"/>
              </a:rPr>
              <a:t>What is an apprenticeship? Why might that be a good experience to have before starting a career?</a:t>
            </a:r>
          </a:p>
        </p:txBody>
      </p:sp>
      <p:sp>
        <p:nvSpPr>
          <p:cNvPr id="43" name="TextBox 43"/>
          <p:cNvSpPr txBox="1"/>
          <p:nvPr>
            <p:custDataLst>
              <p:tags r:id="rId7"/>
            </p:custDataLst>
          </p:nvPr>
        </p:nvSpPr>
        <p:spPr>
          <a:xfrm>
            <a:off x="2717207" y="8298104"/>
            <a:ext cx="3222266" cy="408181"/>
          </a:xfrm>
          <a:prstGeom prst="rect">
            <a:avLst/>
          </a:prstGeom>
        </p:spPr>
        <p:txBody>
          <a:bodyPr lIns="0" tIns="0" rIns="0" bIns="0" rtlCol="0" anchor="t">
            <a:spAutoFit/>
          </a:bodyPr>
          <a:lstStyle/>
          <a:p>
            <a:pPr algn="ctr">
              <a:lnSpc>
                <a:spcPts val="1651"/>
              </a:lnSpc>
            </a:pPr>
            <a:r>
              <a:rPr lang="en-US" sz="1179" dirty="0">
                <a:solidFill>
                  <a:srgbClr val="000000"/>
                </a:solidFill>
                <a:latin typeface="Open Sans Light Bold"/>
              </a:rPr>
              <a:t>One advantage to learning a trade is that people can open their own business.  </a:t>
            </a:r>
          </a:p>
        </p:txBody>
      </p:sp>
      <p:sp>
        <p:nvSpPr>
          <p:cNvPr id="44" name="TextBox 44"/>
          <p:cNvSpPr txBox="1"/>
          <p:nvPr>
            <p:custDataLst>
              <p:tags r:id="rId8"/>
            </p:custDataLst>
          </p:nvPr>
        </p:nvSpPr>
        <p:spPr>
          <a:xfrm>
            <a:off x="601608" y="8733870"/>
            <a:ext cx="7026298" cy="198293"/>
          </a:xfrm>
          <a:prstGeom prst="rect">
            <a:avLst/>
          </a:prstGeom>
        </p:spPr>
        <p:txBody>
          <a:bodyPr lIns="0" tIns="0" rIns="0" bIns="0" rtlCol="0" anchor="t">
            <a:spAutoFit/>
          </a:bodyPr>
          <a:lstStyle/>
          <a:p>
            <a:pPr algn="ctr">
              <a:lnSpc>
                <a:spcPts val="1670"/>
              </a:lnSpc>
            </a:pPr>
            <a:r>
              <a:rPr lang="en-US" sz="1193" dirty="0">
                <a:solidFill>
                  <a:srgbClr val="000000"/>
                </a:solidFill>
                <a:latin typeface="Open Sans"/>
              </a:rPr>
              <a:t>Name an advantage to owning your own business. Name a disadvantage to owning a business.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a:blip r:embed="rId10"/>
          <a:stretch>
            <a:fillRect/>
          </a:stretch>
        </a:blipFill>
        <a:effectLst/>
      </p:bgPr>
    </p:bg>
    <p:spTree>
      <p:nvGrpSpPr>
        <p:cNvPr id="1" name=""/>
        <p:cNvGrpSpPr/>
        <p:nvPr/>
      </p:nvGrpSpPr>
      <p:grpSpPr>
        <a:xfrm>
          <a:off x="0" y="0"/>
          <a:ext cx="0" cy="0"/>
          <a:chOff x="0" y="0"/>
          <a:chExt cx="0" cy="0"/>
        </a:xfrm>
      </p:grpSpPr>
      <p:sp>
        <p:nvSpPr>
          <p:cNvPr id="27" name="TextBox 27"/>
          <p:cNvSpPr txBox="1"/>
          <p:nvPr>
            <p:custDataLst>
              <p:tags r:id="rId1"/>
            </p:custDataLst>
          </p:nvPr>
        </p:nvSpPr>
        <p:spPr>
          <a:xfrm>
            <a:off x="4815624" y="4266024"/>
            <a:ext cx="2719945" cy="763176"/>
          </a:xfrm>
          <a:prstGeom prst="rect">
            <a:avLst/>
          </a:prstGeom>
        </p:spPr>
        <p:txBody>
          <a:bodyPr lIns="0" tIns="0" rIns="0" bIns="0" rtlCol="0" anchor="t">
            <a:spAutoFit/>
          </a:bodyPr>
          <a:lstStyle/>
          <a:p>
            <a:pPr algn="ctr">
              <a:lnSpc>
                <a:spcPts val="2035"/>
              </a:lnSpc>
            </a:pPr>
            <a:r>
              <a:rPr lang="en-US" sz="1453" dirty="0">
                <a:solidFill>
                  <a:srgbClr val="000000"/>
                </a:solidFill>
                <a:latin typeface="Open Sans"/>
              </a:rPr>
              <a:t>Why would a potential employer want references included in a resume?  </a:t>
            </a:r>
          </a:p>
        </p:txBody>
      </p:sp>
      <p:sp>
        <p:nvSpPr>
          <p:cNvPr id="28" name="TextBox 28"/>
          <p:cNvSpPr txBox="1"/>
          <p:nvPr>
            <p:custDataLst>
              <p:tags r:id="rId2"/>
            </p:custDataLst>
          </p:nvPr>
        </p:nvSpPr>
        <p:spPr>
          <a:xfrm>
            <a:off x="198898" y="736565"/>
            <a:ext cx="5678460" cy="339029"/>
          </a:xfrm>
          <a:prstGeom prst="rect">
            <a:avLst/>
          </a:prstGeom>
        </p:spPr>
        <p:txBody>
          <a:bodyPr lIns="0" tIns="0" rIns="0" bIns="0" rtlCol="0" anchor="t">
            <a:spAutoFit/>
          </a:bodyPr>
          <a:lstStyle/>
          <a:p>
            <a:pPr algn="ctr">
              <a:lnSpc>
                <a:spcPts val="1316"/>
              </a:lnSpc>
            </a:pPr>
            <a:r>
              <a:rPr lang="en-US" sz="1446">
                <a:solidFill>
                  <a:srgbClr val="000000"/>
                </a:solidFill>
                <a:latin typeface="Livvic Bold"/>
              </a:rPr>
              <a:t>A résumé is a summary of your skills, education and experience that is given to an employer for consideration for a job. </a:t>
            </a:r>
          </a:p>
        </p:txBody>
      </p:sp>
      <p:sp>
        <p:nvSpPr>
          <p:cNvPr id="29" name="TextBox 29"/>
          <p:cNvSpPr txBox="1"/>
          <p:nvPr>
            <p:custDataLst>
              <p:tags r:id="rId3"/>
            </p:custDataLst>
          </p:nvPr>
        </p:nvSpPr>
        <p:spPr>
          <a:xfrm>
            <a:off x="198898" y="4133530"/>
            <a:ext cx="4260535" cy="2880091"/>
          </a:xfrm>
          <a:prstGeom prst="rect">
            <a:avLst/>
          </a:prstGeom>
        </p:spPr>
        <p:txBody>
          <a:bodyPr lIns="0" tIns="0" rIns="0" bIns="0" rtlCol="0" anchor="t">
            <a:spAutoFit/>
          </a:bodyPr>
          <a:lstStyle/>
          <a:p>
            <a:pPr algn="ctr">
              <a:lnSpc>
                <a:spcPts val="1764"/>
              </a:lnSpc>
            </a:pPr>
            <a:r>
              <a:rPr lang="en-US" sz="1260" dirty="0">
                <a:solidFill>
                  <a:srgbClr val="000000"/>
                </a:solidFill>
                <a:latin typeface="Open Sans"/>
              </a:rPr>
              <a:t>A résumé usually follows this order:</a:t>
            </a:r>
          </a:p>
          <a:p>
            <a:pPr marL="272159" lvl="1" indent="-136079">
              <a:lnSpc>
                <a:spcPts val="1764"/>
              </a:lnSpc>
              <a:buFont typeface="Arial"/>
              <a:buChar char="•"/>
            </a:pPr>
            <a:r>
              <a:rPr lang="en-US" sz="1260" dirty="0">
                <a:solidFill>
                  <a:srgbClr val="000000"/>
                </a:solidFill>
                <a:latin typeface="Open Sans Bold"/>
              </a:rPr>
              <a:t>Heading</a:t>
            </a:r>
            <a:r>
              <a:rPr lang="en-US" sz="1260" dirty="0">
                <a:solidFill>
                  <a:srgbClr val="000000"/>
                </a:solidFill>
                <a:latin typeface="Open Sans"/>
              </a:rPr>
              <a:t>: your name, your address and contact information.</a:t>
            </a:r>
          </a:p>
          <a:p>
            <a:pPr marL="272159" lvl="1" indent="-136079">
              <a:lnSpc>
                <a:spcPts val="1764"/>
              </a:lnSpc>
              <a:buFont typeface="Arial"/>
              <a:buChar char="•"/>
            </a:pPr>
            <a:r>
              <a:rPr lang="en-US" sz="1260" dirty="0">
                <a:solidFill>
                  <a:srgbClr val="000000"/>
                </a:solidFill>
                <a:latin typeface="Open Sans Bold"/>
              </a:rPr>
              <a:t>Objective</a:t>
            </a:r>
            <a:r>
              <a:rPr lang="en-US" sz="1260" dirty="0">
                <a:solidFill>
                  <a:srgbClr val="000000"/>
                </a:solidFill>
                <a:latin typeface="Open Sans"/>
              </a:rPr>
              <a:t>: a one sentence description of the job you are seeking or your job interests. </a:t>
            </a:r>
          </a:p>
          <a:p>
            <a:pPr marL="272159" lvl="1" indent="-136079">
              <a:lnSpc>
                <a:spcPts val="1764"/>
              </a:lnSpc>
              <a:buFont typeface="Arial"/>
              <a:buChar char="•"/>
            </a:pPr>
            <a:r>
              <a:rPr lang="en-US" sz="1260" dirty="0">
                <a:solidFill>
                  <a:srgbClr val="000000"/>
                </a:solidFill>
                <a:latin typeface="Open Sans Bold"/>
              </a:rPr>
              <a:t>Education</a:t>
            </a:r>
            <a:r>
              <a:rPr lang="en-US" sz="1260" dirty="0">
                <a:solidFill>
                  <a:srgbClr val="000000"/>
                </a:solidFill>
                <a:latin typeface="Open Sans"/>
              </a:rPr>
              <a:t>: dates and location of school experience.</a:t>
            </a:r>
          </a:p>
          <a:p>
            <a:pPr marL="272159" lvl="1" indent="-136079">
              <a:lnSpc>
                <a:spcPts val="1764"/>
              </a:lnSpc>
              <a:buFont typeface="Arial"/>
              <a:buChar char="•"/>
            </a:pPr>
            <a:r>
              <a:rPr lang="en-US" sz="1260" dirty="0">
                <a:solidFill>
                  <a:srgbClr val="000000"/>
                </a:solidFill>
                <a:latin typeface="Open Sans Bold"/>
              </a:rPr>
              <a:t>Experience</a:t>
            </a:r>
            <a:r>
              <a:rPr lang="en-US" sz="1260" dirty="0">
                <a:solidFill>
                  <a:srgbClr val="000000"/>
                </a:solidFill>
                <a:latin typeface="Open Sans"/>
              </a:rPr>
              <a:t>: previous employers and dates and roles and responsibilities.  </a:t>
            </a:r>
          </a:p>
          <a:p>
            <a:pPr marL="272159" lvl="1" indent="-136079">
              <a:lnSpc>
                <a:spcPts val="1764"/>
              </a:lnSpc>
              <a:buFont typeface="Arial"/>
              <a:buChar char="•"/>
            </a:pPr>
            <a:r>
              <a:rPr lang="en-US" sz="1260" dirty="0">
                <a:solidFill>
                  <a:srgbClr val="000000"/>
                </a:solidFill>
                <a:latin typeface="Open Sans Bold"/>
              </a:rPr>
              <a:t>Activities</a:t>
            </a:r>
            <a:r>
              <a:rPr lang="en-US" sz="1260" dirty="0">
                <a:solidFill>
                  <a:srgbClr val="000000"/>
                </a:solidFill>
                <a:latin typeface="Open Sans"/>
              </a:rPr>
              <a:t>: any special clubs, sports, or service. </a:t>
            </a:r>
          </a:p>
          <a:p>
            <a:pPr marL="272159" lvl="1" indent="-136079">
              <a:lnSpc>
                <a:spcPts val="1764"/>
              </a:lnSpc>
              <a:buFont typeface="Arial"/>
              <a:buChar char="•"/>
            </a:pPr>
            <a:r>
              <a:rPr lang="en-US" sz="1260" dirty="0">
                <a:solidFill>
                  <a:srgbClr val="000000"/>
                </a:solidFill>
                <a:latin typeface="Open Sans Bold"/>
              </a:rPr>
              <a:t>Summary of Skills</a:t>
            </a:r>
            <a:r>
              <a:rPr lang="en-US" sz="1260" dirty="0">
                <a:solidFill>
                  <a:srgbClr val="000000"/>
                </a:solidFill>
                <a:latin typeface="Open Sans"/>
              </a:rPr>
              <a:t>: special skills or talents. </a:t>
            </a:r>
          </a:p>
          <a:p>
            <a:pPr marL="272159" lvl="1" indent="-136079" algn="l">
              <a:lnSpc>
                <a:spcPts val="1764"/>
              </a:lnSpc>
              <a:buFont typeface="Arial"/>
              <a:buChar char="•"/>
            </a:pPr>
            <a:r>
              <a:rPr lang="en-US" sz="1260" dirty="0">
                <a:solidFill>
                  <a:srgbClr val="000000"/>
                </a:solidFill>
                <a:latin typeface="Open Sans Bold"/>
              </a:rPr>
              <a:t>References: </a:t>
            </a:r>
            <a:r>
              <a:rPr lang="en-US" sz="1260" dirty="0">
                <a:solidFill>
                  <a:srgbClr val="000000"/>
                </a:solidFill>
                <a:latin typeface="Open Sans"/>
              </a:rPr>
              <a:t>After asking permission from each reference, you can include their information.</a:t>
            </a:r>
          </a:p>
          <a:p>
            <a:pPr algn="ctr">
              <a:lnSpc>
                <a:spcPts val="2044"/>
              </a:lnSpc>
            </a:pPr>
            <a:endParaRPr lang="en-US" sz="1260" dirty="0">
              <a:solidFill>
                <a:srgbClr val="000000"/>
              </a:solidFill>
              <a:latin typeface="Open Sans"/>
            </a:endParaRPr>
          </a:p>
        </p:txBody>
      </p:sp>
      <p:sp>
        <p:nvSpPr>
          <p:cNvPr id="30" name="TextBox 30"/>
          <p:cNvSpPr txBox="1"/>
          <p:nvPr>
            <p:custDataLst>
              <p:tags r:id="rId4"/>
            </p:custDataLst>
          </p:nvPr>
        </p:nvSpPr>
        <p:spPr>
          <a:xfrm>
            <a:off x="285133" y="1158818"/>
            <a:ext cx="6009917" cy="216676"/>
          </a:xfrm>
          <a:prstGeom prst="rect">
            <a:avLst/>
          </a:prstGeom>
        </p:spPr>
        <p:txBody>
          <a:bodyPr lIns="0" tIns="0" rIns="0" bIns="0" rtlCol="0" anchor="t">
            <a:spAutoFit/>
          </a:bodyPr>
          <a:lstStyle/>
          <a:p>
            <a:pPr>
              <a:lnSpc>
                <a:spcPts val="1779"/>
              </a:lnSpc>
            </a:pPr>
            <a:r>
              <a:rPr lang="en-US" sz="1271" dirty="0">
                <a:solidFill>
                  <a:srgbClr val="000000"/>
                </a:solidFill>
                <a:latin typeface="Open Sans"/>
              </a:rPr>
              <a:t>Write your information on the lines below. </a:t>
            </a:r>
          </a:p>
        </p:txBody>
      </p:sp>
      <p:sp>
        <p:nvSpPr>
          <p:cNvPr id="32" name="TextBox 32"/>
          <p:cNvSpPr txBox="1"/>
          <p:nvPr>
            <p:custDataLst>
              <p:tags r:id="rId5"/>
            </p:custDataLst>
          </p:nvPr>
        </p:nvSpPr>
        <p:spPr>
          <a:xfrm>
            <a:off x="452954" y="1857037"/>
            <a:ext cx="612398" cy="216676"/>
          </a:xfrm>
          <a:prstGeom prst="rect">
            <a:avLst/>
          </a:prstGeom>
        </p:spPr>
        <p:txBody>
          <a:bodyPr lIns="0" tIns="0" rIns="0" bIns="0" rtlCol="0" anchor="t">
            <a:spAutoFit/>
          </a:bodyPr>
          <a:lstStyle/>
          <a:p>
            <a:pPr>
              <a:lnSpc>
                <a:spcPts val="1779"/>
              </a:lnSpc>
            </a:pPr>
            <a:r>
              <a:rPr lang="en-US" sz="1271">
                <a:solidFill>
                  <a:srgbClr val="000000"/>
                </a:solidFill>
                <a:latin typeface="Open Sans"/>
              </a:rPr>
              <a:t>skills-</a:t>
            </a:r>
          </a:p>
        </p:txBody>
      </p:sp>
      <p:sp>
        <p:nvSpPr>
          <p:cNvPr id="33" name="TextBox 33"/>
          <p:cNvSpPr txBox="1"/>
          <p:nvPr>
            <p:custDataLst>
              <p:tags r:id="rId6"/>
            </p:custDataLst>
          </p:nvPr>
        </p:nvSpPr>
        <p:spPr>
          <a:xfrm>
            <a:off x="452954" y="2264223"/>
            <a:ext cx="6009917" cy="216676"/>
          </a:xfrm>
          <a:prstGeom prst="rect">
            <a:avLst/>
          </a:prstGeom>
        </p:spPr>
        <p:txBody>
          <a:bodyPr lIns="0" tIns="0" rIns="0" bIns="0" rtlCol="0" anchor="t">
            <a:spAutoFit/>
          </a:bodyPr>
          <a:lstStyle/>
          <a:p>
            <a:pPr>
              <a:lnSpc>
                <a:spcPts val="1779"/>
              </a:lnSpc>
            </a:pPr>
            <a:r>
              <a:rPr lang="en-US" sz="1271" dirty="0">
                <a:solidFill>
                  <a:srgbClr val="000000"/>
                </a:solidFill>
                <a:latin typeface="Open Sans"/>
              </a:rPr>
              <a:t>education-</a:t>
            </a:r>
          </a:p>
        </p:txBody>
      </p:sp>
      <p:sp>
        <p:nvSpPr>
          <p:cNvPr id="34" name="TextBox 34"/>
          <p:cNvSpPr txBox="1"/>
          <p:nvPr>
            <p:custDataLst>
              <p:tags r:id="rId7"/>
            </p:custDataLst>
          </p:nvPr>
        </p:nvSpPr>
        <p:spPr>
          <a:xfrm>
            <a:off x="452954" y="2692210"/>
            <a:ext cx="6009917" cy="216676"/>
          </a:xfrm>
          <a:prstGeom prst="rect">
            <a:avLst/>
          </a:prstGeom>
        </p:spPr>
        <p:txBody>
          <a:bodyPr lIns="0" tIns="0" rIns="0" bIns="0" rtlCol="0" anchor="t">
            <a:spAutoFit/>
          </a:bodyPr>
          <a:lstStyle/>
          <a:p>
            <a:pPr>
              <a:lnSpc>
                <a:spcPts val="1779"/>
              </a:lnSpc>
            </a:pPr>
            <a:r>
              <a:rPr lang="en-US" sz="1271" dirty="0">
                <a:solidFill>
                  <a:srgbClr val="000000"/>
                </a:solidFill>
                <a:latin typeface="Open Sans"/>
              </a:rPr>
              <a:t>experiences-</a:t>
            </a:r>
          </a:p>
        </p:txBody>
      </p:sp>
      <p:sp>
        <p:nvSpPr>
          <p:cNvPr id="36" name="TextBox 36"/>
          <p:cNvSpPr txBox="1"/>
          <p:nvPr>
            <p:custDataLst>
              <p:tags r:id="rId8"/>
            </p:custDataLst>
          </p:nvPr>
        </p:nvSpPr>
        <p:spPr>
          <a:xfrm>
            <a:off x="288745" y="6919066"/>
            <a:ext cx="4170688" cy="469470"/>
          </a:xfrm>
          <a:prstGeom prst="rect">
            <a:avLst/>
          </a:prstGeom>
        </p:spPr>
        <p:txBody>
          <a:bodyPr lIns="0" tIns="0" rIns="0" bIns="0" rtlCol="0" anchor="t">
            <a:spAutoFit/>
          </a:bodyPr>
          <a:lstStyle/>
          <a:p>
            <a:pPr algn="ctr">
              <a:lnSpc>
                <a:spcPts val="1948"/>
              </a:lnSpc>
            </a:pPr>
            <a:r>
              <a:rPr lang="en-US" sz="1391" dirty="0">
                <a:solidFill>
                  <a:srgbClr val="000000"/>
                </a:solidFill>
                <a:latin typeface="Open Sans Light"/>
              </a:rPr>
              <a:t>After looking at the categories above, which do you think is most important in a résumé? Explain.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a:blip r:embed="rId8"/>
          <a:stretch>
            <a:fillRect/>
          </a:stretch>
        </a:blipFill>
        <a:effectLst/>
      </p:bgPr>
    </p:bg>
    <p:spTree>
      <p:nvGrpSpPr>
        <p:cNvPr id="1" name=""/>
        <p:cNvGrpSpPr/>
        <p:nvPr/>
      </p:nvGrpSpPr>
      <p:grpSpPr>
        <a:xfrm>
          <a:off x="0" y="0"/>
          <a:ext cx="0" cy="0"/>
          <a:chOff x="0" y="0"/>
          <a:chExt cx="0" cy="0"/>
        </a:xfrm>
      </p:grpSpPr>
      <p:sp>
        <p:nvSpPr>
          <p:cNvPr id="44" name="TextBox 44"/>
          <p:cNvSpPr txBox="1"/>
          <p:nvPr>
            <p:custDataLst>
              <p:tags r:id="rId1"/>
            </p:custDataLst>
          </p:nvPr>
        </p:nvSpPr>
        <p:spPr>
          <a:xfrm>
            <a:off x="447794" y="731537"/>
            <a:ext cx="5786067" cy="501253"/>
          </a:xfrm>
          <a:prstGeom prst="rect">
            <a:avLst/>
          </a:prstGeom>
        </p:spPr>
        <p:txBody>
          <a:bodyPr lIns="0" tIns="0" rIns="0" bIns="0" rtlCol="0" anchor="t">
            <a:spAutoFit/>
          </a:bodyPr>
          <a:lstStyle/>
          <a:p>
            <a:pPr algn="ctr">
              <a:lnSpc>
                <a:spcPts val="2026"/>
              </a:lnSpc>
            </a:pPr>
            <a:r>
              <a:rPr lang="en-US" sz="1447" dirty="0">
                <a:solidFill>
                  <a:srgbClr val="000000"/>
                </a:solidFill>
                <a:latin typeface="Open Sans"/>
              </a:rPr>
              <a:t>Computer science related job salaries are about twice as much as the average salary in the United States.  </a:t>
            </a:r>
          </a:p>
        </p:txBody>
      </p:sp>
      <p:sp>
        <p:nvSpPr>
          <p:cNvPr id="47" name="TextBox 47"/>
          <p:cNvSpPr txBox="1"/>
          <p:nvPr>
            <p:custDataLst>
              <p:tags r:id="rId2"/>
            </p:custDataLst>
          </p:nvPr>
        </p:nvSpPr>
        <p:spPr>
          <a:xfrm>
            <a:off x="377776" y="1405897"/>
            <a:ext cx="7017070" cy="469581"/>
          </a:xfrm>
          <a:prstGeom prst="rect">
            <a:avLst/>
          </a:prstGeom>
        </p:spPr>
        <p:txBody>
          <a:bodyPr lIns="0" tIns="0" rIns="0" bIns="0" rtlCol="0" anchor="t">
            <a:spAutoFit/>
          </a:bodyPr>
          <a:lstStyle/>
          <a:p>
            <a:pPr>
              <a:lnSpc>
                <a:spcPts val="1942"/>
              </a:lnSpc>
            </a:pPr>
            <a:r>
              <a:rPr lang="en-US" sz="1387" dirty="0">
                <a:solidFill>
                  <a:srgbClr val="000000"/>
                </a:solidFill>
                <a:latin typeface="Open Sans Light"/>
              </a:rPr>
              <a:t>More and more people are working in front of a computer screen all day. Do you feel as though this is something you could do? Why or why not? </a:t>
            </a:r>
          </a:p>
        </p:txBody>
      </p:sp>
      <p:sp>
        <p:nvSpPr>
          <p:cNvPr id="48" name="TextBox 48"/>
          <p:cNvSpPr txBox="1"/>
          <p:nvPr>
            <p:custDataLst>
              <p:tags r:id="rId3"/>
            </p:custDataLst>
          </p:nvPr>
        </p:nvSpPr>
        <p:spPr>
          <a:xfrm>
            <a:off x="3330541" y="4796592"/>
            <a:ext cx="2560780" cy="628423"/>
          </a:xfrm>
          <a:prstGeom prst="rect">
            <a:avLst/>
          </a:prstGeom>
        </p:spPr>
        <p:txBody>
          <a:bodyPr lIns="0" tIns="0" rIns="0" bIns="0" rtlCol="0" anchor="t">
            <a:spAutoFit/>
          </a:bodyPr>
          <a:lstStyle/>
          <a:p>
            <a:pPr algn="ctr">
              <a:lnSpc>
                <a:spcPts val="1683"/>
              </a:lnSpc>
            </a:pPr>
            <a:r>
              <a:rPr lang="en-US" sz="1464" dirty="0">
                <a:solidFill>
                  <a:srgbClr val="000000"/>
                </a:solidFill>
                <a:latin typeface="Open Sans"/>
              </a:rPr>
              <a:t>Computers and the internet did not become widespread until the late 1990s. </a:t>
            </a:r>
          </a:p>
        </p:txBody>
      </p:sp>
      <p:sp>
        <p:nvSpPr>
          <p:cNvPr id="49" name="TextBox 49"/>
          <p:cNvSpPr txBox="1"/>
          <p:nvPr>
            <p:custDataLst>
              <p:tags r:id="rId4"/>
            </p:custDataLst>
          </p:nvPr>
        </p:nvSpPr>
        <p:spPr>
          <a:xfrm>
            <a:off x="364725" y="4762601"/>
            <a:ext cx="2462845" cy="977863"/>
          </a:xfrm>
          <a:prstGeom prst="rect">
            <a:avLst/>
          </a:prstGeom>
        </p:spPr>
        <p:txBody>
          <a:bodyPr lIns="0" tIns="0" rIns="0" bIns="0" rtlCol="0" anchor="t">
            <a:spAutoFit/>
          </a:bodyPr>
          <a:lstStyle/>
          <a:p>
            <a:pPr algn="ctr">
              <a:lnSpc>
                <a:spcPts val="1298"/>
              </a:lnSpc>
            </a:pPr>
            <a:r>
              <a:rPr lang="en-US" sz="1248" dirty="0">
                <a:solidFill>
                  <a:srgbClr val="000000"/>
                </a:solidFill>
                <a:latin typeface="Open Sans Light"/>
              </a:rPr>
              <a:t>Computer science related jobs include: software tester, website developer, data scientist, information security analyst, technology support and more. </a:t>
            </a:r>
          </a:p>
          <a:p>
            <a:pPr algn="ctr">
              <a:lnSpc>
                <a:spcPts val="1298"/>
              </a:lnSpc>
            </a:pPr>
            <a:r>
              <a:rPr lang="en-US" sz="1248" dirty="0">
                <a:solidFill>
                  <a:srgbClr val="000000"/>
                </a:solidFill>
                <a:latin typeface="Open Sans Light"/>
              </a:rPr>
              <a:t> </a:t>
            </a:r>
          </a:p>
        </p:txBody>
      </p:sp>
      <p:sp>
        <p:nvSpPr>
          <p:cNvPr id="50" name="TextBox 50"/>
          <p:cNvSpPr txBox="1"/>
          <p:nvPr>
            <p:custDataLst>
              <p:tags r:id="rId5"/>
            </p:custDataLst>
          </p:nvPr>
        </p:nvSpPr>
        <p:spPr>
          <a:xfrm>
            <a:off x="3330541" y="5538547"/>
            <a:ext cx="2499715" cy="707934"/>
          </a:xfrm>
          <a:prstGeom prst="rect">
            <a:avLst/>
          </a:prstGeom>
        </p:spPr>
        <p:txBody>
          <a:bodyPr lIns="0" tIns="0" rIns="0" bIns="0" rtlCol="0" anchor="t">
            <a:spAutoFit/>
          </a:bodyPr>
          <a:lstStyle/>
          <a:p>
            <a:pPr algn="ctr">
              <a:lnSpc>
                <a:spcPts val="1930"/>
              </a:lnSpc>
            </a:pPr>
            <a:r>
              <a:rPr lang="en-US" sz="1378">
                <a:solidFill>
                  <a:srgbClr val="000000"/>
                </a:solidFill>
                <a:latin typeface="Open Sans Light"/>
              </a:rPr>
              <a:t>How have careers changed with the invention and use of computers and the internet? </a:t>
            </a:r>
          </a:p>
        </p:txBody>
      </p:sp>
      <p:sp>
        <p:nvSpPr>
          <p:cNvPr id="53" name="TextBox 53"/>
          <p:cNvSpPr txBox="1"/>
          <p:nvPr>
            <p:custDataLst>
              <p:tags r:id="rId6"/>
            </p:custDataLst>
          </p:nvPr>
        </p:nvSpPr>
        <p:spPr>
          <a:xfrm>
            <a:off x="180995" y="5716560"/>
            <a:ext cx="2783198" cy="617764"/>
          </a:xfrm>
          <a:prstGeom prst="rect">
            <a:avLst/>
          </a:prstGeom>
        </p:spPr>
        <p:txBody>
          <a:bodyPr lIns="0" tIns="0" rIns="0" bIns="0" rtlCol="0" anchor="t">
            <a:spAutoFit/>
          </a:bodyPr>
          <a:lstStyle/>
          <a:p>
            <a:pPr algn="ctr">
              <a:lnSpc>
                <a:spcPts val="1650"/>
              </a:lnSpc>
            </a:pPr>
            <a:r>
              <a:rPr lang="en-US" sz="1178" dirty="0">
                <a:solidFill>
                  <a:srgbClr val="000000"/>
                </a:solidFill>
                <a:latin typeface="Open Sans Light"/>
              </a:rPr>
              <a:t>What are some characteristics one must have to work in the computer science field in your opinion? Explain why.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10"/>
          <a:stretch>
            <a:fillRect/>
          </a:stretch>
        </a:blipFill>
        <a:effectLst/>
      </p:bgPr>
    </p:bg>
    <p:spTree>
      <p:nvGrpSpPr>
        <p:cNvPr id="1" name=""/>
        <p:cNvGrpSpPr/>
        <p:nvPr/>
      </p:nvGrpSpPr>
      <p:grpSpPr>
        <a:xfrm>
          <a:off x="0" y="0"/>
          <a:ext cx="0" cy="0"/>
          <a:chOff x="0" y="0"/>
          <a:chExt cx="0" cy="0"/>
        </a:xfrm>
      </p:grpSpPr>
      <p:sp>
        <p:nvSpPr>
          <p:cNvPr id="30" name="TextBox 30"/>
          <p:cNvSpPr txBox="1"/>
          <p:nvPr>
            <p:custDataLst>
              <p:tags r:id="rId1"/>
            </p:custDataLst>
          </p:nvPr>
        </p:nvSpPr>
        <p:spPr>
          <a:xfrm>
            <a:off x="5394668" y="287174"/>
            <a:ext cx="2120244" cy="1605392"/>
          </a:xfrm>
          <a:prstGeom prst="rect">
            <a:avLst/>
          </a:prstGeom>
        </p:spPr>
        <p:txBody>
          <a:bodyPr lIns="0" tIns="0" rIns="0" bIns="0" rtlCol="0" anchor="t">
            <a:spAutoFit/>
          </a:bodyPr>
          <a:lstStyle/>
          <a:p>
            <a:pPr algn="ctr">
              <a:lnSpc>
                <a:spcPts val="1813"/>
              </a:lnSpc>
            </a:pPr>
            <a:r>
              <a:rPr lang="en-US" sz="1295" dirty="0">
                <a:solidFill>
                  <a:srgbClr val="000000"/>
                </a:solidFill>
                <a:latin typeface="Open Sans"/>
              </a:rPr>
              <a:t>There are many different teaching positions from pre-k to high school teacher. Teachers need at least a Bachelor's degree and in many states they require a Master's degree.  </a:t>
            </a:r>
          </a:p>
        </p:txBody>
      </p:sp>
      <p:sp>
        <p:nvSpPr>
          <p:cNvPr id="31" name="TextBox 31"/>
          <p:cNvSpPr txBox="1"/>
          <p:nvPr>
            <p:custDataLst>
              <p:tags r:id="rId2"/>
            </p:custDataLst>
          </p:nvPr>
        </p:nvSpPr>
        <p:spPr>
          <a:xfrm>
            <a:off x="304150" y="1089870"/>
            <a:ext cx="3896483" cy="607189"/>
          </a:xfrm>
          <a:prstGeom prst="rect">
            <a:avLst/>
          </a:prstGeom>
        </p:spPr>
        <p:txBody>
          <a:bodyPr lIns="0" tIns="0" rIns="0" bIns="0" rtlCol="0" anchor="t">
            <a:spAutoFit/>
          </a:bodyPr>
          <a:lstStyle/>
          <a:p>
            <a:pPr algn="ctr">
              <a:lnSpc>
                <a:spcPts val="1651"/>
              </a:lnSpc>
            </a:pPr>
            <a:r>
              <a:rPr lang="en-US" sz="1179" dirty="0">
                <a:solidFill>
                  <a:srgbClr val="000000"/>
                </a:solidFill>
                <a:latin typeface="Open Sans Light"/>
              </a:rPr>
              <a:t>According to the Bureau of Labor Statistics, a teacher's primary job is to “give students the knowledge and tools to succeed both in school and beyond the classroom.” </a:t>
            </a:r>
          </a:p>
        </p:txBody>
      </p:sp>
      <p:sp>
        <p:nvSpPr>
          <p:cNvPr id="33" name="TextBox 33"/>
          <p:cNvSpPr txBox="1"/>
          <p:nvPr>
            <p:custDataLst>
              <p:tags r:id="rId3"/>
            </p:custDataLst>
          </p:nvPr>
        </p:nvSpPr>
        <p:spPr>
          <a:xfrm>
            <a:off x="3806327" y="4178602"/>
            <a:ext cx="3631489" cy="917994"/>
          </a:xfrm>
          <a:prstGeom prst="rect">
            <a:avLst/>
          </a:prstGeom>
        </p:spPr>
        <p:txBody>
          <a:bodyPr lIns="0" tIns="0" rIns="0" bIns="0" rtlCol="0" anchor="t">
            <a:spAutoFit/>
          </a:bodyPr>
          <a:lstStyle/>
          <a:p>
            <a:pPr algn="ctr">
              <a:lnSpc>
                <a:spcPts val="1810"/>
              </a:lnSpc>
            </a:pPr>
            <a:r>
              <a:rPr lang="en-US" sz="1293" dirty="0">
                <a:solidFill>
                  <a:srgbClr val="000000"/>
                </a:solidFill>
                <a:latin typeface="Open Sans"/>
              </a:rPr>
              <a:t>What careers do you believe would be the most fulfilling? Which careers make the most difference in the lives of others? Is that an important job description for you? </a:t>
            </a:r>
          </a:p>
        </p:txBody>
      </p:sp>
      <p:sp>
        <p:nvSpPr>
          <p:cNvPr id="35" name="TextBox 35"/>
          <p:cNvSpPr txBox="1"/>
          <p:nvPr>
            <p:custDataLst>
              <p:tags r:id="rId4"/>
            </p:custDataLst>
          </p:nvPr>
        </p:nvSpPr>
        <p:spPr>
          <a:xfrm>
            <a:off x="356137" y="1775766"/>
            <a:ext cx="3807121" cy="198293"/>
          </a:xfrm>
          <a:prstGeom prst="rect">
            <a:avLst/>
          </a:prstGeom>
        </p:spPr>
        <p:txBody>
          <a:bodyPr lIns="0" tIns="0" rIns="0" bIns="0" rtlCol="0" anchor="t">
            <a:spAutoFit/>
          </a:bodyPr>
          <a:lstStyle/>
          <a:p>
            <a:pPr algn="ctr">
              <a:lnSpc>
                <a:spcPts val="1670"/>
              </a:lnSpc>
            </a:pPr>
            <a:r>
              <a:rPr lang="en-US" sz="1193">
                <a:solidFill>
                  <a:srgbClr val="000000"/>
                </a:solidFill>
                <a:latin typeface="Open Sans"/>
              </a:rPr>
              <a:t>What qualities do you think a teacher needs to have? </a:t>
            </a:r>
          </a:p>
        </p:txBody>
      </p:sp>
      <p:sp>
        <p:nvSpPr>
          <p:cNvPr id="37" name="TextBox 37"/>
          <p:cNvSpPr txBox="1"/>
          <p:nvPr>
            <p:custDataLst>
              <p:tags r:id="rId5"/>
            </p:custDataLst>
          </p:nvPr>
        </p:nvSpPr>
        <p:spPr>
          <a:xfrm>
            <a:off x="248151" y="4131878"/>
            <a:ext cx="3222266" cy="434216"/>
          </a:xfrm>
          <a:prstGeom prst="rect">
            <a:avLst/>
          </a:prstGeom>
        </p:spPr>
        <p:txBody>
          <a:bodyPr lIns="0" tIns="0" rIns="0" bIns="0" rtlCol="0" anchor="t">
            <a:spAutoFit/>
          </a:bodyPr>
          <a:lstStyle/>
          <a:p>
            <a:pPr algn="ctr">
              <a:lnSpc>
                <a:spcPts val="1791"/>
              </a:lnSpc>
            </a:pPr>
            <a:r>
              <a:rPr lang="en-US" sz="1279" dirty="0">
                <a:solidFill>
                  <a:srgbClr val="000000"/>
                </a:solidFill>
                <a:latin typeface="Open Sans Light"/>
              </a:rPr>
              <a:t>Teachers and other employers require a background check before they are hired.  </a:t>
            </a:r>
          </a:p>
        </p:txBody>
      </p:sp>
      <p:sp>
        <p:nvSpPr>
          <p:cNvPr id="38" name="TextBox 38"/>
          <p:cNvSpPr txBox="1"/>
          <p:nvPr>
            <p:custDataLst>
              <p:tags r:id="rId6"/>
            </p:custDataLst>
          </p:nvPr>
        </p:nvSpPr>
        <p:spPr>
          <a:xfrm>
            <a:off x="137686" y="4710979"/>
            <a:ext cx="3458873" cy="617393"/>
          </a:xfrm>
          <a:prstGeom prst="rect">
            <a:avLst/>
          </a:prstGeom>
        </p:spPr>
        <p:txBody>
          <a:bodyPr lIns="0" tIns="0" rIns="0" bIns="0" rtlCol="0" anchor="t">
            <a:spAutoFit/>
          </a:bodyPr>
          <a:lstStyle/>
          <a:p>
            <a:pPr algn="ctr">
              <a:lnSpc>
                <a:spcPts val="1670"/>
              </a:lnSpc>
            </a:pPr>
            <a:r>
              <a:rPr lang="en-US" sz="1193" dirty="0">
                <a:solidFill>
                  <a:srgbClr val="000000"/>
                </a:solidFill>
                <a:latin typeface="Open Sans"/>
              </a:rPr>
              <a:t>Do you think background checks are important? Do you think they are more important for some jobs more than others? Explain. </a:t>
            </a:r>
          </a:p>
        </p:txBody>
      </p:sp>
      <p:sp>
        <p:nvSpPr>
          <p:cNvPr id="40" name="TextBox 40"/>
          <p:cNvSpPr txBox="1"/>
          <p:nvPr>
            <p:custDataLst>
              <p:tags r:id="rId7"/>
            </p:custDataLst>
          </p:nvPr>
        </p:nvSpPr>
        <p:spPr>
          <a:xfrm>
            <a:off x="2717207" y="8298104"/>
            <a:ext cx="4532758" cy="408181"/>
          </a:xfrm>
          <a:prstGeom prst="rect">
            <a:avLst/>
          </a:prstGeom>
        </p:spPr>
        <p:txBody>
          <a:bodyPr lIns="0" tIns="0" rIns="0" bIns="0" rtlCol="0" anchor="t">
            <a:spAutoFit/>
          </a:bodyPr>
          <a:lstStyle/>
          <a:p>
            <a:pPr algn="ctr">
              <a:lnSpc>
                <a:spcPts val="1651"/>
              </a:lnSpc>
            </a:pPr>
            <a:r>
              <a:rPr lang="en-US" sz="1179" dirty="0">
                <a:solidFill>
                  <a:srgbClr val="000000"/>
                </a:solidFill>
                <a:latin typeface="Open Sans Light Bold"/>
              </a:rPr>
              <a:t>On average, teachers earn around $45,000 a year depending on where they live and what they teach. </a:t>
            </a:r>
          </a:p>
        </p:txBody>
      </p:sp>
      <p:sp>
        <p:nvSpPr>
          <p:cNvPr id="41" name="TextBox 41"/>
          <p:cNvSpPr txBox="1"/>
          <p:nvPr>
            <p:custDataLst>
              <p:tags r:id="rId8"/>
            </p:custDataLst>
          </p:nvPr>
        </p:nvSpPr>
        <p:spPr>
          <a:xfrm>
            <a:off x="777240" y="8733870"/>
            <a:ext cx="6468423" cy="407843"/>
          </a:xfrm>
          <a:prstGeom prst="rect">
            <a:avLst/>
          </a:prstGeom>
        </p:spPr>
        <p:txBody>
          <a:bodyPr lIns="0" tIns="0" rIns="0" bIns="0" rtlCol="0" anchor="t">
            <a:spAutoFit/>
          </a:bodyPr>
          <a:lstStyle/>
          <a:p>
            <a:pPr algn="ctr">
              <a:lnSpc>
                <a:spcPts val="1670"/>
              </a:lnSpc>
            </a:pPr>
            <a:r>
              <a:rPr lang="en-US" sz="1193" dirty="0">
                <a:solidFill>
                  <a:srgbClr val="000000"/>
                </a:solidFill>
                <a:latin typeface="Open Sans"/>
              </a:rPr>
              <a:t>Do you think having breaks and vacations off would make you want a job that pays less money than others?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a:blip r:embed="rId8"/>
          <a:stretch>
            <a:fillRect/>
          </a:stretch>
        </a:blipFill>
        <a:effectLst/>
      </p:bgPr>
    </p:bg>
    <p:spTree>
      <p:nvGrpSpPr>
        <p:cNvPr id="1" name=""/>
        <p:cNvGrpSpPr/>
        <p:nvPr/>
      </p:nvGrpSpPr>
      <p:grpSpPr>
        <a:xfrm>
          <a:off x="0" y="0"/>
          <a:ext cx="0" cy="0"/>
          <a:chOff x="0" y="0"/>
          <a:chExt cx="0" cy="0"/>
        </a:xfrm>
      </p:grpSpPr>
      <p:sp>
        <p:nvSpPr>
          <p:cNvPr id="27" name="TextBox 27"/>
          <p:cNvSpPr txBox="1"/>
          <p:nvPr>
            <p:custDataLst>
              <p:tags r:id="rId1"/>
            </p:custDataLst>
          </p:nvPr>
        </p:nvSpPr>
        <p:spPr>
          <a:xfrm>
            <a:off x="4684733" y="4355351"/>
            <a:ext cx="2853664" cy="2084456"/>
          </a:xfrm>
          <a:prstGeom prst="rect">
            <a:avLst/>
          </a:prstGeom>
        </p:spPr>
        <p:txBody>
          <a:bodyPr lIns="0" tIns="0" rIns="0" bIns="0" rtlCol="0" anchor="t">
            <a:spAutoFit/>
          </a:bodyPr>
          <a:lstStyle/>
          <a:p>
            <a:pPr>
              <a:lnSpc>
                <a:spcPts val="1658"/>
              </a:lnSpc>
            </a:pPr>
            <a:r>
              <a:rPr lang="en-US" sz="1184" dirty="0">
                <a:solidFill>
                  <a:srgbClr val="000000"/>
                </a:solidFill>
                <a:latin typeface="Open Sans"/>
              </a:rPr>
              <a:t>Some careers in the Agricultural field include:</a:t>
            </a:r>
          </a:p>
          <a:p>
            <a:pPr marL="255799" lvl="1" indent="-127900">
              <a:lnSpc>
                <a:spcPts val="1658"/>
              </a:lnSpc>
              <a:buFont typeface="Arial"/>
              <a:buChar char="•"/>
            </a:pPr>
            <a:r>
              <a:rPr lang="en-US" sz="1184" dirty="0">
                <a:solidFill>
                  <a:srgbClr val="000000"/>
                </a:solidFill>
                <a:latin typeface="Open Sans"/>
              </a:rPr>
              <a:t>Animal Breeder</a:t>
            </a:r>
          </a:p>
          <a:p>
            <a:pPr marL="255799" lvl="1" indent="-127900">
              <a:lnSpc>
                <a:spcPts val="1658"/>
              </a:lnSpc>
              <a:buFont typeface="Arial"/>
              <a:buChar char="•"/>
            </a:pPr>
            <a:r>
              <a:rPr lang="en-US" sz="1184" dirty="0">
                <a:solidFill>
                  <a:srgbClr val="000000"/>
                </a:solidFill>
                <a:latin typeface="Open Sans"/>
              </a:rPr>
              <a:t>Husbandry</a:t>
            </a:r>
          </a:p>
          <a:p>
            <a:pPr marL="255799" lvl="1" indent="-127900">
              <a:lnSpc>
                <a:spcPts val="1658"/>
              </a:lnSpc>
              <a:buFont typeface="Arial"/>
              <a:buChar char="•"/>
            </a:pPr>
            <a:r>
              <a:rPr lang="en-US" sz="1184" dirty="0">
                <a:solidFill>
                  <a:srgbClr val="000000"/>
                </a:solidFill>
                <a:latin typeface="Open Sans"/>
              </a:rPr>
              <a:t>Animal Geneticist</a:t>
            </a:r>
          </a:p>
          <a:p>
            <a:pPr marL="255799" lvl="1" indent="-127900">
              <a:lnSpc>
                <a:spcPts val="1658"/>
              </a:lnSpc>
              <a:buFont typeface="Arial"/>
              <a:buChar char="•"/>
            </a:pPr>
            <a:r>
              <a:rPr lang="en-US" sz="1184" dirty="0">
                <a:solidFill>
                  <a:srgbClr val="000000"/>
                </a:solidFill>
                <a:latin typeface="Open Sans"/>
              </a:rPr>
              <a:t>Animal Nutritionist</a:t>
            </a:r>
          </a:p>
          <a:p>
            <a:pPr marL="255799" lvl="1" indent="-127900">
              <a:lnSpc>
                <a:spcPts val="1658"/>
              </a:lnSpc>
              <a:buFont typeface="Arial"/>
              <a:buChar char="•"/>
            </a:pPr>
            <a:r>
              <a:rPr lang="en-US" sz="1184" dirty="0">
                <a:solidFill>
                  <a:srgbClr val="000000"/>
                </a:solidFill>
                <a:latin typeface="Open Sans"/>
              </a:rPr>
              <a:t>Veterinarian</a:t>
            </a:r>
          </a:p>
          <a:p>
            <a:pPr marL="255799" lvl="1" indent="-127900">
              <a:lnSpc>
                <a:spcPts val="1658"/>
              </a:lnSpc>
              <a:buFont typeface="Arial"/>
              <a:buChar char="•"/>
            </a:pPr>
            <a:r>
              <a:rPr lang="en-US" sz="1184" dirty="0">
                <a:solidFill>
                  <a:srgbClr val="000000"/>
                </a:solidFill>
                <a:latin typeface="Open Sans"/>
              </a:rPr>
              <a:t>Water Conservationist</a:t>
            </a:r>
          </a:p>
          <a:p>
            <a:pPr marL="255799" lvl="1" indent="-127900">
              <a:lnSpc>
                <a:spcPts val="1658"/>
              </a:lnSpc>
              <a:buFont typeface="Arial"/>
              <a:buChar char="•"/>
            </a:pPr>
            <a:r>
              <a:rPr lang="en-US" sz="1184" dirty="0">
                <a:solidFill>
                  <a:srgbClr val="000000"/>
                </a:solidFill>
                <a:latin typeface="Open Sans"/>
              </a:rPr>
              <a:t> Park Manager</a:t>
            </a:r>
          </a:p>
          <a:p>
            <a:pPr marL="255799" lvl="1" indent="-127900">
              <a:lnSpc>
                <a:spcPts val="1658"/>
              </a:lnSpc>
              <a:buFont typeface="Arial"/>
              <a:buChar char="•"/>
            </a:pPr>
            <a:r>
              <a:rPr lang="en-US" sz="1184" dirty="0">
                <a:solidFill>
                  <a:srgbClr val="000000"/>
                </a:solidFill>
                <a:latin typeface="Open Sans"/>
              </a:rPr>
              <a:t> Tree surgeon </a:t>
            </a:r>
          </a:p>
        </p:txBody>
      </p:sp>
      <p:sp>
        <p:nvSpPr>
          <p:cNvPr id="28" name="TextBox 28"/>
          <p:cNvSpPr txBox="1"/>
          <p:nvPr>
            <p:custDataLst>
              <p:tags r:id="rId2"/>
            </p:custDataLst>
          </p:nvPr>
        </p:nvSpPr>
        <p:spPr>
          <a:xfrm>
            <a:off x="597961" y="748665"/>
            <a:ext cx="6706776" cy="647547"/>
          </a:xfrm>
          <a:prstGeom prst="rect">
            <a:avLst/>
          </a:prstGeom>
        </p:spPr>
        <p:txBody>
          <a:bodyPr lIns="0" tIns="0" rIns="0" bIns="0" rtlCol="0" anchor="t">
            <a:spAutoFit/>
          </a:bodyPr>
          <a:lstStyle/>
          <a:p>
            <a:pPr algn="ctr">
              <a:lnSpc>
                <a:spcPts val="1851"/>
              </a:lnSpc>
            </a:pPr>
            <a:r>
              <a:rPr lang="en-US" sz="1341" dirty="0">
                <a:solidFill>
                  <a:srgbClr val="000000"/>
                </a:solidFill>
                <a:latin typeface="Open Sans Light"/>
              </a:rPr>
              <a:t>Agricultural Careers includes occupations related to farming, ranching, forestry, and preserving natural resources. Working outdoors may be a part of these careers.</a:t>
            </a:r>
          </a:p>
          <a:p>
            <a:pPr algn="ctr">
              <a:lnSpc>
                <a:spcPts val="1221"/>
              </a:lnSpc>
            </a:pPr>
            <a:r>
              <a:rPr lang="en-US" sz="1341" dirty="0">
                <a:solidFill>
                  <a:srgbClr val="000000"/>
                </a:solidFill>
                <a:latin typeface="Open Sans Light"/>
              </a:rPr>
              <a:t> </a:t>
            </a:r>
          </a:p>
        </p:txBody>
      </p:sp>
      <p:sp>
        <p:nvSpPr>
          <p:cNvPr id="29" name="TextBox 29"/>
          <p:cNvSpPr txBox="1"/>
          <p:nvPr>
            <p:custDataLst>
              <p:tags r:id="rId3"/>
            </p:custDataLst>
          </p:nvPr>
        </p:nvSpPr>
        <p:spPr>
          <a:xfrm>
            <a:off x="589371" y="4435139"/>
            <a:ext cx="3267166" cy="1530081"/>
          </a:xfrm>
          <a:prstGeom prst="rect">
            <a:avLst/>
          </a:prstGeom>
        </p:spPr>
        <p:txBody>
          <a:bodyPr lIns="0" tIns="0" rIns="0" bIns="0" rtlCol="0" anchor="t">
            <a:spAutoFit/>
          </a:bodyPr>
          <a:lstStyle/>
          <a:p>
            <a:pPr>
              <a:lnSpc>
                <a:spcPts val="1764"/>
              </a:lnSpc>
            </a:pPr>
            <a:r>
              <a:rPr lang="en-US" sz="1260" dirty="0">
                <a:solidFill>
                  <a:srgbClr val="000000"/>
                </a:solidFill>
                <a:latin typeface="Open Sans"/>
              </a:rPr>
              <a:t>Some signs that you may be interested in an agricultural career would be if you:</a:t>
            </a:r>
          </a:p>
          <a:p>
            <a:pPr marL="272159" lvl="1" indent="-136079">
              <a:lnSpc>
                <a:spcPts val="1764"/>
              </a:lnSpc>
              <a:buFont typeface="Arial"/>
              <a:buChar char="•"/>
            </a:pPr>
            <a:r>
              <a:rPr lang="en-US" sz="1260" dirty="0">
                <a:solidFill>
                  <a:srgbClr val="000000"/>
                </a:solidFill>
                <a:latin typeface="Open Sans Italics"/>
              </a:rPr>
              <a:t>Participating in Earth Day.</a:t>
            </a:r>
          </a:p>
          <a:p>
            <a:pPr marL="272159" lvl="1" indent="-136079">
              <a:lnSpc>
                <a:spcPts val="1764"/>
              </a:lnSpc>
              <a:buFont typeface="Arial"/>
              <a:buChar char="•"/>
            </a:pPr>
            <a:r>
              <a:rPr lang="en-US" sz="1260" dirty="0">
                <a:solidFill>
                  <a:srgbClr val="000000"/>
                </a:solidFill>
                <a:latin typeface="Open Sans Italics"/>
              </a:rPr>
              <a:t>Recycling household goods.</a:t>
            </a:r>
          </a:p>
          <a:p>
            <a:pPr marL="272159" lvl="1" indent="-136079">
              <a:lnSpc>
                <a:spcPts val="1764"/>
              </a:lnSpc>
              <a:buFont typeface="Arial"/>
              <a:buChar char="•"/>
            </a:pPr>
            <a:r>
              <a:rPr lang="en-US" sz="1260" dirty="0">
                <a:solidFill>
                  <a:srgbClr val="000000"/>
                </a:solidFill>
                <a:latin typeface="Open Sans Italics"/>
              </a:rPr>
              <a:t>Taking care of pets or farm animals.</a:t>
            </a:r>
          </a:p>
          <a:p>
            <a:pPr marL="272159" lvl="1" indent="-136079">
              <a:lnSpc>
                <a:spcPts val="1764"/>
              </a:lnSpc>
              <a:buFont typeface="Arial"/>
              <a:buChar char="•"/>
            </a:pPr>
            <a:r>
              <a:rPr lang="en-US" sz="1260" dirty="0">
                <a:solidFill>
                  <a:srgbClr val="000000"/>
                </a:solidFill>
                <a:latin typeface="Open Sans Italics"/>
              </a:rPr>
              <a:t>Growing your own garden.</a:t>
            </a:r>
          </a:p>
          <a:p>
            <a:pPr>
              <a:lnSpc>
                <a:spcPts val="1764"/>
              </a:lnSpc>
            </a:pPr>
            <a:endParaRPr lang="en-US" sz="1260" dirty="0">
              <a:solidFill>
                <a:srgbClr val="000000"/>
              </a:solidFill>
              <a:latin typeface="Open Sans Italics"/>
            </a:endParaRPr>
          </a:p>
        </p:txBody>
      </p:sp>
      <p:sp>
        <p:nvSpPr>
          <p:cNvPr id="30" name="TextBox 30"/>
          <p:cNvSpPr txBox="1"/>
          <p:nvPr>
            <p:custDataLst>
              <p:tags r:id="rId4"/>
            </p:custDataLst>
          </p:nvPr>
        </p:nvSpPr>
        <p:spPr>
          <a:xfrm>
            <a:off x="240603" y="1358112"/>
            <a:ext cx="4827169" cy="462549"/>
          </a:xfrm>
          <a:prstGeom prst="rect">
            <a:avLst/>
          </a:prstGeom>
        </p:spPr>
        <p:txBody>
          <a:bodyPr lIns="0" tIns="0" rIns="0" bIns="0" rtlCol="0" anchor="t">
            <a:spAutoFit/>
          </a:bodyPr>
          <a:lstStyle/>
          <a:p>
            <a:pPr algn="ctr">
              <a:lnSpc>
                <a:spcPts val="1805"/>
              </a:lnSpc>
            </a:pPr>
            <a:r>
              <a:rPr lang="en-US" sz="1289" dirty="0">
                <a:solidFill>
                  <a:srgbClr val="000000"/>
                </a:solidFill>
                <a:latin typeface="Open Sans"/>
              </a:rPr>
              <a:t>What characteristics and interests do you think that someone who works in the agricultural field would need? </a:t>
            </a:r>
          </a:p>
        </p:txBody>
      </p:sp>
      <p:sp>
        <p:nvSpPr>
          <p:cNvPr id="31" name="TextBox 31"/>
          <p:cNvSpPr txBox="1"/>
          <p:nvPr>
            <p:custDataLst>
              <p:tags r:id="rId5"/>
            </p:custDataLst>
          </p:nvPr>
        </p:nvSpPr>
        <p:spPr>
          <a:xfrm>
            <a:off x="527293" y="5936928"/>
            <a:ext cx="3358907" cy="617489"/>
          </a:xfrm>
          <a:prstGeom prst="rect">
            <a:avLst/>
          </a:prstGeom>
        </p:spPr>
        <p:txBody>
          <a:bodyPr lIns="0" tIns="0" rIns="0" bIns="0" rtlCol="0" anchor="t">
            <a:spAutoFit/>
          </a:bodyPr>
          <a:lstStyle/>
          <a:p>
            <a:pPr algn="ctr">
              <a:lnSpc>
                <a:spcPts val="1665"/>
              </a:lnSpc>
            </a:pPr>
            <a:r>
              <a:rPr lang="en-US" sz="1189" dirty="0">
                <a:solidFill>
                  <a:srgbClr val="000000"/>
                </a:solidFill>
                <a:latin typeface="Open Sans Light"/>
              </a:rPr>
              <a:t>Do any of these activities interest you? Explain. What would be an advantage to working in an agricultural career? </a:t>
            </a:r>
          </a:p>
        </p:txBody>
      </p:sp>
      <p:sp>
        <p:nvSpPr>
          <p:cNvPr id="35" name="TextBox 35"/>
          <p:cNvSpPr txBox="1"/>
          <p:nvPr>
            <p:custDataLst>
              <p:tags r:id="rId6"/>
            </p:custDataLst>
          </p:nvPr>
        </p:nvSpPr>
        <p:spPr>
          <a:xfrm>
            <a:off x="4511706" y="6633042"/>
            <a:ext cx="3109918" cy="827039"/>
          </a:xfrm>
          <a:prstGeom prst="rect">
            <a:avLst/>
          </a:prstGeom>
        </p:spPr>
        <p:txBody>
          <a:bodyPr lIns="0" tIns="0" rIns="0" bIns="0" rtlCol="0" anchor="t">
            <a:spAutoFit/>
          </a:bodyPr>
          <a:lstStyle/>
          <a:p>
            <a:pPr algn="ctr">
              <a:lnSpc>
                <a:spcPts val="1665"/>
              </a:lnSpc>
            </a:pPr>
            <a:r>
              <a:rPr lang="en-US" sz="1189" dirty="0">
                <a:solidFill>
                  <a:srgbClr val="000000"/>
                </a:solidFill>
                <a:latin typeface="Open Sans"/>
              </a:rPr>
              <a:t>Choose one of these occupations that you have never heard of. Look on the internet to find out more information and write a sentence or 2 about the career.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a:blip r:embed="rId8"/>
          <a:stretch>
            <a:fillRect/>
          </a:stretch>
        </a:blipFill>
        <a:effectLst/>
      </p:bgPr>
    </p:bg>
    <p:spTree>
      <p:nvGrpSpPr>
        <p:cNvPr id="1" name=""/>
        <p:cNvGrpSpPr/>
        <p:nvPr/>
      </p:nvGrpSpPr>
      <p:grpSpPr>
        <a:xfrm>
          <a:off x="0" y="0"/>
          <a:ext cx="0" cy="0"/>
          <a:chOff x="0" y="0"/>
          <a:chExt cx="0" cy="0"/>
        </a:xfrm>
      </p:grpSpPr>
      <p:sp>
        <p:nvSpPr>
          <p:cNvPr id="46" name="TextBox 46"/>
          <p:cNvSpPr txBox="1"/>
          <p:nvPr>
            <p:custDataLst>
              <p:tags r:id="rId1"/>
            </p:custDataLst>
          </p:nvPr>
        </p:nvSpPr>
        <p:spPr>
          <a:xfrm>
            <a:off x="683356" y="836992"/>
            <a:ext cx="4887358" cy="763184"/>
          </a:xfrm>
          <a:prstGeom prst="rect">
            <a:avLst/>
          </a:prstGeom>
        </p:spPr>
        <p:txBody>
          <a:bodyPr lIns="0" tIns="0" rIns="0" bIns="0" rtlCol="0" anchor="t">
            <a:spAutoFit/>
          </a:bodyPr>
          <a:lstStyle/>
          <a:p>
            <a:pPr>
              <a:lnSpc>
                <a:spcPts val="2034"/>
              </a:lnSpc>
            </a:pPr>
            <a:r>
              <a:rPr lang="en-US" sz="1453" dirty="0">
                <a:solidFill>
                  <a:srgbClr val="000000"/>
                </a:solidFill>
                <a:latin typeface="Open Sans"/>
              </a:rPr>
              <a:t>The most dangerous job in the United States is logging. A lumberjack is about 30 times more likely to die on the job than the average worker.</a:t>
            </a:r>
          </a:p>
        </p:txBody>
      </p:sp>
      <p:sp>
        <p:nvSpPr>
          <p:cNvPr id="47" name="TextBox 47"/>
          <p:cNvSpPr txBox="1"/>
          <p:nvPr>
            <p:custDataLst>
              <p:tags r:id="rId2"/>
            </p:custDataLst>
          </p:nvPr>
        </p:nvSpPr>
        <p:spPr>
          <a:xfrm>
            <a:off x="199419" y="5278106"/>
            <a:ext cx="2618237" cy="514639"/>
          </a:xfrm>
          <a:prstGeom prst="rect">
            <a:avLst/>
          </a:prstGeom>
        </p:spPr>
        <p:txBody>
          <a:bodyPr lIns="0" tIns="0" rIns="0" bIns="0" rtlCol="0" anchor="t">
            <a:spAutoFit/>
          </a:bodyPr>
          <a:lstStyle/>
          <a:p>
            <a:pPr algn="ctr">
              <a:lnSpc>
                <a:spcPts val="1413"/>
              </a:lnSpc>
            </a:pPr>
            <a:r>
              <a:rPr lang="en-US" sz="1187" dirty="0">
                <a:solidFill>
                  <a:srgbClr val="000000"/>
                </a:solidFill>
                <a:latin typeface="Open Sans Light"/>
              </a:rPr>
              <a:t>Would you work in a dangerous job if you are interested in it and it pays well? Explain your answer. </a:t>
            </a:r>
          </a:p>
        </p:txBody>
      </p:sp>
      <p:sp>
        <p:nvSpPr>
          <p:cNvPr id="50" name="TextBox 50"/>
          <p:cNvSpPr txBox="1"/>
          <p:nvPr>
            <p:custDataLst>
              <p:tags r:id="rId3"/>
            </p:custDataLst>
          </p:nvPr>
        </p:nvSpPr>
        <p:spPr>
          <a:xfrm>
            <a:off x="273923" y="1735659"/>
            <a:ext cx="7160366" cy="198435"/>
          </a:xfrm>
          <a:prstGeom prst="rect">
            <a:avLst/>
          </a:prstGeom>
        </p:spPr>
        <p:txBody>
          <a:bodyPr lIns="0" tIns="0" rIns="0" bIns="0" rtlCol="0" anchor="t">
            <a:spAutoFit/>
          </a:bodyPr>
          <a:lstStyle/>
          <a:p>
            <a:pPr>
              <a:lnSpc>
                <a:spcPts val="1662"/>
              </a:lnSpc>
            </a:pPr>
            <a:r>
              <a:rPr lang="en-US" sz="1187" dirty="0">
                <a:solidFill>
                  <a:srgbClr val="000000"/>
                </a:solidFill>
                <a:latin typeface="Open Sans Light"/>
              </a:rPr>
              <a:t>Why do you think logging is a dangerous job? Why do you think some people still decide to do this job? </a:t>
            </a:r>
          </a:p>
        </p:txBody>
      </p:sp>
      <p:sp>
        <p:nvSpPr>
          <p:cNvPr id="51" name="TextBox 51"/>
          <p:cNvSpPr txBox="1"/>
          <p:nvPr>
            <p:custDataLst>
              <p:tags r:id="rId4"/>
            </p:custDataLst>
          </p:nvPr>
        </p:nvSpPr>
        <p:spPr>
          <a:xfrm>
            <a:off x="3160602" y="4289356"/>
            <a:ext cx="2693757" cy="370032"/>
          </a:xfrm>
          <a:prstGeom prst="rect">
            <a:avLst/>
          </a:prstGeom>
        </p:spPr>
        <p:txBody>
          <a:bodyPr lIns="0" tIns="0" rIns="0" bIns="0" rtlCol="0" anchor="t">
            <a:spAutoFit/>
          </a:bodyPr>
          <a:lstStyle/>
          <a:p>
            <a:pPr algn="ctr">
              <a:lnSpc>
                <a:spcPts val="1463"/>
              </a:lnSpc>
            </a:pPr>
            <a:r>
              <a:rPr lang="en-US" sz="1272" dirty="0">
                <a:solidFill>
                  <a:srgbClr val="000000"/>
                </a:solidFill>
                <a:latin typeface="Open Sans"/>
              </a:rPr>
              <a:t>The most dangerous jobs are also very important for society.  </a:t>
            </a:r>
          </a:p>
        </p:txBody>
      </p:sp>
      <p:sp>
        <p:nvSpPr>
          <p:cNvPr id="52" name="TextBox 52"/>
          <p:cNvSpPr txBox="1"/>
          <p:nvPr>
            <p:custDataLst>
              <p:tags r:id="rId5"/>
            </p:custDataLst>
          </p:nvPr>
        </p:nvSpPr>
        <p:spPr>
          <a:xfrm>
            <a:off x="199419" y="4298881"/>
            <a:ext cx="2656983" cy="905194"/>
          </a:xfrm>
          <a:prstGeom prst="rect">
            <a:avLst/>
          </a:prstGeom>
        </p:spPr>
        <p:txBody>
          <a:bodyPr lIns="0" tIns="0" rIns="0" bIns="0" rtlCol="0" anchor="t">
            <a:spAutoFit/>
          </a:bodyPr>
          <a:lstStyle/>
          <a:p>
            <a:pPr algn="ctr">
              <a:lnSpc>
                <a:spcPts val="1403"/>
              </a:lnSpc>
            </a:pPr>
            <a:r>
              <a:rPr lang="en-US" sz="1349" dirty="0">
                <a:solidFill>
                  <a:srgbClr val="000000"/>
                </a:solidFill>
                <a:latin typeface="Open Sans"/>
              </a:rPr>
              <a:t>Other dangerous jobs in the US include fishing and related fishing workers, pilots, roofers, truck drivers, steel worker, construction workers.</a:t>
            </a:r>
          </a:p>
        </p:txBody>
      </p:sp>
      <p:sp>
        <p:nvSpPr>
          <p:cNvPr id="53" name="TextBox 53"/>
          <p:cNvSpPr txBox="1"/>
          <p:nvPr>
            <p:custDataLst>
              <p:tags r:id="rId6"/>
            </p:custDataLst>
          </p:nvPr>
        </p:nvSpPr>
        <p:spPr>
          <a:xfrm>
            <a:off x="3176575" y="4771880"/>
            <a:ext cx="2618237" cy="514639"/>
          </a:xfrm>
          <a:prstGeom prst="rect">
            <a:avLst/>
          </a:prstGeom>
        </p:spPr>
        <p:txBody>
          <a:bodyPr lIns="0" tIns="0" rIns="0" bIns="0" rtlCol="0" anchor="t">
            <a:spAutoFit/>
          </a:bodyPr>
          <a:lstStyle/>
          <a:p>
            <a:pPr algn="ctr">
              <a:lnSpc>
                <a:spcPts val="1413"/>
              </a:lnSpc>
            </a:pPr>
            <a:r>
              <a:rPr lang="en-US" sz="1187" dirty="0">
                <a:solidFill>
                  <a:srgbClr val="000000"/>
                </a:solidFill>
                <a:latin typeface="Open Sans Light"/>
              </a:rPr>
              <a:t>What would happen if the country did not have any more loggers or roofers?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29" name="TextBox 29"/>
          <p:cNvSpPr txBox="1"/>
          <p:nvPr>
            <p:custDataLst>
              <p:tags r:id="rId1"/>
            </p:custDataLst>
          </p:nvPr>
        </p:nvSpPr>
        <p:spPr>
          <a:xfrm>
            <a:off x="4640589" y="3846866"/>
            <a:ext cx="2853664" cy="617606"/>
          </a:xfrm>
          <a:prstGeom prst="rect">
            <a:avLst/>
          </a:prstGeom>
        </p:spPr>
        <p:txBody>
          <a:bodyPr lIns="0" tIns="0" rIns="0" bIns="0" rtlCol="0" anchor="t">
            <a:spAutoFit/>
          </a:bodyPr>
          <a:lstStyle/>
          <a:p>
            <a:pPr algn="ctr">
              <a:lnSpc>
                <a:spcPts val="1658"/>
              </a:lnSpc>
            </a:pPr>
            <a:r>
              <a:rPr lang="en-US" sz="1184" dirty="0">
                <a:solidFill>
                  <a:srgbClr val="000000"/>
                </a:solidFill>
                <a:latin typeface="Open Sans"/>
              </a:rPr>
              <a:t>If you had $1,000 in a bank account, list what you would buy with it based on needs and wants:</a:t>
            </a:r>
          </a:p>
        </p:txBody>
      </p:sp>
      <p:sp>
        <p:nvSpPr>
          <p:cNvPr id="30" name="TextBox 30"/>
          <p:cNvSpPr txBox="1"/>
          <p:nvPr>
            <p:custDataLst>
              <p:tags r:id="rId2"/>
            </p:custDataLst>
          </p:nvPr>
        </p:nvSpPr>
        <p:spPr>
          <a:xfrm>
            <a:off x="-55243" y="661785"/>
            <a:ext cx="6339114" cy="647547"/>
          </a:xfrm>
          <a:prstGeom prst="rect">
            <a:avLst/>
          </a:prstGeom>
        </p:spPr>
        <p:txBody>
          <a:bodyPr lIns="0" tIns="0" rIns="0" bIns="0" rtlCol="0" anchor="t">
            <a:spAutoFit/>
          </a:bodyPr>
          <a:lstStyle/>
          <a:p>
            <a:pPr algn="ctr">
              <a:lnSpc>
                <a:spcPts val="1851"/>
              </a:lnSpc>
            </a:pPr>
            <a:r>
              <a:rPr lang="en-US" sz="1341" dirty="0">
                <a:solidFill>
                  <a:srgbClr val="000000"/>
                </a:solidFill>
                <a:latin typeface="Open Sans Light"/>
              </a:rPr>
              <a:t>69% of Americans said in 2019 that they had some type of savings account.</a:t>
            </a:r>
          </a:p>
          <a:p>
            <a:pPr algn="ctr">
              <a:lnSpc>
                <a:spcPts val="1851"/>
              </a:lnSpc>
            </a:pPr>
            <a:endParaRPr lang="en-US" sz="1341" dirty="0">
              <a:solidFill>
                <a:srgbClr val="000000"/>
              </a:solidFill>
              <a:latin typeface="Open Sans Light"/>
            </a:endParaRPr>
          </a:p>
          <a:p>
            <a:pPr algn="ctr">
              <a:lnSpc>
                <a:spcPts val="1221"/>
              </a:lnSpc>
            </a:pPr>
            <a:r>
              <a:rPr lang="en-US" sz="1341" dirty="0">
                <a:solidFill>
                  <a:srgbClr val="000000"/>
                </a:solidFill>
                <a:latin typeface="Open Sans Light"/>
              </a:rPr>
              <a:t> </a:t>
            </a:r>
          </a:p>
        </p:txBody>
      </p:sp>
      <p:sp>
        <p:nvSpPr>
          <p:cNvPr id="31" name="TextBox 31"/>
          <p:cNvSpPr txBox="1"/>
          <p:nvPr>
            <p:custDataLst>
              <p:tags r:id="rId3"/>
            </p:custDataLst>
          </p:nvPr>
        </p:nvSpPr>
        <p:spPr>
          <a:xfrm>
            <a:off x="200952" y="3783920"/>
            <a:ext cx="4100481" cy="653781"/>
          </a:xfrm>
          <a:prstGeom prst="rect">
            <a:avLst/>
          </a:prstGeom>
        </p:spPr>
        <p:txBody>
          <a:bodyPr lIns="0" tIns="0" rIns="0" bIns="0" rtlCol="0" anchor="t">
            <a:spAutoFit/>
          </a:bodyPr>
          <a:lstStyle/>
          <a:p>
            <a:pPr>
              <a:lnSpc>
                <a:spcPts val="1764"/>
              </a:lnSpc>
            </a:pPr>
            <a:r>
              <a:rPr lang="en-US" sz="1260" dirty="0">
                <a:solidFill>
                  <a:srgbClr val="000000"/>
                </a:solidFill>
                <a:latin typeface="Open Sans"/>
              </a:rPr>
              <a:t>What kinds of things do people normally save for? What are some things you think you should save for in the next 5 years?</a:t>
            </a:r>
          </a:p>
        </p:txBody>
      </p:sp>
      <p:sp>
        <p:nvSpPr>
          <p:cNvPr id="32" name="TextBox 32"/>
          <p:cNvSpPr txBox="1"/>
          <p:nvPr>
            <p:custDataLst>
              <p:tags r:id="rId4"/>
            </p:custDataLst>
          </p:nvPr>
        </p:nvSpPr>
        <p:spPr>
          <a:xfrm>
            <a:off x="-27622" y="961746"/>
            <a:ext cx="5808969" cy="233949"/>
          </a:xfrm>
          <a:prstGeom prst="rect">
            <a:avLst/>
          </a:prstGeom>
        </p:spPr>
        <p:txBody>
          <a:bodyPr lIns="0" tIns="0" rIns="0" bIns="0" rtlCol="0" anchor="t">
            <a:spAutoFit/>
          </a:bodyPr>
          <a:lstStyle/>
          <a:p>
            <a:pPr algn="ctr">
              <a:lnSpc>
                <a:spcPts val="1805"/>
              </a:lnSpc>
            </a:pPr>
            <a:r>
              <a:rPr lang="en-US" sz="1289" dirty="0">
                <a:solidFill>
                  <a:srgbClr val="000000"/>
                </a:solidFill>
                <a:latin typeface="Open Sans"/>
              </a:rPr>
              <a:t>Why is it important to have savings?  Do you have any money saved?</a:t>
            </a:r>
          </a:p>
        </p:txBody>
      </p:sp>
      <p:sp>
        <p:nvSpPr>
          <p:cNvPr id="39" name="TextBox 39"/>
          <p:cNvSpPr txBox="1"/>
          <p:nvPr>
            <p:custDataLst>
              <p:tags r:id="rId5"/>
            </p:custDataLst>
          </p:nvPr>
        </p:nvSpPr>
        <p:spPr>
          <a:xfrm>
            <a:off x="2400488" y="7756774"/>
            <a:ext cx="4100481" cy="653781"/>
          </a:xfrm>
          <a:prstGeom prst="rect">
            <a:avLst/>
          </a:prstGeom>
        </p:spPr>
        <p:txBody>
          <a:bodyPr lIns="0" tIns="0" rIns="0" bIns="0" rtlCol="0" anchor="t">
            <a:spAutoFit/>
          </a:bodyPr>
          <a:lstStyle/>
          <a:p>
            <a:pPr>
              <a:lnSpc>
                <a:spcPts val="1764"/>
              </a:lnSpc>
            </a:pPr>
            <a:r>
              <a:rPr lang="en-US" sz="1260" dirty="0">
                <a:solidFill>
                  <a:srgbClr val="000000"/>
                </a:solidFill>
                <a:latin typeface="Open Sans"/>
              </a:rPr>
              <a:t>What happens if you do not have savings and something that is necessary to your life breaks? For instance, your car breaks down. What would you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a:blip r:embed="rId9"/>
          <a:stretch>
            <a:fillRect/>
          </a:stretch>
        </a:blipFill>
        <a:effectLst/>
      </p:bgPr>
    </p:bg>
    <p:spTree>
      <p:nvGrpSpPr>
        <p:cNvPr id="1" name=""/>
        <p:cNvGrpSpPr/>
        <p:nvPr/>
      </p:nvGrpSpPr>
      <p:grpSpPr>
        <a:xfrm>
          <a:off x="0" y="0"/>
          <a:ext cx="0" cy="0"/>
          <a:chOff x="0" y="0"/>
          <a:chExt cx="0" cy="0"/>
        </a:xfrm>
      </p:grpSpPr>
      <p:sp>
        <p:nvSpPr>
          <p:cNvPr id="30" name="TextBox 30"/>
          <p:cNvSpPr txBox="1"/>
          <p:nvPr>
            <p:custDataLst>
              <p:tags r:id="rId1"/>
            </p:custDataLst>
          </p:nvPr>
        </p:nvSpPr>
        <p:spPr>
          <a:xfrm>
            <a:off x="132551" y="4132737"/>
            <a:ext cx="3425274" cy="1157512"/>
          </a:xfrm>
          <a:prstGeom prst="rect">
            <a:avLst/>
          </a:prstGeom>
        </p:spPr>
        <p:txBody>
          <a:bodyPr lIns="0" tIns="0" rIns="0" bIns="0" rtlCol="0" anchor="t">
            <a:spAutoFit/>
          </a:bodyPr>
          <a:lstStyle/>
          <a:p>
            <a:pPr algn="ctr">
              <a:lnSpc>
                <a:spcPts val="1828"/>
              </a:lnSpc>
            </a:pPr>
            <a:r>
              <a:rPr lang="en-US" sz="1306" dirty="0">
                <a:solidFill>
                  <a:srgbClr val="000000"/>
                </a:solidFill>
                <a:latin typeface="Open Sans"/>
              </a:rPr>
              <a:t>The extra amount you have to pay to the company lending you the money is called interest. Depending on the interest rate, the company will benefit from you borrowing because you are giving them money.</a:t>
            </a:r>
          </a:p>
        </p:txBody>
      </p:sp>
      <p:sp>
        <p:nvSpPr>
          <p:cNvPr id="31" name="TextBox 31"/>
          <p:cNvSpPr txBox="1"/>
          <p:nvPr>
            <p:custDataLst>
              <p:tags r:id="rId2"/>
            </p:custDataLst>
          </p:nvPr>
        </p:nvSpPr>
        <p:spPr>
          <a:xfrm>
            <a:off x="236177" y="748665"/>
            <a:ext cx="5452465" cy="464883"/>
          </a:xfrm>
          <a:prstGeom prst="rect">
            <a:avLst/>
          </a:prstGeom>
        </p:spPr>
        <p:txBody>
          <a:bodyPr lIns="0" tIns="0" rIns="0" bIns="0" rtlCol="0" anchor="t">
            <a:spAutoFit/>
          </a:bodyPr>
          <a:lstStyle/>
          <a:p>
            <a:pPr algn="ctr">
              <a:lnSpc>
                <a:spcPts val="1851"/>
              </a:lnSpc>
            </a:pPr>
            <a:r>
              <a:rPr lang="en-US" sz="1322" dirty="0">
                <a:solidFill>
                  <a:srgbClr val="000000"/>
                </a:solidFill>
                <a:latin typeface="Open Sans"/>
              </a:rPr>
              <a:t>Credit is when you borrow money to pay later. Can you think of a time when someone may need to use credit?</a:t>
            </a:r>
          </a:p>
        </p:txBody>
      </p:sp>
      <p:sp>
        <p:nvSpPr>
          <p:cNvPr id="32" name="TextBox 32"/>
          <p:cNvSpPr txBox="1"/>
          <p:nvPr>
            <p:custDataLst>
              <p:tags r:id="rId3"/>
            </p:custDataLst>
          </p:nvPr>
        </p:nvSpPr>
        <p:spPr>
          <a:xfrm>
            <a:off x="137173" y="3396176"/>
            <a:ext cx="3333244" cy="662844"/>
          </a:xfrm>
          <a:prstGeom prst="rect">
            <a:avLst/>
          </a:prstGeom>
        </p:spPr>
        <p:txBody>
          <a:bodyPr lIns="0" tIns="0" rIns="0" bIns="0" rtlCol="0" anchor="t">
            <a:spAutoFit/>
          </a:bodyPr>
          <a:lstStyle/>
          <a:p>
            <a:pPr algn="ctr">
              <a:lnSpc>
                <a:spcPts val="1790"/>
              </a:lnSpc>
              <a:spcBef>
                <a:spcPct val="0"/>
              </a:spcBef>
            </a:pPr>
            <a:r>
              <a:rPr lang="en-US" sz="1278" dirty="0">
                <a:solidFill>
                  <a:srgbClr val="546E7A"/>
                </a:solidFill>
                <a:latin typeface="Open Sans"/>
              </a:rPr>
              <a:t>When buyers borrow money with a credit card they have to pay the money back within a time frame and often with interest.</a:t>
            </a:r>
          </a:p>
        </p:txBody>
      </p:sp>
      <p:sp>
        <p:nvSpPr>
          <p:cNvPr id="33" name="TextBox 33"/>
          <p:cNvSpPr txBox="1"/>
          <p:nvPr>
            <p:custDataLst>
              <p:tags r:id="rId4"/>
            </p:custDataLst>
          </p:nvPr>
        </p:nvSpPr>
        <p:spPr>
          <a:xfrm>
            <a:off x="3949329" y="3424194"/>
            <a:ext cx="3478627" cy="689809"/>
          </a:xfrm>
          <a:prstGeom prst="rect">
            <a:avLst/>
          </a:prstGeom>
        </p:spPr>
        <p:txBody>
          <a:bodyPr lIns="0" tIns="0" rIns="0" bIns="0" rtlCol="0" anchor="t">
            <a:spAutoFit/>
          </a:bodyPr>
          <a:lstStyle/>
          <a:p>
            <a:pPr algn="ctr">
              <a:lnSpc>
                <a:spcPts val="1810"/>
              </a:lnSpc>
            </a:pPr>
            <a:r>
              <a:rPr lang="en-US" sz="1293" dirty="0">
                <a:solidFill>
                  <a:srgbClr val="000000"/>
                </a:solidFill>
                <a:latin typeface="Open Sans"/>
              </a:rPr>
              <a:t>If you pay off your credit card and any borrowed money on time you can build good credit and it can help you financially.</a:t>
            </a:r>
          </a:p>
        </p:txBody>
      </p:sp>
      <p:sp>
        <p:nvSpPr>
          <p:cNvPr id="34" name="TextBox 34"/>
          <p:cNvSpPr txBox="1"/>
          <p:nvPr>
            <p:custDataLst>
              <p:tags r:id="rId5"/>
            </p:custDataLst>
          </p:nvPr>
        </p:nvSpPr>
        <p:spPr>
          <a:xfrm>
            <a:off x="141816" y="8360340"/>
            <a:ext cx="2934543" cy="708021"/>
          </a:xfrm>
          <a:prstGeom prst="rect">
            <a:avLst/>
          </a:prstGeom>
        </p:spPr>
        <p:txBody>
          <a:bodyPr lIns="0" tIns="0" rIns="0" bIns="0" rtlCol="0" anchor="t">
            <a:spAutoFit/>
          </a:bodyPr>
          <a:lstStyle/>
          <a:p>
            <a:pPr algn="ctr">
              <a:lnSpc>
                <a:spcPts val="1925"/>
              </a:lnSpc>
              <a:spcBef>
                <a:spcPct val="0"/>
              </a:spcBef>
            </a:pPr>
            <a:r>
              <a:rPr lang="en-US" sz="1375" dirty="0">
                <a:solidFill>
                  <a:srgbClr val="000000"/>
                </a:solidFill>
                <a:latin typeface="Open Sans"/>
              </a:rPr>
              <a:t>Imagine you had to buy healthy food for yourself with $10 for one day. What would you purchase?</a:t>
            </a:r>
          </a:p>
        </p:txBody>
      </p:sp>
      <p:sp>
        <p:nvSpPr>
          <p:cNvPr id="38" name="TextBox 38"/>
          <p:cNvSpPr txBox="1"/>
          <p:nvPr>
            <p:custDataLst>
              <p:tags r:id="rId6"/>
            </p:custDataLst>
          </p:nvPr>
        </p:nvSpPr>
        <p:spPr>
          <a:xfrm>
            <a:off x="132551" y="5340922"/>
            <a:ext cx="3478627" cy="233853"/>
          </a:xfrm>
          <a:prstGeom prst="rect">
            <a:avLst/>
          </a:prstGeom>
        </p:spPr>
        <p:txBody>
          <a:bodyPr lIns="0" tIns="0" rIns="0" bIns="0" rtlCol="0" anchor="t">
            <a:spAutoFit/>
          </a:bodyPr>
          <a:lstStyle/>
          <a:p>
            <a:pPr algn="ctr">
              <a:lnSpc>
                <a:spcPts val="1810"/>
              </a:lnSpc>
            </a:pPr>
            <a:r>
              <a:rPr lang="en-US" sz="1293">
                <a:solidFill>
                  <a:srgbClr val="000000"/>
                </a:solidFill>
                <a:latin typeface="Open Sans Bold"/>
              </a:rPr>
              <a:t>What is a disadvantage to using credit?</a:t>
            </a:r>
          </a:p>
        </p:txBody>
      </p:sp>
      <p:sp>
        <p:nvSpPr>
          <p:cNvPr id="39" name="TextBox 39"/>
          <p:cNvSpPr txBox="1"/>
          <p:nvPr>
            <p:custDataLst>
              <p:tags r:id="rId7"/>
            </p:custDataLst>
          </p:nvPr>
        </p:nvSpPr>
        <p:spPr>
          <a:xfrm>
            <a:off x="3829365" y="4214382"/>
            <a:ext cx="3478627" cy="233853"/>
          </a:xfrm>
          <a:prstGeom prst="rect">
            <a:avLst/>
          </a:prstGeom>
        </p:spPr>
        <p:txBody>
          <a:bodyPr lIns="0" tIns="0" rIns="0" bIns="0" rtlCol="0" anchor="t">
            <a:spAutoFit/>
          </a:bodyPr>
          <a:lstStyle/>
          <a:p>
            <a:pPr algn="ctr">
              <a:lnSpc>
                <a:spcPts val="1810"/>
              </a:lnSpc>
            </a:pPr>
            <a:r>
              <a:rPr lang="en-US" sz="1293" dirty="0">
                <a:solidFill>
                  <a:srgbClr val="000000"/>
                </a:solidFill>
                <a:latin typeface="Open Sans Bold"/>
              </a:rPr>
              <a:t>What is an advantage to using credit?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15" name="TextBox 15"/>
          <p:cNvSpPr txBox="1"/>
          <p:nvPr>
            <p:custDataLst>
              <p:tags r:id="rId1"/>
            </p:custDataLst>
          </p:nvPr>
        </p:nvSpPr>
        <p:spPr>
          <a:xfrm>
            <a:off x="2049367" y="758190"/>
            <a:ext cx="4767546" cy="407507"/>
          </a:xfrm>
          <a:prstGeom prst="rect">
            <a:avLst/>
          </a:prstGeom>
        </p:spPr>
        <p:txBody>
          <a:bodyPr lIns="0" tIns="0" rIns="0" bIns="0" rtlCol="0" anchor="t">
            <a:spAutoFit/>
          </a:bodyPr>
          <a:lstStyle/>
          <a:p>
            <a:pPr algn="ctr">
              <a:lnSpc>
                <a:spcPts val="1688"/>
              </a:lnSpc>
            </a:pPr>
            <a:r>
              <a:rPr lang="en-US" sz="1206" dirty="0">
                <a:solidFill>
                  <a:srgbClr val="000000"/>
                </a:solidFill>
                <a:latin typeface="Open Sans"/>
              </a:rPr>
              <a:t>A bank check is a way to pay someone. It does not cost anything and the money comes directly out of your bank account. </a:t>
            </a:r>
          </a:p>
        </p:txBody>
      </p:sp>
      <p:sp>
        <p:nvSpPr>
          <p:cNvPr id="16" name="TextBox 16"/>
          <p:cNvSpPr txBox="1"/>
          <p:nvPr>
            <p:custDataLst>
              <p:tags r:id="rId2"/>
            </p:custDataLst>
          </p:nvPr>
        </p:nvSpPr>
        <p:spPr>
          <a:xfrm>
            <a:off x="1923960" y="1315388"/>
            <a:ext cx="5672006" cy="239922"/>
          </a:xfrm>
          <a:prstGeom prst="rect">
            <a:avLst/>
          </a:prstGeom>
        </p:spPr>
        <p:txBody>
          <a:bodyPr lIns="0" tIns="0" rIns="0" bIns="0" rtlCol="0" anchor="t">
            <a:spAutoFit/>
          </a:bodyPr>
          <a:lstStyle/>
          <a:p>
            <a:pPr algn="ctr">
              <a:lnSpc>
                <a:spcPts val="2000"/>
              </a:lnSpc>
            </a:pPr>
            <a:r>
              <a:rPr lang="en-US" sz="1429">
                <a:solidFill>
                  <a:srgbClr val="000000"/>
                </a:solidFill>
                <a:latin typeface="Open Sans Light"/>
              </a:rPr>
              <a:t>Have you ever written a check? What are other ways to pay people?</a:t>
            </a:r>
          </a:p>
        </p:txBody>
      </p:sp>
      <p:sp>
        <p:nvSpPr>
          <p:cNvPr id="21" name="TextBox 21"/>
          <p:cNvSpPr txBox="1"/>
          <p:nvPr>
            <p:custDataLst>
              <p:tags r:id="rId3"/>
            </p:custDataLst>
          </p:nvPr>
        </p:nvSpPr>
        <p:spPr>
          <a:xfrm>
            <a:off x="522422" y="3667057"/>
            <a:ext cx="6828193" cy="540222"/>
          </a:xfrm>
          <a:prstGeom prst="rect">
            <a:avLst/>
          </a:prstGeom>
        </p:spPr>
        <p:txBody>
          <a:bodyPr lIns="0" tIns="0" rIns="0" bIns="0" rtlCol="0" anchor="t">
            <a:spAutoFit/>
          </a:bodyPr>
          <a:lstStyle/>
          <a:p>
            <a:pPr>
              <a:lnSpc>
                <a:spcPts val="2248"/>
              </a:lnSpc>
            </a:pPr>
            <a:r>
              <a:rPr lang="en-US" sz="1606" dirty="0">
                <a:solidFill>
                  <a:srgbClr val="000000"/>
                </a:solidFill>
                <a:latin typeface="Open Sans"/>
              </a:rPr>
              <a:t>Complete the blank check below as if you are paying someone for an item you purchased. </a:t>
            </a:r>
          </a:p>
        </p:txBody>
      </p:sp>
      <p:sp>
        <p:nvSpPr>
          <p:cNvPr id="22" name="TextBox 22"/>
          <p:cNvSpPr txBox="1"/>
          <p:nvPr>
            <p:custDataLst>
              <p:tags r:id="rId4"/>
            </p:custDataLst>
          </p:nvPr>
        </p:nvSpPr>
        <p:spPr>
          <a:xfrm>
            <a:off x="102064" y="8433806"/>
            <a:ext cx="3414096" cy="726277"/>
          </a:xfrm>
          <a:prstGeom prst="rect">
            <a:avLst/>
          </a:prstGeom>
        </p:spPr>
        <p:txBody>
          <a:bodyPr lIns="0" tIns="0" rIns="0" bIns="0" rtlCol="0" anchor="t">
            <a:spAutoFit/>
          </a:bodyPr>
          <a:lstStyle/>
          <a:p>
            <a:pPr algn="ctr">
              <a:lnSpc>
                <a:spcPts val="1968"/>
              </a:lnSpc>
            </a:pPr>
            <a:r>
              <a:rPr lang="en-US" sz="1406" dirty="0">
                <a:solidFill>
                  <a:srgbClr val="000000"/>
                </a:solidFill>
                <a:latin typeface="Open Sans Light"/>
              </a:rPr>
              <a:t>There are new apps and websites that allow people to pay each other such as Venmo and PayPal.  </a:t>
            </a:r>
          </a:p>
        </p:txBody>
      </p:sp>
      <p:sp>
        <p:nvSpPr>
          <p:cNvPr id="23" name="TextBox 23"/>
          <p:cNvSpPr txBox="1"/>
          <p:nvPr>
            <p:custDataLst>
              <p:tags r:id="rId5"/>
            </p:custDataLst>
          </p:nvPr>
        </p:nvSpPr>
        <p:spPr>
          <a:xfrm>
            <a:off x="188811" y="9262110"/>
            <a:ext cx="3327349" cy="406927"/>
          </a:xfrm>
          <a:prstGeom prst="rect">
            <a:avLst/>
          </a:prstGeom>
        </p:spPr>
        <p:txBody>
          <a:bodyPr lIns="0" tIns="0" rIns="0" bIns="0" rtlCol="0" anchor="t">
            <a:spAutoFit/>
          </a:bodyPr>
          <a:lstStyle/>
          <a:p>
            <a:pPr algn="ctr">
              <a:lnSpc>
                <a:spcPts val="1720"/>
              </a:lnSpc>
            </a:pPr>
            <a:r>
              <a:rPr lang="en-US" sz="1229" dirty="0">
                <a:solidFill>
                  <a:srgbClr val="000000"/>
                </a:solidFill>
                <a:latin typeface="Open Sans"/>
              </a:rPr>
              <a:t>Name an advantage to using an app to pay someone and name a possible disadvantage.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a:blip r:embed="rId9"/>
          <a:stretch>
            <a:fillRect/>
          </a:stretch>
        </a:blipFill>
        <a:effectLst/>
      </p:bgPr>
    </p:bg>
    <p:spTree>
      <p:nvGrpSpPr>
        <p:cNvPr id="1" name=""/>
        <p:cNvGrpSpPr/>
        <p:nvPr/>
      </p:nvGrpSpPr>
      <p:grpSpPr>
        <a:xfrm>
          <a:off x="0" y="0"/>
          <a:ext cx="0" cy="0"/>
          <a:chOff x="0" y="0"/>
          <a:chExt cx="0" cy="0"/>
        </a:xfrm>
      </p:grpSpPr>
      <p:sp>
        <p:nvSpPr>
          <p:cNvPr id="20" name="TextBox 20"/>
          <p:cNvSpPr txBox="1"/>
          <p:nvPr>
            <p:custDataLst>
              <p:tags r:id="rId1"/>
            </p:custDataLst>
          </p:nvPr>
        </p:nvSpPr>
        <p:spPr>
          <a:xfrm>
            <a:off x="3144622" y="6952062"/>
            <a:ext cx="4367708" cy="1571381"/>
          </a:xfrm>
          <a:prstGeom prst="rect">
            <a:avLst/>
          </a:prstGeom>
        </p:spPr>
        <p:txBody>
          <a:bodyPr lIns="0" tIns="0" rIns="0" bIns="0" rtlCol="0" anchor="t">
            <a:spAutoFit/>
          </a:bodyPr>
          <a:lstStyle/>
          <a:p>
            <a:pPr marL="256399" lvl="1" indent="-128199">
              <a:lnSpc>
                <a:spcPts val="2375"/>
              </a:lnSpc>
              <a:buFont typeface="Arial"/>
              <a:buChar char="•"/>
            </a:pPr>
            <a:r>
              <a:rPr lang="en-US" sz="1187" dirty="0">
                <a:solidFill>
                  <a:srgbClr val="000000"/>
                </a:solidFill>
                <a:latin typeface="Open Sans Light"/>
              </a:rPr>
              <a:t> What are the gross wages? </a:t>
            </a:r>
          </a:p>
          <a:p>
            <a:pPr marL="256399" lvl="1" indent="-128199">
              <a:lnSpc>
                <a:spcPts val="2375"/>
              </a:lnSpc>
              <a:buFont typeface="Arial"/>
              <a:buChar char="•"/>
            </a:pPr>
            <a:r>
              <a:rPr lang="en-US" sz="1187" dirty="0">
                <a:solidFill>
                  <a:srgbClr val="000000"/>
                </a:solidFill>
                <a:latin typeface="Open Sans Light"/>
              </a:rPr>
              <a:t>How much is deducted for FICA SS tax?</a:t>
            </a:r>
          </a:p>
          <a:p>
            <a:pPr marL="256399" lvl="1" indent="-128199">
              <a:lnSpc>
                <a:spcPts val="2375"/>
              </a:lnSpc>
              <a:buFont typeface="Arial"/>
              <a:buChar char="•"/>
            </a:pPr>
            <a:r>
              <a:rPr lang="en-US" sz="1187" dirty="0">
                <a:solidFill>
                  <a:srgbClr val="000000"/>
                </a:solidFill>
                <a:latin typeface="Open Sans Light"/>
              </a:rPr>
              <a:t>How much is deducted for federal tax?</a:t>
            </a:r>
          </a:p>
          <a:p>
            <a:pPr marL="256399" lvl="1" indent="-128199">
              <a:lnSpc>
                <a:spcPts val="1828"/>
              </a:lnSpc>
              <a:buFont typeface="Arial"/>
              <a:buChar char="•"/>
            </a:pPr>
            <a:r>
              <a:rPr lang="en-US" sz="1187" dirty="0">
                <a:solidFill>
                  <a:srgbClr val="000000"/>
                </a:solidFill>
                <a:latin typeface="Open Sans Light"/>
              </a:rPr>
              <a:t>How much is deducted for state tax? (California is the example). </a:t>
            </a:r>
          </a:p>
          <a:p>
            <a:pPr marL="256399" lvl="1" indent="-128199">
              <a:lnSpc>
                <a:spcPts val="1828"/>
              </a:lnSpc>
              <a:buFont typeface="Arial"/>
              <a:buChar char="•"/>
            </a:pPr>
            <a:r>
              <a:rPr lang="en-US" sz="1187" dirty="0">
                <a:solidFill>
                  <a:srgbClr val="000000"/>
                </a:solidFill>
                <a:latin typeface="Open Sans Light"/>
              </a:rPr>
              <a:t>What is the net pay? </a:t>
            </a:r>
          </a:p>
        </p:txBody>
      </p:sp>
      <p:sp>
        <p:nvSpPr>
          <p:cNvPr id="32" name="TextBox 32"/>
          <p:cNvSpPr txBox="1"/>
          <p:nvPr>
            <p:custDataLst>
              <p:tags r:id="rId2"/>
            </p:custDataLst>
          </p:nvPr>
        </p:nvSpPr>
        <p:spPr>
          <a:xfrm>
            <a:off x="1946135" y="713501"/>
            <a:ext cx="5138507" cy="919451"/>
          </a:xfrm>
          <a:prstGeom prst="rect">
            <a:avLst/>
          </a:prstGeom>
        </p:spPr>
        <p:txBody>
          <a:bodyPr lIns="0" tIns="0" rIns="0" bIns="0" rtlCol="0" anchor="t">
            <a:spAutoFit/>
          </a:bodyPr>
          <a:lstStyle/>
          <a:p>
            <a:pPr>
              <a:lnSpc>
                <a:spcPts val="1821"/>
              </a:lnSpc>
            </a:pPr>
            <a:r>
              <a:rPr lang="en-US" sz="1301" dirty="0">
                <a:solidFill>
                  <a:srgbClr val="000000"/>
                </a:solidFill>
                <a:latin typeface="Open Sans"/>
              </a:rPr>
              <a:t>When you get paid from an employer, almost 30% of your pay is probably being deducted. </a:t>
            </a:r>
          </a:p>
          <a:p>
            <a:pPr algn="ctr">
              <a:lnSpc>
                <a:spcPts val="1821"/>
              </a:lnSpc>
            </a:pPr>
            <a:endParaRPr lang="en-US" sz="1301" dirty="0">
              <a:solidFill>
                <a:srgbClr val="000000"/>
              </a:solidFill>
              <a:latin typeface="Open Sans"/>
            </a:endParaRPr>
          </a:p>
          <a:p>
            <a:pPr algn="ctr">
              <a:lnSpc>
                <a:spcPts val="1821"/>
              </a:lnSpc>
            </a:pPr>
            <a:r>
              <a:rPr lang="en-US" sz="1301" dirty="0">
                <a:solidFill>
                  <a:srgbClr val="000000"/>
                </a:solidFill>
                <a:latin typeface="Open Sans"/>
              </a:rPr>
              <a:t>Where do you think the 30% is going?</a:t>
            </a:r>
          </a:p>
        </p:txBody>
      </p:sp>
      <p:sp>
        <p:nvSpPr>
          <p:cNvPr id="33" name="TextBox 33"/>
          <p:cNvSpPr txBox="1"/>
          <p:nvPr>
            <p:custDataLst>
              <p:tags r:id="rId3"/>
            </p:custDataLst>
          </p:nvPr>
        </p:nvSpPr>
        <p:spPr>
          <a:xfrm>
            <a:off x="3168893" y="4298881"/>
            <a:ext cx="4259176" cy="392091"/>
          </a:xfrm>
          <a:prstGeom prst="rect">
            <a:avLst/>
          </a:prstGeom>
        </p:spPr>
        <p:txBody>
          <a:bodyPr lIns="0" tIns="0" rIns="0" bIns="0" rtlCol="0" anchor="t">
            <a:spAutoFit/>
          </a:bodyPr>
          <a:lstStyle/>
          <a:p>
            <a:pPr algn="ctr">
              <a:lnSpc>
                <a:spcPts val="1578"/>
              </a:lnSpc>
            </a:pPr>
            <a:r>
              <a:rPr lang="en-US" sz="1372" dirty="0">
                <a:solidFill>
                  <a:srgbClr val="000000"/>
                </a:solidFill>
                <a:latin typeface="Open Sans Bold"/>
              </a:rPr>
              <a:t>Read the sample paycheck below and answer the questions.</a:t>
            </a:r>
          </a:p>
        </p:txBody>
      </p:sp>
      <p:sp>
        <p:nvSpPr>
          <p:cNvPr id="34" name="TextBox 34"/>
          <p:cNvSpPr txBox="1"/>
          <p:nvPr>
            <p:custDataLst>
              <p:tags r:id="rId4"/>
            </p:custDataLst>
          </p:nvPr>
        </p:nvSpPr>
        <p:spPr>
          <a:xfrm>
            <a:off x="222150" y="4298881"/>
            <a:ext cx="2532974" cy="703670"/>
          </a:xfrm>
          <a:prstGeom prst="rect">
            <a:avLst/>
          </a:prstGeom>
        </p:spPr>
        <p:txBody>
          <a:bodyPr lIns="0" tIns="0" rIns="0" bIns="0" rtlCol="0" anchor="t">
            <a:spAutoFit/>
          </a:bodyPr>
          <a:lstStyle/>
          <a:p>
            <a:pPr algn="ctr">
              <a:lnSpc>
                <a:spcPts val="1402"/>
              </a:lnSpc>
            </a:pPr>
            <a:r>
              <a:rPr lang="en-US" sz="1348" dirty="0">
                <a:solidFill>
                  <a:srgbClr val="000000"/>
                </a:solidFill>
                <a:latin typeface="Open Sans"/>
              </a:rPr>
              <a:t>Why do you think the federal and state government collect taxes from citizen's wages?</a:t>
            </a:r>
          </a:p>
          <a:p>
            <a:pPr algn="ctr">
              <a:lnSpc>
                <a:spcPts val="1402"/>
              </a:lnSpc>
            </a:pPr>
            <a:r>
              <a:rPr lang="en-US" sz="1348" dirty="0">
                <a:solidFill>
                  <a:srgbClr val="000000"/>
                </a:solidFill>
                <a:latin typeface="Open Sans"/>
              </a:rPr>
              <a:t> </a:t>
            </a:r>
          </a:p>
        </p:txBody>
      </p:sp>
      <p:sp>
        <p:nvSpPr>
          <p:cNvPr id="37" name="TextBox 37"/>
          <p:cNvSpPr txBox="1"/>
          <p:nvPr>
            <p:custDataLst>
              <p:tags r:id="rId5"/>
            </p:custDataLst>
          </p:nvPr>
        </p:nvSpPr>
        <p:spPr>
          <a:xfrm>
            <a:off x="3787896" y="8775861"/>
            <a:ext cx="3207264" cy="690879"/>
          </a:xfrm>
          <a:prstGeom prst="rect">
            <a:avLst/>
          </a:prstGeom>
        </p:spPr>
        <p:txBody>
          <a:bodyPr lIns="0" tIns="0" rIns="0" bIns="0" rtlCol="0" anchor="t">
            <a:spAutoFit/>
          </a:bodyPr>
          <a:lstStyle/>
          <a:p>
            <a:pPr algn="ctr">
              <a:lnSpc>
                <a:spcPts val="1820"/>
              </a:lnSpc>
            </a:pPr>
            <a:r>
              <a:rPr lang="en-US" sz="1300" dirty="0">
                <a:solidFill>
                  <a:srgbClr val="000000"/>
                </a:solidFill>
                <a:latin typeface="Open Sans"/>
              </a:rPr>
              <a:t>Gross wages is the amount the person earned by working. Net pay is how much money they get to keep.</a:t>
            </a:r>
          </a:p>
        </p:txBody>
      </p:sp>
      <p:sp>
        <p:nvSpPr>
          <p:cNvPr id="40" name="TextBox 40"/>
          <p:cNvSpPr txBox="1"/>
          <p:nvPr>
            <p:custDataLst>
              <p:tags r:id="rId6"/>
            </p:custDataLst>
          </p:nvPr>
        </p:nvSpPr>
        <p:spPr>
          <a:xfrm>
            <a:off x="292279" y="7095399"/>
            <a:ext cx="2532974" cy="815938"/>
          </a:xfrm>
          <a:prstGeom prst="rect">
            <a:avLst/>
          </a:prstGeom>
        </p:spPr>
        <p:txBody>
          <a:bodyPr lIns="0" tIns="0" rIns="0" bIns="0" rtlCol="0" anchor="t">
            <a:spAutoFit/>
          </a:bodyPr>
          <a:lstStyle/>
          <a:p>
            <a:pPr algn="ctr">
              <a:lnSpc>
                <a:spcPts val="1298"/>
              </a:lnSpc>
            </a:pPr>
            <a:r>
              <a:rPr lang="en-US" sz="1248" dirty="0">
                <a:solidFill>
                  <a:srgbClr val="000000"/>
                </a:solidFill>
                <a:latin typeface="Open Sans"/>
              </a:rPr>
              <a:t>As of 2021, the federal minimum wage is $7.25 per hour. States have their own minimum wage laws that increase that number. </a:t>
            </a:r>
          </a:p>
          <a:p>
            <a:pPr algn="ctr">
              <a:lnSpc>
                <a:spcPts val="1298"/>
              </a:lnSpc>
            </a:pPr>
            <a:r>
              <a:rPr lang="en-US" sz="1248" dirty="0">
                <a:solidFill>
                  <a:srgbClr val="000000"/>
                </a:solidFill>
                <a:latin typeface="Open Sans"/>
              </a:rPr>
              <a:t> </a:t>
            </a:r>
          </a:p>
        </p:txBody>
      </p:sp>
      <p:sp>
        <p:nvSpPr>
          <p:cNvPr id="41" name="TextBox 41"/>
          <p:cNvSpPr txBox="1"/>
          <p:nvPr>
            <p:custDataLst>
              <p:tags r:id="rId7"/>
            </p:custDataLst>
          </p:nvPr>
        </p:nvSpPr>
        <p:spPr>
          <a:xfrm>
            <a:off x="309023" y="7766760"/>
            <a:ext cx="2423955" cy="562447"/>
          </a:xfrm>
          <a:prstGeom prst="rect">
            <a:avLst/>
          </a:prstGeom>
        </p:spPr>
        <p:txBody>
          <a:bodyPr lIns="0" tIns="0" rIns="0" bIns="0" rtlCol="0" anchor="t">
            <a:spAutoFit/>
          </a:bodyPr>
          <a:lstStyle/>
          <a:p>
            <a:pPr algn="ctr">
              <a:lnSpc>
                <a:spcPts val="1548"/>
              </a:lnSpc>
            </a:pPr>
            <a:r>
              <a:rPr lang="en-US" sz="1106" dirty="0">
                <a:solidFill>
                  <a:srgbClr val="000000"/>
                </a:solidFill>
                <a:latin typeface="Open Sans Light"/>
              </a:rPr>
              <a:t>Do you think that $7.25 an hour is a livable wage? What is the minimum wage rate in your state?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a:blip r:embed="rId6"/>
          <a:stretch>
            <a:fillRect/>
          </a:stretch>
        </a:blipFill>
        <a:effectLst/>
      </p:bgPr>
    </p:bg>
    <p:spTree>
      <p:nvGrpSpPr>
        <p:cNvPr id="1" name=""/>
        <p:cNvGrpSpPr/>
        <p:nvPr/>
      </p:nvGrpSpPr>
      <p:grpSpPr>
        <a:xfrm>
          <a:off x="0" y="0"/>
          <a:ext cx="0" cy="0"/>
          <a:chOff x="0" y="0"/>
          <a:chExt cx="0" cy="0"/>
        </a:xfrm>
      </p:grpSpPr>
      <p:sp>
        <p:nvSpPr>
          <p:cNvPr id="42" name="TextBox 42"/>
          <p:cNvSpPr txBox="1"/>
          <p:nvPr>
            <p:custDataLst>
              <p:tags r:id="rId1"/>
            </p:custDataLst>
          </p:nvPr>
        </p:nvSpPr>
        <p:spPr>
          <a:xfrm>
            <a:off x="298909" y="748665"/>
            <a:ext cx="5761840" cy="506009"/>
          </a:xfrm>
          <a:prstGeom prst="rect">
            <a:avLst/>
          </a:prstGeom>
        </p:spPr>
        <p:txBody>
          <a:bodyPr lIns="0" tIns="0" rIns="0" bIns="0" rtlCol="0" anchor="t">
            <a:spAutoFit/>
          </a:bodyPr>
          <a:lstStyle/>
          <a:p>
            <a:pPr algn="ctr">
              <a:lnSpc>
                <a:spcPts val="2034"/>
              </a:lnSpc>
            </a:pPr>
            <a:r>
              <a:rPr lang="en-US" sz="1453" dirty="0">
                <a:solidFill>
                  <a:srgbClr val="000000"/>
                </a:solidFill>
                <a:latin typeface="Open Sans"/>
              </a:rPr>
              <a:t>If you are about to make a big purchase what are some things you  should do to make sure you are buying the best possible item?</a:t>
            </a:r>
          </a:p>
        </p:txBody>
      </p:sp>
      <p:sp>
        <p:nvSpPr>
          <p:cNvPr id="43" name="TextBox 43"/>
          <p:cNvSpPr txBox="1"/>
          <p:nvPr>
            <p:custDataLst>
              <p:tags r:id="rId2"/>
            </p:custDataLst>
          </p:nvPr>
        </p:nvSpPr>
        <p:spPr>
          <a:xfrm>
            <a:off x="363894" y="4802901"/>
            <a:ext cx="2447381" cy="1019491"/>
          </a:xfrm>
          <a:prstGeom prst="rect">
            <a:avLst/>
          </a:prstGeom>
        </p:spPr>
        <p:txBody>
          <a:bodyPr lIns="0" tIns="0" rIns="0" bIns="0" rtlCol="0" anchor="t">
            <a:spAutoFit/>
          </a:bodyPr>
          <a:lstStyle/>
          <a:p>
            <a:pPr algn="ctr">
              <a:lnSpc>
                <a:spcPts val="2082"/>
              </a:lnSpc>
            </a:pPr>
            <a:r>
              <a:rPr lang="en-US" sz="1487" dirty="0">
                <a:solidFill>
                  <a:srgbClr val="000000"/>
                </a:solidFill>
                <a:latin typeface="Open Sans"/>
              </a:rPr>
              <a:t>When was the last time you or your family comparison shopped? Describe how you found a better deal. </a:t>
            </a:r>
          </a:p>
        </p:txBody>
      </p:sp>
      <p:sp>
        <p:nvSpPr>
          <p:cNvPr id="45" name="TextBox 45"/>
          <p:cNvSpPr txBox="1"/>
          <p:nvPr>
            <p:custDataLst>
              <p:tags r:id="rId3"/>
            </p:custDataLst>
          </p:nvPr>
        </p:nvSpPr>
        <p:spPr>
          <a:xfrm>
            <a:off x="3285277" y="3657504"/>
            <a:ext cx="2560780" cy="1047523"/>
          </a:xfrm>
          <a:prstGeom prst="rect">
            <a:avLst/>
          </a:prstGeom>
        </p:spPr>
        <p:txBody>
          <a:bodyPr lIns="0" tIns="0" rIns="0" bIns="0" rtlCol="0" anchor="t">
            <a:spAutoFit/>
          </a:bodyPr>
          <a:lstStyle/>
          <a:p>
            <a:pPr algn="ctr">
              <a:lnSpc>
                <a:spcPts val="1683"/>
              </a:lnSpc>
            </a:pPr>
            <a:r>
              <a:rPr lang="en-US" sz="1464" dirty="0">
                <a:solidFill>
                  <a:srgbClr val="000000"/>
                </a:solidFill>
                <a:latin typeface="Open Sans"/>
              </a:rPr>
              <a:t>What are some items that people buy second hand or used? What are the benefits of this? What are the disadvantages?</a:t>
            </a:r>
          </a:p>
        </p:txBody>
      </p:sp>
      <p:sp>
        <p:nvSpPr>
          <p:cNvPr id="46" name="TextBox 46"/>
          <p:cNvSpPr txBox="1"/>
          <p:nvPr>
            <p:custDataLst>
              <p:tags r:id="rId4"/>
            </p:custDataLst>
          </p:nvPr>
        </p:nvSpPr>
        <p:spPr>
          <a:xfrm>
            <a:off x="198390" y="3619404"/>
            <a:ext cx="2778390" cy="1530396"/>
          </a:xfrm>
          <a:prstGeom prst="rect">
            <a:avLst/>
          </a:prstGeom>
        </p:spPr>
        <p:txBody>
          <a:bodyPr lIns="0" tIns="0" rIns="0" bIns="0" rtlCol="0" anchor="t">
            <a:spAutoFit/>
          </a:bodyPr>
          <a:lstStyle/>
          <a:p>
            <a:pPr algn="ctr">
              <a:lnSpc>
                <a:spcPts val="1747"/>
              </a:lnSpc>
            </a:pPr>
            <a:r>
              <a:rPr lang="en-US" sz="1248" dirty="0">
                <a:solidFill>
                  <a:srgbClr val="000000"/>
                </a:solidFill>
                <a:latin typeface="Open Sans Bold"/>
              </a:rPr>
              <a:t>Comparison shopping means that</a:t>
            </a:r>
          </a:p>
          <a:p>
            <a:pPr algn="ctr">
              <a:lnSpc>
                <a:spcPts val="1747"/>
              </a:lnSpc>
            </a:pPr>
            <a:r>
              <a:rPr lang="en-US" sz="1248" dirty="0">
                <a:solidFill>
                  <a:srgbClr val="000000"/>
                </a:solidFill>
                <a:latin typeface="Open Sans Bold"/>
              </a:rPr>
              <a:t>you “shop around” in person, by</a:t>
            </a:r>
          </a:p>
          <a:p>
            <a:pPr algn="ctr">
              <a:lnSpc>
                <a:spcPts val="1747"/>
              </a:lnSpc>
            </a:pPr>
            <a:r>
              <a:rPr lang="en-US" sz="1248" dirty="0">
                <a:solidFill>
                  <a:srgbClr val="000000"/>
                </a:solidFill>
                <a:latin typeface="Open Sans Bold"/>
              </a:rPr>
              <a:t>phone or on the Internet, to</a:t>
            </a:r>
          </a:p>
          <a:p>
            <a:pPr algn="ctr">
              <a:lnSpc>
                <a:spcPts val="1747"/>
              </a:lnSpc>
            </a:pPr>
            <a:r>
              <a:rPr lang="en-US" sz="1248" dirty="0">
                <a:solidFill>
                  <a:srgbClr val="000000"/>
                </a:solidFill>
                <a:latin typeface="Open Sans Bold"/>
              </a:rPr>
              <a:t>compare prices in order to find</a:t>
            </a:r>
          </a:p>
          <a:p>
            <a:pPr algn="ctr">
              <a:lnSpc>
                <a:spcPts val="1747"/>
              </a:lnSpc>
            </a:pPr>
            <a:r>
              <a:rPr lang="en-US" sz="1248" dirty="0">
                <a:solidFill>
                  <a:srgbClr val="000000"/>
                </a:solidFill>
                <a:latin typeface="Open Sans Bold"/>
              </a:rPr>
              <a:t>the best deal.</a:t>
            </a:r>
          </a:p>
          <a:p>
            <a:pPr algn="ctr">
              <a:lnSpc>
                <a:spcPts val="1747"/>
              </a:lnSpc>
            </a:pPr>
            <a:r>
              <a:rPr lang="en-US" sz="1248" dirty="0">
                <a:solidFill>
                  <a:srgbClr val="000000"/>
                </a:solidFill>
                <a:latin typeface="Open Sans Bold"/>
              </a:rPr>
              <a:t> </a:t>
            </a:r>
          </a:p>
          <a:p>
            <a:pPr algn="ctr">
              <a:lnSpc>
                <a:spcPts val="1747"/>
              </a:lnSpc>
            </a:pPr>
            <a:r>
              <a:rPr lang="en-US" sz="1248" dirty="0">
                <a:solidFill>
                  <a:srgbClr val="000000"/>
                </a:solidFill>
                <a:latin typeface="Open Sans Bold"/>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a:blip r:embed="rId10"/>
          <a:stretch>
            <a:fillRect/>
          </a:stretch>
        </a:blipFill>
        <a:effectLst/>
      </p:bgPr>
    </p:bg>
    <p:spTree>
      <p:nvGrpSpPr>
        <p:cNvPr id="1" name=""/>
        <p:cNvGrpSpPr/>
        <p:nvPr/>
      </p:nvGrpSpPr>
      <p:grpSpPr>
        <a:xfrm>
          <a:off x="0" y="0"/>
          <a:ext cx="0" cy="0"/>
          <a:chOff x="0" y="0"/>
          <a:chExt cx="0" cy="0"/>
        </a:xfrm>
      </p:grpSpPr>
      <p:sp>
        <p:nvSpPr>
          <p:cNvPr id="27" name="TextBox 27"/>
          <p:cNvSpPr txBox="1"/>
          <p:nvPr>
            <p:custDataLst>
              <p:tags r:id="rId1"/>
            </p:custDataLst>
          </p:nvPr>
        </p:nvSpPr>
        <p:spPr>
          <a:xfrm>
            <a:off x="-1087644" y="701632"/>
            <a:ext cx="7772400" cy="340633"/>
          </a:xfrm>
          <a:prstGeom prst="rect">
            <a:avLst/>
          </a:prstGeom>
        </p:spPr>
        <p:txBody>
          <a:bodyPr lIns="0" tIns="0" rIns="0" bIns="0" rtlCol="0" anchor="t">
            <a:spAutoFit/>
          </a:bodyPr>
          <a:lstStyle/>
          <a:p>
            <a:pPr algn="ctr">
              <a:lnSpc>
                <a:spcPts val="2749"/>
              </a:lnSpc>
              <a:spcBef>
                <a:spcPct val="0"/>
              </a:spcBef>
            </a:pPr>
            <a:r>
              <a:rPr lang="en-US" sz="1964" dirty="0">
                <a:solidFill>
                  <a:srgbClr val="000000"/>
                </a:solidFill>
                <a:latin typeface="Livvic Bold"/>
              </a:rPr>
              <a:t>Chef or Head Cook</a:t>
            </a:r>
          </a:p>
        </p:txBody>
      </p:sp>
      <p:sp>
        <p:nvSpPr>
          <p:cNvPr id="28" name="TextBox 28"/>
          <p:cNvSpPr txBox="1"/>
          <p:nvPr>
            <p:custDataLst>
              <p:tags r:id="rId2"/>
            </p:custDataLst>
          </p:nvPr>
        </p:nvSpPr>
        <p:spPr>
          <a:xfrm>
            <a:off x="5639930" y="347085"/>
            <a:ext cx="1987976" cy="1376792"/>
          </a:xfrm>
          <a:prstGeom prst="rect">
            <a:avLst/>
          </a:prstGeom>
        </p:spPr>
        <p:txBody>
          <a:bodyPr lIns="0" tIns="0" rIns="0" bIns="0" rtlCol="0" anchor="t">
            <a:spAutoFit/>
          </a:bodyPr>
          <a:lstStyle/>
          <a:p>
            <a:pPr algn="ctr">
              <a:lnSpc>
                <a:spcPts val="1813"/>
              </a:lnSpc>
            </a:pPr>
            <a:r>
              <a:rPr lang="en-US" sz="1295" dirty="0">
                <a:solidFill>
                  <a:srgbClr val="000000"/>
                </a:solidFill>
                <a:latin typeface="Open Sans"/>
              </a:rPr>
              <a:t>Chefs and head cooks oversee the daily food preparation at restaurants and other places where food is served.  </a:t>
            </a:r>
          </a:p>
        </p:txBody>
      </p:sp>
      <p:sp>
        <p:nvSpPr>
          <p:cNvPr id="29" name="TextBox 29"/>
          <p:cNvSpPr txBox="1"/>
          <p:nvPr>
            <p:custDataLst>
              <p:tags r:id="rId3"/>
            </p:custDataLst>
          </p:nvPr>
        </p:nvSpPr>
        <p:spPr>
          <a:xfrm>
            <a:off x="204337" y="1023215"/>
            <a:ext cx="3896483" cy="813225"/>
          </a:xfrm>
          <a:prstGeom prst="rect">
            <a:avLst/>
          </a:prstGeom>
        </p:spPr>
        <p:txBody>
          <a:bodyPr lIns="0" tIns="0" rIns="0" bIns="0" rtlCol="0" anchor="t">
            <a:spAutoFit/>
          </a:bodyPr>
          <a:lstStyle/>
          <a:p>
            <a:pPr algn="ctr">
              <a:lnSpc>
                <a:spcPts val="1651"/>
              </a:lnSpc>
            </a:pPr>
            <a:r>
              <a:rPr lang="en-US" sz="1179" dirty="0">
                <a:solidFill>
                  <a:srgbClr val="000000"/>
                </a:solidFill>
                <a:latin typeface="Open Sans Light"/>
              </a:rPr>
              <a:t>Most chefs or head cooks either learn through work experience or through training at a vocational school or college. The median pay is about $50,000 a year.  Chefs work long hours and the work is often fast paced. </a:t>
            </a:r>
          </a:p>
        </p:txBody>
      </p:sp>
      <p:sp>
        <p:nvSpPr>
          <p:cNvPr id="31" name="TextBox 31"/>
          <p:cNvSpPr txBox="1"/>
          <p:nvPr>
            <p:custDataLst>
              <p:tags r:id="rId4"/>
            </p:custDataLst>
          </p:nvPr>
        </p:nvSpPr>
        <p:spPr>
          <a:xfrm>
            <a:off x="3916121" y="4254273"/>
            <a:ext cx="3408485" cy="762173"/>
          </a:xfrm>
          <a:prstGeom prst="rect">
            <a:avLst/>
          </a:prstGeom>
        </p:spPr>
        <p:txBody>
          <a:bodyPr lIns="0" tIns="0" rIns="0" bIns="0" rtlCol="0" anchor="t">
            <a:spAutoFit/>
          </a:bodyPr>
          <a:lstStyle/>
          <a:p>
            <a:pPr algn="ctr">
              <a:lnSpc>
                <a:spcPts val="2090"/>
              </a:lnSpc>
            </a:pPr>
            <a:r>
              <a:rPr lang="en-US" sz="1493" dirty="0">
                <a:solidFill>
                  <a:srgbClr val="000000"/>
                </a:solidFill>
                <a:latin typeface="Open Sans"/>
              </a:rPr>
              <a:t>Food stylist is another career in the food industry. They prepare food for photographs or television. </a:t>
            </a:r>
          </a:p>
        </p:txBody>
      </p:sp>
      <p:sp>
        <p:nvSpPr>
          <p:cNvPr id="33" name="TextBox 33"/>
          <p:cNvSpPr txBox="1"/>
          <p:nvPr>
            <p:custDataLst>
              <p:tags r:id="rId5"/>
            </p:custDataLst>
          </p:nvPr>
        </p:nvSpPr>
        <p:spPr>
          <a:xfrm>
            <a:off x="204337" y="1931465"/>
            <a:ext cx="7423569" cy="407843"/>
          </a:xfrm>
          <a:prstGeom prst="rect">
            <a:avLst/>
          </a:prstGeom>
        </p:spPr>
        <p:txBody>
          <a:bodyPr lIns="0" tIns="0" rIns="0" bIns="0" rtlCol="0" anchor="t">
            <a:spAutoFit/>
          </a:bodyPr>
          <a:lstStyle/>
          <a:p>
            <a:pPr>
              <a:lnSpc>
                <a:spcPts val="1670"/>
              </a:lnSpc>
            </a:pPr>
            <a:r>
              <a:rPr lang="en-US" sz="1193" dirty="0">
                <a:solidFill>
                  <a:srgbClr val="000000"/>
                </a:solidFill>
                <a:latin typeface="Open Sans"/>
              </a:rPr>
              <a:t>What qualities do you think a chef needs to have?  Does this seem like a career that </a:t>
            </a:r>
            <a:r>
              <a:rPr lang="en-US" sz="1193" dirty="0" err="1">
                <a:solidFill>
                  <a:srgbClr val="000000"/>
                </a:solidFill>
                <a:latin typeface="Open Sans"/>
              </a:rPr>
              <a:t>woud</a:t>
            </a:r>
            <a:r>
              <a:rPr lang="en-US" sz="1193" dirty="0">
                <a:solidFill>
                  <a:srgbClr val="000000"/>
                </a:solidFill>
                <a:latin typeface="Open Sans"/>
              </a:rPr>
              <a:t> interest you? Why or why not? </a:t>
            </a:r>
          </a:p>
        </p:txBody>
      </p:sp>
      <p:sp>
        <p:nvSpPr>
          <p:cNvPr id="35" name="TextBox 35"/>
          <p:cNvSpPr txBox="1"/>
          <p:nvPr>
            <p:custDataLst>
              <p:tags r:id="rId6"/>
            </p:custDataLst>
          </p:nvPr>
        </p:nvSpPr>
        <p:spPr>
          <a:xfrm>
            <a:off x="210412" y="4071674"/>
            <a:ext cx="3222266" cy="2624966"/>
          </a:xfrm>
          <a:prstGeom prst="rect">
            <a:avLst/>
          </a:prstGeom>
        </p:spPr>
        <p:txBody>
          <a:bodyPr lIns="0" tIns="0" rIns="0" bIns="0" rtlCol="0" anchor="t">
            <a:spAutoFit/>
          </a:bodyPr>
          <a:lstStyle/>
          <a:p>
            <a:pPr algn="ctr">
              <a:lnSpc>
                <a:spcPts val="1791"/>
              </a:lnSpc>
            </a:pPr>
            <a:r>
              <a:rPr lang="en-US" sz="1279" dirty="0">
                <a:solidFill>
                  <a:srgbClr val="000000"/>
                </a:solidFill>
                <a:latin typeface="Open Sans Light"/>
              </a:rPr>
              <a:t>The food and hospitality employs millions of Americans. Some of the jobs in this field include: </a:t>
            </a:r>
          </a:p>
          <a:p>
            <a:pPr marL="276328" lvl="1" indent="-138164" algn="just">
              <a:lnSpc>
                <a:spcPts val="1791"/>
              </a:lnSpc>
              <a:buFont typeface="Arial"/>
              <a:buChar char="•"/>
            </a:pPr>
            <a:r>
              <a:rPr lang="en-US" sz="1279" dirty="0">
                <a:solidFill>
                  <a:srgbClr val="000000"/>
                </a:solidFill>
                <a:latin typeface="Open Sans Light"/>
              </a:rPr>
              <a:t>executive chef</a:t>
            </a:r>
          </a:p>
          <a:p>
            <a:pPr marL="276328" lvl="1" indent="-138164" algn="just">
              <a:lnSpc>
                <a:spcPts val="1791"/>
              </a:lnSpc>
              <a:buFont typeface="Arial"/>
              <a:buChar char="•"/>
            </a:pPr>
            <a:r>
              <a:rPr lang="en-US" sz="1279" dirty="0">
                <a:solidFill>
                  <a:srgbClr val="000000"/>
                </a:solidFill>
                <a:latin typeface="Open Sans Light"/>
              </a:rPr>
              <a:t>hotel manager</a:t>
            </a:r>
          </a:p>
          <a:p>
            <a:pPr marL="276328" lvl="1" indent="-138164" algn="just">
              <a:lnSpc>
                <a:spcPts val="1791"/>
              </a:lnSpc>
              <a:buFont typeface="Arial"/>
              <a:buChar char="•"/>
            </a:pPr>
            <a:r>
              <a:rPr lang="en-US" sz="1279" dirty="0">
                <a:solidFill>
                  <a:srgbClr val="000000"/>
                </a:solidFill>
                <a:latin typeface="Open Sans Light"/>
              </a:rPr>
              <a:t>cook</a:t>
            </a:r>
          </a:p>
          <a:p>
            <a:pPr marL="276328" lvl="1" indent="-138164" algn="just">
              <a:lnSpc>
                <a:spcPts val="1791"/>
              </a:lnSpc>
              <a:buFont typeface="Arial"/>
              <a:buChar char="•"/>
            </a:pPr>
            <a:r>
              <a:rPr lang="en-US" sz="1279" dirty="0">
                <a:solidFill>
                  <a:srgbClr val="000000"/>
                </a:solidFill>
                <a:latin typeface="Open Sans Light"/>
              </a:rPr>
              <a:t>waitress</a:t>
            </a:r>
          </a:p>
          <a:p>
            <a:pPr marL="276328" lvl="1" indent="-138164" algn="just">
              <a:lnSpc>
                <a:spcPts val="1791"/>
              </a:lnSpc>
              <a:buFont typeface="Arial"/>
              <a:buChar char="•"/>
            </a:pPr>
            <a:r>
              <a:rPr lang="en-US" sz="1279" dirty="0">
                <a:solidFill>
                  <a:srgbClr val="000000"/>
                </a:solidFill>
                <a:latin typeface="Open Sans Light"/>
              </a:rPr>
              <a:t>pastry chef</a:t>
            </a:r>
          </a:p>
          <a:p>
            <a:pPr marL="276328" lvl="1" indent="-138164" algn="just">
              <a:lnSpc>
                <a:spcPts val="1791"/>
              </a:lnSpc>
              <a:buFont typeface="Arial"/>
              <a:buChar char="•"/>
            </a:pPr>
            <a:r>
              <a:rPr lang="en-US" sz="1279" dirty="0">
                <a:solidFill>
                  <a:srgbClr val="000000"/>
                </a:solidFill>
                <a:latin typeface="Open Sans Light"/>
              </a:rPr>
              <a:t>restaurant manager</a:t>
            </a:r>
          </a:p>
          <a:p>
            <a:pPr marL="276328" lvl="1" indent="-138164" algn="just">
              <a:lnSpc>
                <a:spcPts val="1791"/>
              </a:lnSpc>
              <a:buFont typeface="Arial"/>
              <a:buChar char="•"/>
            </a:pPr>
            <a:r>
              <a:rPr lang="en-US" sz="1279" dirty="0">
                <a:solidFill>
                  <a:srgbClr val="000000"/>
                </a:solidFill>
                <a:latin typeface="Open Sans Light"/>
              </a:rPr>
              <a:t>bartender</a:t>
            </a:r>
          </a:p>
          <a:p>
            <a:pPr marL="276328" lvl="1" indent="-138164" algn="just">
              <a:lnSpc>
                <a:spcPts val="1791"/>
              </a:lnSpc>
              <a:buFont typeface="Arial"/>
              <a:buChar char="•"/>
            </a:pPr>
            <a:r>
              <a:rPr lang="en-US" sz="1279" dirty="0">
                <a:solidFill>
                  <a:srgbClr val="000000"/>
                </a:solidFill>
                <a:latin typeface="Open Sans Light"/>
              </a:rPr>
              <a:t>sous chef</a:t>
            </a:r>
          </a:p>
          <a:p>
            <a:pPr marL="276328" lvl="1" indent="-138164" algn="just">
              <a:lnSpc>
                <a:spcPts val="1791"/>
              </a:lnSpc>
              <a:buFont typeface="Arial"/>
              <a:buChar char="•"/>
            </a:pPr>
            <a:r>
              <a:rPr lang="en-US" sz="1279" dirty="0">
                <a:solidFill>
                  <a:srgbClr val="000000"/>
                </a:solidFill>
                <a:latin typeface="Open Sans Light"/>
              </a:rPr>
              <a:t>baker</a:t>
            </a:r>
          </a:p>
        </p:txBody>
      </p:sp>
      <p:sp>
        <p:nvSpPr>
          <p:cNvPr id="36" name="TextBox 36"/>
          <p:cNvSpPr txBox="1"/>
          <p:nvPr>
            <p:custDataLst>
              <p:tags r:id="rId7"/>
            </p:custDataLst>
          </p:nvPr>
        </p:nvSpPr>
        <p:spPr>
          <a:xfrm>
            <a:off x="168283" y="6838595"/>
            <a:ext cx="3350954" cy="461624"/>
          </a:xfrm>
          <a:prstGeom prst="rect">
            <a:avLst/>
          </a:prstGeom>
        </p:spPr>
        <p:txBody>
          <a:bodyPr lIns="0" tIns="0" rIns="0" bIns="0" rtlCol="0" anchor="t">
            <a:spAutoFit/>
          </a:bodyPr>
          <a:lstStyle/>
          <a:p>
            <a:pPr algn="ctr">
              <a:lnSpc>
                <a:spcPts val="1810"/>
              </a:lnSpc>
            </a:pPr>
            <a:r>
              <a:rPr lang="en-US" sz="1293" dirty="0">
                <a:solidFill>
                  <a:srgbClr val="000000"/>
                </a:solidFill>
                <a:latin typeface="Open Sans"/>
              </a:rPr>
              <a:t>If you had to choose one of the jobs above which would it be and why?</a:t>
            </a:r>
          </a:p>
        </p:txBody>
      </p:sp>
      <p:sp>
        <p:nvSpPr>
          <p:cNvPr id="37" name="TextBox 37"/>
          <p:cNvSpPr txBox="1"/>
          <p:nvPr>
            <p:custDataLst>
              <p:tags r:id="rId8"/>
            </p:custDataLst>
          </p:nvPr>
        </p:nvSpPr>
        <p:spPr>
          <a:xfrm>
            <a:off x="3916121" y="5148583"/>
            <a:ext cx="3350954" cy="461624"/>
          </a:xfrm>
          <a:prstGeom prst="rect">
            <a:avLst/>
          </a:prstGeom>
        </p:spPr>
        <p:txBody>
          <a:bodyPr lIns="0" tIns="0" rIns="0" bIns="0" rtlCol="0" anchor="t">
            <a:spAutoFit/>
          </a:bodyPr>
          <a:lstStyle/>
          <a:p>
            <a:pPr algn="ctr">
              <a:lnSpc>
                <a:spcPts val="1810"/>
              </a:lnSpc>
            </a:pPr>
            <a:r>
              <a:rPr lang="en-US" sz="1293" dirty="0">
                <a:solidFill>
                  <a:srgbClr val="000000"/>
                </a:solidFill>
                <a:latin typeface="Open Sans"/>
              </a:rPr>
              <a:t>How is this career different than other food service careers?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a:blip r:embed="rId4"/>
          <a:stretch>
            <a:fillRect/>
          </a:stretch>
        </a:blipFill>
        <a:effectLst/>
      </p:bgPr>
    </p:bg>
    <p:spTree>
      <p:nvGrpSpPr>
        <p:cNvPr id="1" name=""/>
        <p:cNvGrpSpPr/>
        <p:nvPr/>
      </p:nvGrpSpPr>
      <p:grpSpPr>
        <a:xfrm>
          <a:off x="0" y="0"/>
          <a:ext cx="0" cy="0"/>
          <a:chOff x="0" y="0"/>
          <a:chExt cx="0" cy="0"/>
        </a:xfrm>
      </p:grpSpPr>
      <p:sp>
        <p:nvSpPr>
          <p:cNvPr id="14" name="TextBox 14"/>
          <p:cNvSpPr txBox="1"/>
          <p:nvPr>
            <p:custDataLst>
              <p:tags r:id="rId1"/>
            </p:custDataLst>
          </p:nvPr>
        </p:nvSpPr>
        <p:spPr>
          <a:xfrm>
            <a:off x="364792" y="652226"/>
            <a:ext cx="5215855" cy="230977"/>
          </a:xfrm>
          <a:prstGeom prst="rect">
            <a:avLst/>
          </a:prstGeom>
        </p:spPr>
        <p:txBody>
          <a:bodyPr lIns="0" tIns="0" rIns="0" bIns="0" rtlCol="0" anchor="t">
            <a:spAutoFit/>
          </a:bodyPr>
          <a:lstStyle/>
          <a:p>
            <a:pPr algn="ctr">
              <a:lnSpc>
                <a:spcPts val="1968"/>
              </a:lnSpc>
            </a:pPr>
            <a:r>
              <a:rPr lang="en-US" sz="1406" dirty="0">
                <a:solidFill>
                  <a:srgbClr val="000000"/>
                </a:solidFill>
                <a:latin typeface="Open Sans"/>
              </a:rPr>
              <a:t>Read the resume samples below and answer the questions.</a:t>
            </a:r>
          </a:p>
        </p:txBody>
      </p:sp>
      <p:sp>
        <p:nvSpPr>
          <p:cNvPr id="28" name="TextBox 28"/>
          <p:cNvSpPr txBox="1"/>
          <p:nvPr>
            <p:custDataLst>
              <p:tags r:id="rId2"/>
            </p:custDataLst>
          </p:nvPr>
        </p:nvSpPr>
        <p:spPr>
          <a:xfrm>
            <a:off x="182761" y="7794039"/>
            <a:ext cx="7406878" cy="323214"/>
          </a:xfrm>
          <a:prstGeom prst="rect">
            <a:avLst/>
          </a:prstGeom>
        </p:spPr>
        <p:txBody>
          <a:bodyPr lIns="0" tIns="0" rIns="0" bIns="0" rtlCol="0" anchor="t">
            <a:spAutoFit/>
          </a:bodyPr>
          <a:lstStyle/>
          <a:p>
            <a:pPr algn="ctr">
              <a:lnSpc>
                <a:spcPts val="2660"/>
              </a:lnSpc>
            </a:pPr>
            <a:r>
              <a:rPr lang="en-US" sz="1900" dirty="0">
                <a:solidFill>
                  <a:srgbClr val="000000"/>
                </a:solidFill>
                <a:latin typeface="Open Sans"/>
              </a:rPr>
              <a:t>Find 3 major differences in the resumes above and describe them.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9"/>
          <a:stretch>
            <a:fillRect/>
          </a:stretch>
        </a:blipFill>
        <a:effectLst/>
      </p:bgPr>
    </p:bg>
    <p:spTree>
      <p:nvGrpSpPr>
        <p:cNvPr id="1" name=""/>
        <p:cNvGrpSpPr/>
        <p:nvPr/>
      </p:nvGrpSpPr>
      <p:grpSpPr>
        <a:xfrm>
          <a:off x="0" y="0"/>
          <a:ext cx="0" cy="0"/>
          <a:chOff x="0" y="0"/>
          <a:chExt cx="0" cy="0"/>
        </a:xfrm>
      </p:grpSpPr>
      <p:sp>
        <p:nvSpPr>
          <p:cNvPr id="29" name="TextBox 29"/>
          <p:cNvSpPr txBox="1"/>
          <p:nvPr>
            <p:custDataLst>
              <p:tags r:id="rId1"/>
            </p:custDataLst>
          </p:nvPr>
        </p:nvSpPr>
        <p:spPr>
          <a:xfrm>
            <a:off x="315832" y="806611"/>
            <a:ext cx="7220369" cy="232412"/>
          </a:xfrm>
          <a:prstGeom prst="rect">
            <a:avLst/>
          </a:prstGeom>
        </p:spPr>
        <p:txBody>
          <a:bodyPr lIns="0" tIns="0" rIns="0" bIns="0" rtlCol="0" anchor="t">
            <a:spAutoFit/>
          </a:bodyPr>
          <a:lstStyle/>
          <a:p>
            <a:pPr>
              <a:lnSpc>
                <a:spcPts val="1806"/>
              </a:lnSpc>
            </a:pPr>
            <a:r>
              <a:rPr lang="en-US" sz="1290" dirty="0">
                <a:solidFill>
                  <a:srgbClr val="000000"/>
                </a:solidFill>
                <a:latin typeface="Open Sans"/>
              </a:rPr>
              <a:t>Why do you think including dates in a resume is important?</a:t>
            </a:r>
          </a:p>
        </p:txBody>
      </p:sp>
      <p:sp>
        <p:nvSpPr>
          <p:cNvPr id="30" name="TextBox 30"/>
          <p:cNvSpPr txBox="1"/>
          <p:nvPr>
            <p:custDataLst>
              <p:tags r:id="rId2"/>
            </p:custDataLst>
          </p:nvPr>
        </p:nvSpPr>
        <p:spPr>
          <a:xfrm>
            <a:off x="214682" y="3705941"/>
            <a:ext cx="2594476" cy="420862"/>
          </a:xfrm>
          <a:prstGeom prst="rect">
            <a:avLst/>
          </a:prstGeom>
        </p:spPr>
        <p:txBody>
          <a:bodyPr lIns="0" tIns="0" rIns="0" bIns="0" rtlCol="0" anchor="t">
            <a:spAutoFit/>
          </a:bodyPr>
          <a:lstStyle/>
          <a:p>
            <a:pPr algn="ctr">
              <a:lnSpc>
                <a:spcPts val="1651"/>
              </a:lnSpc>
            </a:pPr>
            <a:r>
              <a:rPr lang="en-US" sz="1387" dirty="0">
                <a:solidFill>
                  <a:srgbClr val="000000"/>
                </a:solidFill>
                <a:latin typeface="Open Sans"/>
              </a:rPr>
              <a:t>Read the following scenario and then answer the question.</a:t>
            </a:r>
          </a:p>
        </p:txBody>
      </p:sp>
      <p:sp>
        <p:nvSpPr>
          <p:cNvPr id="34" name="TextBox 34"/>
          <p:cNvSpPr txBox="1"/>
          <p:nvPr>
            <p:custDataLst>
              <p:tags r:id="rId3"/>
            </p:custDataLst>
          </p:nvPr>
        </p:nvSpPr>
        <p:spPr>
          <a:xfrm>
            <a:off x="240636" y="4346005"/>
            <a:ext cx="2551218" cy="2280989"/>
          </a:xfrm>
          <a:prstGeom prst="rect">
            <a:avLst/>
          </a:prstGeom>
        </p:spPr>
        <p:txBody>
          <a:bodyPr lIns="0" tIns="0" rIns="0" bIns="0" rtlCol="0" anchor="t">
            <a:spAutoFit/>
          </a:bodyPr>
          <a:lstStyle/>
          <a:p>
            <a:pPr algn="ctr">
              <a:lnSpc>
                <a:spcPts val="1851"/>
              </a:lnSpc>
              <a:spcBef>
                <a:spcPct val="0"/>
              </a:spcBef>
            </a:pPr>
            <a:r>
              <a:rPr lang="en-US" sz="1322" dirty="0">
                <a:solidFill>
                  <a:srgbClr val="000000"/>
                </a:solidFill>
                <a:latin typeface="Open Sans Light"/>
              </a:rPr>
              <a:t>Jennie was recently hired to work as a receptionist for an office. One of her duties on the  job is to make copies for people in her office. She is hosting a Halloween party and really needs color copies of invitations to hand out to her friends. She is tempted to make the copies at work and put them in her bag.  </a:t>
            </a:r>
          </a:p>
        </p:txBody>
      </p:sp>
      <p:sp>
        <p:nvSpPr>
          <p:cNvPr id="35" name="TextBox 35"/>
          <p:cNvSpPr txBox="1"/>
          <p:nvPr>
            <p:custDataLst>
              <p:tags r:id="rId4"/>
            </p:custDataLst>
          </p:nvPr>
        </p:nvSpPr>
        <p:spPr>
          <a:xfrm>
            <a:off x="244226" y="6864194"/>
            <a:ext cx="2594476" cy="392160"/>
          </a:xfrm>
          <a:prstGeom prst="rect">
            <a:avLst/>
          </a:prstGeom>
        </p:spPr>
        <p:txBody>
          <a:bodyPr lIns="0" tIns="0" rIns="0" bIns="0" rtlCol="0" anchor="t">
            <a:spAutoFit/>
          </a:bodyPr>
          <a:lstStyle/>
          <a:p>
            <a:pPr algn="ctr">
              <a:lnSpc>
                <a:spcPts val="1532"/>
              </a:lnSpc>
            </a:pPr>
            <a:r>
              <a:rPr lang="en-US" sz="1287" dirty="0">
                <a:solidFill>
                  <a:srgbClr val="000000"/>
                </a:solidFill>
                <a:latin typeface="Open Sans"/>
              </a:rPr>
              <a:t>What do you think Jennie should do in this scenario?</a:t>
            </a:r>
          </a:p>
        </p:txBody>
      </p:sp>
      <p:sp>
        <p:nvSpPr>
          <p:cNvPr id="36" name="TextBox 36"/>
          <p:cNvSpPr txBox="1"/>
          <p:nvPr>
            <p:custDataLst>
              <p:tags r:id="rId5"/>
            </p:custDataLst>
          </p:nvPr>
        </p:nvSpPr>
        <p:spPr>
          <a:xfrm>
            <a:off x="2791855" y="3629301"/>
            <a:ext cx="5072801" cy="420862"/>
          </a:xfrm>
          <a:prstGeom prst="rect">
            <a:avLst/>
          </a:prstGeom>
        </p:spPr>
        <p:txBody>
          <a:bodyPr lIns="0" tIns="0" rIns="0" bIns="0" rtlCol="0" anchor="t">
            <a:spAutoFit/>
          </a:bodyPr>
          <a:lstStyle/>
          <a:p>
            <a:pPr algn="ctr">
              <a:lnSpc>
                <a:spcPts val="1651"/>
              </a:lnSpc>
            </a:pPr>
            <a:r>
              <a:rPr lang="en-US" sz="1387" dirty="0">
                <a:solidFill>
                  <a:srgbClr val="000000"/>
                </a:solidFill>
                <a:latin typeface="Open Sans"/>
              </a:rPr>
              <a:t>Read the following scenario and then </a:t>
            </a:r>
          </a:p>
          <a:p>
            <a:pPr algn="ctr">
              <a:lnSpc>
                <a:spcPts val="1651"/>
              </a:lnSpc>
            </a:pPr>
            <a:r>
              <a:rPr lang="en-US" sz="1387" dirty="0">
                <a:solidFill>
                  <a:srgbClr val="000000"/>
                </a:solidFill>
                <a:latin typeface="Open Sans"/>
              </a:rPr>
              <a:t>answer the question.</a:t>
            </a:r>
          </a:p>
        </p:txBody>
      </p:sp>
      <p:sp>
        <p:nvSpPr>
          <p:cNvPr id="37" name="TextBox 37"/>
          <p:cNvSpPr txBox="1"/>
          <p:nvPr>
            <p:custDataLst>
              <p:tags r:id="rId6"/>
            </p:custDataLst>
          </p:nvPr>
        </p:nvSpPr>
        <p:spPr>
          <a:xfrm>
            <a:off x="3315044" y="4208050"/>
            <a:ext cx="4123502" cy="1137989"/>
          </a:xfrm>
          <a:prstGeom prst="rect">
            <a:avLst/>
          </a:prstGeom>
        </p:spPr>
        <p:txBody>
          <a:bodyPr lIns="0" tIns="0" rIns="0" bIns="0" rtlCol="0" anchor="t">
            <a:spAutoFit/>
          </a:bodyPr>
          <a:lstStyle/>
          <a:p>
            <a:pPr algn="ctr">
              <a:lnSpc>
                <a:spcPts val="1851"/>
              </a:lnSpc>
              <a:spcBef>
                <a:spcPct val="0"/>
              </a:spcBef>
            </a:pPr>
            <a:r>
              <a:rPr lang="en-US" sz="1322" dirty="0">
                <a:solidFill>
                  <a:srgbClr val="000000"/>
                </a:solidFill>
                <a:latin typeface="Open Sans Light"/>
              </a:rPr>
              <a:t>Caden works in a local restaurant as a cook. He is scheduled to work on Friday night. His friends call him on Thursday and tell him that they have free tickets to his favorite concert on Friday night. He really wants to go to the concert. </a:t>
            </a:r>
          </a:p>
        </p:txBody>
      </p:sp>
      <p:sp>
        <p:nvSpPr>
          <p:cNvPr id="38" name="TextBox 38"/>
          <p:cNvSpPr txBox="1"/>
          <p:nvPr>
            <p:custDataLst>
              <p:tags r:id="rId7"/>
            </p:custDataLst>
          </p:nvPr>
        </p:nvSpPr>
        <p:spPr>
          <a:xfrm>
            <a:off x="3354092" y="5500787"/>
            <a:ext cx="3948326" cy="420862"/>
          </a:xfrm>
          <a:prstGeom prst="rect">
            <a:avLst/>
          </a:prstGeom>
        </p:spPr>
        <p:txBody>
          <a:bodyPr lIns="0" tIns="0" rIns="0" bIns="0" rtlCol="0" anchor="t">
            <a:spAutoFit/>
          </a:bodyPr>
          <a:lstStyle/>
          <a:p>
            <a:pPr algn="ctr">
              <a:lnSpc>
                <a:spcPts val="1651"/>
              </a:lnSpc>
            </a:pPr>
            <a:r>
              <a:rPr lang="en-US" sz="1387" dirty="0">
                <a:solidFill>
                  <a:srgbClr val="000000"/>
                </a:solidFill>
                <a:latin typeface="Open Sans"/>
              </a:rPr>
              <a:t>What do you think Caden should do in this scenario? Explain your answer.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29" name="TextBox 29"/>
          <p:cNvSpPr txBox="1"/>
          <p:nvPr>
            <p:custDataLst>
              <p:tags r:id="rId1"/>
            </p:custDataLst>
          </p:nvPr>
        </p:nvSpPr>
        <p:spPr>
          <a:xfrm>
            <a:off x="4580948" y="4359053"/>
            <a:ext cx="2869119" cy="1177919"/>
          </a:xfrm>
          <a:prstGeom prst="rect">
            <a:avLst/>
          </a:prstGeom>
        </p:spPr>
        <p:txBody>
          <a:bodyPr lIns="0" tIns="0" rIns="0" bIns="0" rtlCol="0" anchor="t">
            <a:spAutoFit/>
          </a:bodyPr>
          <a:lstStyle/>
          <a:p>
            <a:pPr algn="ctr">
              <a:lnSpc>
                <a:spcPts val="1913"/>
              </a:lnSpc>
            </a:pPr>
            <a:r>
              <a:rPr lang="en-US" sz="1366" dirty="0">
                <a:solidFill>
                  <a:srgbClr val="000000"/>
                </a:solidFill>
                <a:latin typeface="Open Sans"/>
              </a:rPr>
              <a:t>Do you think you have to spend a lot of money to look professional? What are other important ways to make yourself look professional besides nice clothes? </a:t>
            </a:r>
          </a:p>
        </p:txBody>
      </p:sp>
      <p:sp>
        <p:nvSpPr>
          <p:cNvPr id="30" name="TextBox 30"/>
          <p:cNvSpPr txBox="1"/>
          <p:nvPr>
            <p:custDataLst>
              <p:tags r:id="rId2"/>
            </p:custDataLst>
          </p:nvPr>
        </p:nvSpPr>
        <p:spPr>
          <a:xfrm>
            <a:off x="296335" y="815340"/>
            <a:ext cx="7179731" cy="404453"/>
          </a:xfrm>
          <a:prstGeom prst="rect">
            <a:avLst/>
          </a:prstGeom>
        </p:spPr>
        <p:txBody>
          <a:bodyPr lIns="0" tIns="0" rIns="0" bIns="0" rtlCol="0" anchor="t">
            <a:spAutoFit/>
          </a:bodyPr>
          <a:lstStyle/>
          <a:p>
            <a:pPr algn="ctr">
              <a:lnSpc>
                <a:spcPts val="1520"/>
              </a:lnSpc>
            </a:pPr>
            <a:r>
              <a:rPr lang="en-US" sz="1671" dirty="0">
                <a:solidFill>
                  <a:srgbClr val="000000"/>
                </a:solidFill>
                <a:latin typeface="Open Sans"/>
              </a:rPr>
              <a:t>Professionalism in the workplace can be defined as "communicating effectively and appropriately and always finding a way to be productive."</a:t>
            </a:r>
          </a:p>
        </p:txBody>
      </p:sp>
      <p:sp>
        <p:nvSpPr>
          <p:cNvPr id="31" name="TextBox 31"/>
          <p:cNvSpPr txBox="1"/>
          <p:nvPr>
            <p:custDataLst>
              <p:tags r:id="rId3"/>
            </p:custDataLst>
          </p:nvPr>
        </p:nvSpPr>
        <p:spPr>
          <a:xfrm>
            <a:off x="-1378708" y="1379907"/>
            <a:ext cx="7919878" cy="233732"/>
          </a:xfrm>
          <a:prstGeom prst="rect">
            <a:avLst/>
          </a:prstGeom>
        </p:spPr>
        <p:txBody>
          <a:bodyPr lIns="0" tIns="0" rIns="0" bIns="0" rtlCol="0" anchor="t">
            <a:spAutoFit/>
          </a:bodyPr>
          <a:lstStyle/>
          <a:p>
            <a:pPr algn="ctr">
              <a:lnSpc>
                <a:spcPts val="1817"/>
              </a:lnSpc>
            </a:pPr>
            <a:r>
              <a:rPr lang="en-US" sz="1297">
                <a:solidFill>
                  <a:srgbClr val="000000"/>
                </a:solidFill>
                <a:latin typeface="Open Sans"/>
              </a:rPr>
              <a:t>What do you think  "communicating effectively" means? </a:t>
            </a:r>
          </a:p>
        </p:txBody>
      </p:sp>
      <p:sp>
        <p:nvSpPr>
          <p:cNvPr id="32" name="TextBox 32"/>
          <p:cNvSpPr txBox="1"/>
          <p:nvPr>
            <p:custDataLst>
              <p:tags r:id="rId4"/>
            </p:custDataLst>
          </p:nvPr>
        </p:nvSpPr>
        <p:spPr>
          <a:xfrm>
            <a:off x="349332" y="4924199"/>
            <a:ext cx="3821969" cy="462376"/>
          </a:xfrm>
          <a:prstGeom prst="rect">
            <a:avLst/>
          </a:prstGeom>
        </p:spPr>
        <p:txBody>
          <a:bodyPr lIns="0" tIns="0" rIns="0" bIns="0" rtlCol="0" anchor="t">
            <a:spAutoFit/>
          </a:bodyPr>
          <a:lstStyle/>
          <a:p>
            <a:pPr algn="ctr">
              <a:lnSpc>
                <a:spcPts val="1814"/>
              </a:lnSpc>
            </a:pPr>
            <a:r>
              <a:rPr lang="en-US" sz="1296" dirty="0">
                <a:solidFill>
                  <a:srgbClr val="000000"/>
                </a:solidFill>
                <a:latin typeface="Open Sans Light"/>
              </a:rPr>
              <a:t>What do you think this quote means? Do you think first impressions matter? Explain.</a:t>
            </a:r>
          </a:p>
        </p:txBody>
      </p:sp>
      <p:sp>
        <p:nvSpPr>
          <p:cNvPr id="35" name="TextBox 35"/>
          <p:cNvSpPr txBox="1"/>
          <p:nvPr>
            <p:custDataLst>
              <p:tags r:id="rId5"/>
            </p:custDataLst>
          </p:nvPr>
        </p:nvSpPr>
        <p:spPr>
          <a:xfrm>
            <a:off x="50420" y="4324906"/>
            <a:ext cx="4438184" cy="704294"/>
          </a:xfrm>
          <a:prstGeom prst="rect">
            <a:avLst/>
          </a:prstGeom>
        </p:spPr>
        <p:txBody>
          <a:bodyPr lIns="0" tIns="0" rIns="0" bIns="0" rtlCol="0" anchor="t">
            <a:spAutoFit/>
          </a:bodyPr>
          <a:lstStyle/>
          <a:p>
            <a:pPr algn="ctr">
              <a:lnSpc>
                <a:spcPts val="1913"/>
              </a:lnSpc>
            </a:pPr>
            <a:r>
              <a:rPr lang="en-US" sz="1366" dirty="0">
                <a:solidFill>
                  <a:srgbClr val="000000"/>
                </a:solidFill>
                <a:latin typeface="Open Sans"/>
              </a:rPr>
              <a:t>“Dress yourself to define yourself.” </a:t>
            </a:r>
          </a:p>
          <a:p>
            <a:pPr algn="ctr">
              <a:lnSpc>
                <a:spcPts val="1913"/>
              </a:lnSpc>
            </a:pPr>
            <a:r>
              <a:rPr lang="en-US" sz="1366" dirty="0">
                <a:solidFill>
                  <a:srgbClr val="000000"/>
                </a:solidFill>
                <a:latin typeface="Open Sans"/>
              </a:rPr>
              <a:t>― Debasish </a:t>
            </a:r>
            <a:r>
              <a:rPr lang="en-US" sz="1366" dirty="0" err="1">
                <a:solidFill>
                  <a:srgbClr val="000000"/>
                </a:solidFill>
                <a:latin typeface="Open Sans"/>
              </a:rPr>
              <a:t>Mridha</a:t>
            </a:r>
            <a:endParaRPr lang="en-US" sz="1366" dirty="0">
              <a:solidFill>
                <a:srgbClr val="000000"/>
              </a:solidFill>
              <a:latin typeface="Open Sans"/>
            </a:endParaRPr>
          </a:p>
          <a:p>
            <a:pPr algn="ctr">
              <a:lnSpc>
                <a:spcPts val="1913"/>
              </a:lnSpc>
            </a:pPr>
            <a:endParaRPr lang="en-US" sz="1366" dirty="0">
              <a:solidFill>
                <a:srgbClr val="000000"/>
              </a:solidFill>
              <a:latin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3" name="TextBox 23"/>
          <p:cNvSpPr txBox="1"/>
          <p:nvPr>
            <p:custDataLst>
              <p:tags r:id="rId1"/>
            </p:custDataLst>
          </p:nvPr>
        </p:nvSpPr>
        <p:spPr>
          <a:xfrm>
            <a:off x="64592" y="664602"/>
            <a:ext cx="6917085" cy="554868"/>
          </a:xfrm>
          <a:prstGeom prst="rect">
            <a:avLst/>
          </a:prstGeom>
        </p:spPr>
        <p:txBody>
          <a:bodyPr lIns="0" tIns="0" rIns="0" bIns="0" rtlCol="0" anchor="t">
            <a:spAutoFit/>
          </a:bodyPr>
          <a:lstStyle/>
          <a:p>
            <a:pPr algn="ctr">
              <a:lnSpc>
                <a:spcPts val="2242"/>
              </a:lnSpc>
            </a:pPr>
            <a:r>
              <a:rPr lang="en-US" sz="1602" dirty="0">
                <a:solidFill>
                  <a:srgbClr val="000000"/>
                </a:solidFill>
                <a:latin typeface="Open Sans"/>
              </a:rPr>
              <a:t>What do you think the term "adulting" means? What are some negative aspects of adulting and what are some positive aspects of adulting?</a:t>
            </a:r>
          </a:p>
        </p:txBody>
      </p:sp>
      <p:sp>
        <p:nvSpPr>
          <p:cNvPr id="24" name="TextBox 24"/>
          <p:cNvSpPr txBox="1"/>
          <p:nvPr>
            <p:custDataLst>
              <p:tags r:id="rId2"/>
            </p:custDataLst>
          </p:nvPr>
        </p:nvSpPr>
        <p:spPr>
          <a:xfrm>
            <a:off x="3398897" y="4038026"/>
            <a:ext cx="4104517" cy="686435"/>
          </a:xfrm>
          <a:prstGeom prst="rect">
            <a:avLst/>
          </a:prstGeom>
        </p:spPr>
        <p:txBody>
          <a:bodyPr lIns="0" tIns="0" rIns="0" bIns="0" rtlCol="0" anchor="t">
            <a:spAutoFit/>
          </a:bodyPr>
          <a:lstStyle/>
          <a:p>
            <a:pPr>
              <a:lnSpc>
                <a:spcPts val="1839"/>
              </a:lnSpc>
            </a:pPr>
            <a:r>
              <a:rPr lang="en-US" sz="1599" dirty="0">
                <a:solidFill>
                  <a:srgbClr val="000000"/>
                </a:solidFill>
                <a:latin typeface="Open Sans"/>
              </a:rPr>
              <a:t>Look at the adulting symbols below and write a hashtag for each one that describes the symbol.</a:t>
            </a:r>
          </a:p>
        </p:txBody>
      </p:sp>
      <p:sp>
        <p:nvSpPr>
          <p:cNvPr id="25" name="TextBox 25"/>
          <p:cNvSpPr txBox="1"/>
          <p:nvPr>
            <p:custDataLst>
              <p:tags r:id="rId3"/>
            </p:custDataLst>
          </p:nvPr>
        </p:nvSpPr>
        <p:spPr>
          <a:xfrm>
            <a:off x="214183" y="3999926"/>
            <a:ext cx="2700390" cy="2390213"/>
          </a:xfrm>
          <a:prstGeom prst="rect">
            <a:avLst/>
          </a:prstGeom>
        </p:spPr>
        <p:txBody>
          <a:bodyPr lIns="0" tIns="0" rIns="0" bIns="0" rtlCol="0" anchor="t">
            <a:spAutoFit/>
          </a:bodyPr>
          <a:lstStyle/>
          <a:p>
            <a:pPr>
              <a:lnSpc>
                <a:spcPts val="2130"/>
              </a:lnSpc>
            </a:pPr>
            <a:r>
              <a:rPr lang="en-US" sz="1522" dirty="0">
                <a:solidFill>
                  <a:srgbClr val="000000"/>
                </a:solidFill>
                <a:latin typeface="Open Sans"/>
              </a:rPr>
              <a:t>How prepared do you feel to be an adult? If you had to give yourself a grade on how prepared you feel for the demands and responsibilities of becoming an adult, what grade would you give yourself? </a:t>
            </a:r>
          </a:p>
          <a:p>
            <a:pPr algn="ctr">
              <a:lnSpc>
                <a:spcPts val="2130"/>
              </a:lnSpc>
            </a:pPr>
            <a:endParaRPr lang="en-US" sz="1522" dirty="0">
              <a:solidFill>
                <a:srgbClr val="000000"/>
              </a:solidFill>
              <a:latin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a:blip r:embed="rId12"/>
          <a:stretch>
            <a:fillRect/>
          </a:stretch>
        </a:blipFill>
        <a:effectLst/>
      </p:bgPr>
    </p:bg>
    <p:spTree>
      <p:nvGrpSpPr>
        <p:cNvPr id="1" name=""/>
        <p:cNvGrpSpPr/>
        <p:nvPr/>
      </p:nvGrpSpPr>
      <p:grpSpPr>
        <a:xfrm>
          <a:off x="0" y="0"/>
          <a:ext cx="0" cy="0"/>
          <a:chOff x="0" y="0"/>
          <a:chExt cx="0" cy="0"/>
        </a:xfrm>
      </p:grpSpPr>
      <p:sp>
        <p:nvSpPr>
          <p:cNvPr id="27" name="TextBox 27"/>
          <p:cNvSpPr txBox="1"/>
          <p:nvPr>
            <p:custDataLst>
              <p:tags r:id="rId1"/>
            </p:custDataLst>
          </p:nvPr>
        </p:nvSpPr>
        <p:spPr>
          <a:xfrm>
            <a:off x="148653" y="9041534"/>
            <a:ext cx="3575944" cy="989996"/>
          </a:xfrm>
          <a:prstGeom prst="rect">
            <a:avLst/>
          </a:prstGeom>
        </p:spPr>
        <p:txBody>
          <a:bodyPr lIns="0" tIns="0" rIns="0" bIns="0" rtlCol="0" anchor="t">
            <a:spAutoFit/>
          </a:bodyPr>
          <a:lstStyle/>
          <a:p>
            <a:pPr algn="ctr">
              <a:lnSpc>
                <a:spcPts val="1608"/>
              </a:lnSpc>
            </a:pPr>
            <a:r>
              <a:rPr lang="en-US" sz="1148" dirty="0">
                <a:solidFill>
                  <a:srgbClr val="000000"/>
                </a:solidFill>
                <a:latin typeface="Open Sans Light"/>
              </a:rPr>
              <a:t>This career can involve a lot of overtime as there are often deadlines that need to be met to finish a project. Self-employed graphic designers will often find themselves meeting and communicating with clients at all hours of the day.</a:t>
            </a:r>
          </a:p>
        </p:txBody>
      </p:sp>
      <p:sp>
        <p:nvSpPr>
          <p:cNvPr id="29" name="TextBox 29"/>
          <p:cNvSpPr txBox="1"/>
          <p:nvPr>
            <p:custDataLst>
              <p:tags r:id="rId2"/>
            </p:custDataLst>
          </p:nvPr>
        </p:nvSpPr>
        <p:spPr>
          <a:xfrm>
            <a:off x="4911271" y="519208"/>
            <a:ext cx="2536789" cy="2052172"/>
          </a:xfrm>
          <a:prstGeom prst="rect">
            <a:avLst/>
          </a:prstGeom>
        </p:spPr>
        <p:txBody>
          <a:bodyPr lIns="0" tIns="0" rIns="0" bIns="0" rtlCol="0" anchor="t">
            <a:spAutoFit/>
          </a:bodyPr>
          <a:lstStyle/>
          <a:p>
            <a:pPr algn="ctr">
              <a:lnSpc>
                <a:spcPts val="1863"/>
              </a:lnSpc>
            </a:pPr>
            <a:r>
              <a:rPr lang="en-US" sz="1330" dirty="0">
                <a:solidFill>
                  <a:srgbClr val="000000"/>
                </a:solidFill>
                <a:latin typeface="Open Sans"/>
              </a:rPr>
              <a:t>Graphic designers create visual text and imagery either by hand or by using computer software. They communicate ideas that promote a company, inform, or captivate </a:t>
            </a:r>
            <a:r>
              <a:rPr lang="en-US" sz="1330" dirty="0" err="1">
                <a:solidFill>
                  <a:srgbClr val="000000"/>
                </a:solidFill>
                <a:latin typeface="Open Sans"/>
              </a:rPr>
              <a:t>buyers.They</a:t>
            </a:r>
            <a:r>
              <a:rPr lang="en-US" sz="1330" dirty="0">
                <a:solidFill>
                  <a:srgbClr val="000000"/>
                </a:solidFill>
                <a:latin typeface="Open Sans"/>
              </a:rPr>
              <a:t> create logos, websites, product drawings and more. </a:t>
            </a:r>
          </a:p>
        </p:txBody>
      </p:sp>
      <p:sp>
        <p:nvSpPr>
          <p:cNvPr id="30" name="TextBox 30"/>
          <p:cNvSpPr txBox="1"/>
          <p:nvPr>
            <p:custDataLst>
              <p:tags r:id="rId3"/>
            </p:custDataLst>
          </p:nvPr>
        </p:nvSpPr>
        <p:spPr>
          <a:xfrm>
            <a:off x="382353" y="1218986"/>
            <a:ext cx="3193591" cy="451399"/>
          </a:xfrm>
          <a:prstGeom prst="rect">
            <a:avLst/>
          </a:prstGeom>
        </p:spPr>
        <p:txBody>
          <a:bodyPr lIns="0" tIns="0" rIns="0" bIns="0" rtlCol="0" anchor="t">
            <a:spAutoFit/>
          </a:bodyPr>
          <a:lstStyle/>
          <a:p>
            <a:pPr algn="ctr">
              <a:lnSpc>
                <a:spcPts val="1822"/>
              </a:lnSpc>
            </a:pPr>
            <a:r>
              <a:rPr lang="en-US" sz="1302" dirty="0">
                <a:solidFill>
                  <a:srgbClr val="000000"/>
                </a:solidFill>
                <a:latin typeface="Open Sans Light"/>
              </a:rPr>
              <a:t>What characteristics do you think a graphic designer would need to be successful? </a:t>
            </a:r>
          </a:p>
        </p:txBody>
      </p:sp>
      <p:sp>
        <p:nvSpPr>
          <p:cNvPr id="31" name="TextBox 31"/>
          <p:cNvSpPr txBox="1"/>
          <p:nvPr>
            <p:custDataLst>
              <p:tags r:id="rId4"/>
            </p:custDataLst>
          </p:nvPr>
        </p:nvSpPr>
        <p:spPr>
          <a:xfrm>
            <a:off x="183904" y="3943765"/>
            <a:ext cx="3232835" cy="585002"/>
          </a:xfrm>
          <a:prstGeom prst="rect">
            <a:avLst/>
          </a:prstGeom>
        </p:spPr>
        <p:txBody>
          <a:bodyPr lIns="0" tIns="0" rIns="0" bIns="0" rtlCol="0" anchor="t">
            <a:spAutoFit/>
          </a:bodyPr>
          <a:lstStyle/>
          <a:p>
            <a:pPr algn="ctr">
              <a:lnSpc>
                <a:spcPts val="1495"/>
              </a:lnSpc>
            </a:pPr>
            <a:r>
              <a:rPr lang="en-US" sz="1278" dirty="0">
                <a:solidFill>
                  <a:srgbClr val="000000"/>
                </a:solidFill>
                <a:latin typeface="Open Sans"/>
              </a:rPr>
              <a:t>Many companies require that a graphic designer has a bachelor's degree.  </a:t>
            </a:r>
          </a:p>
          <a:p>
            <a:pPr>
              <a:lnSpc>
                <a:spcPts val="1930"/>
              </a:lnSpc>
            </a:pPr>
            <a:r>
              <a:rPr lang="en-US" sz="1378" dirty="0">
                <a:solidFill>
                  <a:srgbClr val="000000"/>
                </a:solidFill>
                <a:latin typeface="Open Sans"/>
              </a:rPr>
              <a:t> </a:t>
            </a:r>
          </a:p>
        </p:txBody>
      </p:sp>
      <p:sp>
        <p:nvSpPr>
          <p:cNvPr id="32" name="TextBox 32"/>
          <p:cNvSpPr txBox="1"/>
          <p:nvPr>
            <p:custDataLst>
              <p:tags r:id="rId5"/>
            </p:custDataLst>
          </p:nvPr>
        </p:nvSpPr>
        <p:spPr>
          <a:xfrm>
            <a:off x="3842044" y="3905665"/>
            <a:ext cx="3674826" cy="926993"/>
          </a:xfrm>
          <a:prstGeom prst="rect">
            <a:avLst/>
          </a:prstGeom>
        </p:spPr>
        <p:txBody>
          <a:bodyPr lIns="0" tIns="0" rIns="0" bIns="0" rtlCol="0" anchor="t">
            <a:spAutoFit/>
          </a:bodyPr>
          <a:lstStyle/>
          <a:p>
            <a:pPr algn="ctr">
              <a:lnSpc>
                <a:spcPts val="1828"/>
              </a:lnSpc>
            </a:pPr>
            <a:r>
              <a:rPr lang="en-US" sz="1306" dirty="0">
                <a:solidFill>
                  <a:srgbClr val="000000"/>
                </a:solidFill>
                <a:latin typeface="Open Sans"/>
              </a:rPr>
              <a:t>Graphic designers working for or with print  can expect a 22.8% decline, whereas those working with computer systems should increase with about a 25% gain in job growth.</a:t>
            </a:r>
          </a:p>
        </p:txBody>
      </p:sp>
      <p:sp>
        <p:nvSpPr>
          <p:cNvPr id="33" name="TextBox 33"/>
          <p:cNvSpPr txBox="1"/>
          <p:nvPr>
            <p:custDataLst>
              <p:tags r:id="rId6"/>
            </p:custDataLst>
          </p:nvPr>
        </p:nvSpPr>
        <p:spPr>
          <a:xfrm>
            <a:off x="1536171" y="884396"/>
            <a:ext cx="2082405" cy="248283"/>
          </a:xfrm>
          <a:prstGeom prst="rect">
            <a:avLst/>
          </a:prstGeom>
        </p:spPr>
        <p:txBody>
          <a:bodyPr lIns="0" tIns="0" rIns="0" bIns="0" rtlCol="0" anchor="t">
            <a:spAutoFit/>
          </a:bodyPr>
          <a:lstStyle/>
          <a:p>
            <a:pPr algn="ctr">
              <a:lnSpc>
                <a:spcPts val="2065"/>
              </a:lnSpc>
              <a:spcBef>
                <a:spcPct val="0"/>
              </a:spcBef>
            </a:pPr>
            <a:r>
              <a:rPr lang="en-US" sz="1475" dirty="0">
                <a:solidFill>
                  <a:srgbClr val="000000"/>
                </a:solidFill>
                <a:latin typeface="Open Sans Extra Bold"/>
              </a:rPr>
              <a:t>Graphic Designer</a:t>
            </a:r>
          </a:p>
        </p:txBody>
      </p:sp>
      <p:sp>
        <p:nvSpPr>
          <p:cNvPr id="34" name="TextBox 34"/>
          <p:cNvSpPr txBox="1"/>
          <p:nvPr>
            <p:custDataLst>
              <p:tags r:id="rId7"/>
            </p:custDataLst>
          </p:nvPr>
        </p:nvSpPr>
        <p:spPr>
          <a:xfrm>
            <a:off x="188094" y="4564576"/>
            <a:ext cx="3314187" cy="827197"/>
          </a:xfrm>
          <a:prstGeom prst="rect">
            <a:avLst/>
          </a:prstGeom>
        </p:spPr>
        <p:txBody>
          <a:bodyPr lIns="0" tIns="0" rIns="0" bIns="0" rtlCol="0" anchor="t">
            <a:spAutoFit/>
          </a:bodyPr>
          <a:lstStyle/>
          <a:p>
            <a:pPr algn="ctr">
              <a:lnSpc>
                <a:spcPts val="1656"/>
              </a:lnSpc>
            </a:pPr>
            <a:r>
              <a:rPr lang="en-US" sz="1183" dirty="0">
                <a:solidFill>
                  <a:srgbClr val="000000"/>
                </a:solidFill>
                <a:latin typeface="Open Sans"/>
              </a:rPr>
              <a:t>The average pay for a graphic designer is $50,000. The top 10% of them make over $90,000. The bottom 10% make about $30,000. </a:t>
            </a:r>
          </a:p>
        </p:txBody>
      </p:sp>
      <p:sp>
        <p:nvSpPr>
          <p:cNvPr id="35" name="TextBox 35"/>
          <p:cNvSpPr txBox="1"/>
          <p:nvPr>
            <p:custDataLst>
              <p:tags r:id="rId8"/>
            </p:custDataLst>
          </p:nvPr>
        </p:nvSpPr>
        <p:spPr>
          <a:xfrm>
            <a:off x="3869427" y="5010150"/>
            <a:ext cx="3561860" cy="601416"/>
          </a:xfrm>
          <a:prstGeom prst="rect">
            <a:avLst/>
          </a:prstGeom>
        </p:spPr>
        <p:txBody>
          <a:bodyPr lIns="0" tIns="0" rIns="0" bIns="0" rtlCol="0" anchor="t">
            <a:spAutoFit/>
          </a:bodyPr>
          <a:lstStyle/>
          <a:p>
            <a:pPr algn="ctr">
              <a:lnSpc>
                <a:spcPts val="1656"/>
              </a:lnSpc>
            </a:pPr>
            <a:r>
              <a:rPr lang="en-US" sz="1183" dirty="0">
                <a:solidFill>
                  <a:srgbClr val="000000"/>
                </a:solidFill>
                <a:latin typeface="Open Sans Light"/>
              </a:rPr>
              <a:t>Why do you think that there will be less of a demand for graphic designers that work with print (paper) in the next 20 years?</a:t>
            </a:r>
          </a:p>
        </p:txBody>
      </p:sp>
      <p:sp>
        <p:nvSpPr>
          <p:cNvPr id="38" name="TextBox 38"/>
          <p:cNvSpPr txBox="1"/>
          <p:nvPr>
            <p:custDataLst>
              <p:tags r:id="rId9"/>
            </p:custDataLst>
          </p:nvPr>
        </p:nvSpPr>
        <p:spPr>
          <a:xfrm>
            <a:off x="217730" y="5463716"/>
            <a:ext cx="3232835" cy="823318"/>
          </a:xfrm>
          <a:prstGeom prst="rect">
            <a:avLst/>
          </a:prstGeom>
        </p:spPr>
        <p:txBody>
          <a:bodyPr lIns="0" tIns="0" rIns="0" bIns="0" rtlCol="0" anchor="t">
            <a:spAutoFit/>
          </a:bodyPr>
          <a:lstStyle/>
          <a:p>
            <a:pPr algn="ctr">
              <a:lnSpc>
                <a:spcPts val="1612"/>
              </a:lnSpc>
            </a:pPr>
            <a:r>
              <a:rPr lang="en-US" sz="1378" dirty="0">
                <a:solidFill>
                  <a:srgbClr val="000000"/>
                </a:solidFill>
                <a:latin typeface="Open Sans Light"/>
              </a:rPr>
              <a:t>Why do you think some people in the same field make a lot more money  than others? </a:t>
            </a:r>
          </a:p>
          <a:p>
            <a:pPr>
              <a:lnSpc>
                <a:spcPts val="1930"/>
              </a:lnSpc>
            </a:pPr>
            <a:r>
              <a:rPr lang="en-US" sz="1378" dirty="0">
                <a:solidFill>
                  <a:srgbClr val="000000"/>
                </a:solidFill>
                <a:latin typeface="Open Sans Light"/>
              </a:rPr>
              <a:t> </a:t>
            </a:r>
          </a:p>
        </p:txBody>
      </p:sp>
      <p:sp>
        <p:nvSpPr>
          <p:cNvPr id="43" name="TextBox 43"/>
          <p:cNvSpPr txBox="1"/>
          <p:nvPr>
            <p:custDataLst>
              <p:tags r:id="rId10"/>
            </p:custDataLst>
          </p:nvPr>
        </p:nvSpPr>
        <p:spPr>
          <a:xfrm>
            <a:off x="4023991" y="8570647"/>
            <a:ext cx="3232835" cy="567222"/>
          </a:xfrm>
          <a:prstGeom prst="rect">
            <a:avLst/>
          </a:prstGeom>
        </p:spPr>
        <p:txBody>
          <a:bodyPr lIns="0" tIns="0" rIns="0" bIns="0" rtlCol="0" anchor="t">
            <a:spAutoFit/>
          </a:bodyPr>
          <a:lstStyle/>
          <a:p>
            <a:pPr algn="ctr">
              <a:lnSpc>
                <a:spcPts val="1495"/>
              </a:lnSpc>
            </a:pPr>
            <a:r>
              <a:rPr lang="en-US" sz="1278" dirty="0">
                <a:solidFill>
                  <a:srgbClr val="000000"/>
                </a:solidFill>
                <a:latin typeface="Open Sans Light"/>
              </a:rPr>
              <a:t>How would you feel working overtime or more than 40 hours a week? Explain. </a:t>
            </a:r>
          </a:p>
          <a:p>
            <a:pPr>
              <a:lnSpc>
                <a:spcPts val="1790"/>
              </a:lnSpc>
            </a:pPr>
            <a:r>
              <a:rPr lang="en-US" sz="1278" dirty="0">
                <a:solidFill>
                  <a:srgbClr val="000000"/>
                </a:solidFill>
                <a:latin typeface="Open Sans Light"/>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9" name="TextBox 29"/>
          <p:cNvSpPr txBox="1"/>
          <p:nvPr>
            <p:custDataLst>
              <p:tags r:id="rId1"/>
            </p:custDataLst>
          </p:nvPr>
        </p:nvSpPr>
        <p:spPr>
          <a:xfrm>
            <a:off x="304047" y="4346595"/>
            <a:ext cx="2325264" cy="470081"/>
          </a:xfrm>
          <a:prstGeom prst="rect">
            <a:avLst/>
          </a:prstGeom>
        </p:spPr>
        <p:txBody>
          <a:bodyPr lIns="0" tIns="0" rIns="0" bIns="0" rtlCol="0" anchor="t">
            <a:spAutoFit/>
          </a:bodyPr>
          <a:lstStyle/>
          <a:p>
            <a:pPr algn="ctr">
              <a:lnSpc>
                <a:spcPts val="1915"/>
              </a:lnSpc>
              <a:spcBef>
                <a:spcPct val="0"/>
              </a:spcBef>
            </a:pPr>
            <a:r>
              <a:rPr lang="en-US" sz="1367" dirty="0">
                <a:solidFill>
                  <a:srgbClr val="000000"/>
                </a:solidFill>
                <a:latin typeface="Open Sans"/>
              </a:rPr>
              <a:t>Do you think it is possible to not communicate? Explain. </a:t>
            </a:r>
          </a:p>
        </p:txBody>
      </p:sp>
      <p:sp>
        <p:nvSpPr>
          <p:cNvPr id="30" name="TextBox 30"/>
          <p:cNvSpPr txBox="1"/>
          <p:nvPr>
            <p:custDataLst>
              <p:tags r:id="rId2"/>
            </p:custDataLst>
          </p:nvPr>
        </p:nvSpPr>
        <p:spPr>
          <a:xfrm>
            <a:off x="-338569" y="931387"/>
            <a:ext cx="5406507" cy="268097"/>
          </a:xfrm>
          <a:prstGeom prst="rect">
            <a:avLst/>
          </a:prstGeom>
        </p:spPr>
        <p:txBody>
          <a:bodyPr lIns="0" tIns="0" rIns="0" bIns="0" rtlCol="0" anchor="t">
            <a:spAutoFit/>
          </a:bodyPr>
          <a:lstStyle/>
          <a:p>
            <a:pPr algn="ctr">
              <a:lnSpc>
                <a:spcPts val="2227"/>
              </a:lnSpc>
            </a:pPr>
            <a:r>
              <a:rPr lang="en-US" sz="1590" dirty="0">
                <a:solidFill>
                  <a:srgbClr val="000000"/>
                </a:solidFill>
                <a:latin typeface="Open Sans"/>
              </a:rPr>
              <a:t>Complete the phrase: communication is... </a:t>
            </a:r>
          </a:p>
        </p:txBody>
      </p:sp>
      <p:sp>
        <p:nvSpPr>
          <p:cNvPr id="34" name="TextBox 34"/>
          <p:cNvSpPr txBox="1"/>
          <p:nvPr>
            <p:custDataLst>
              <p:tags r:id="rId3"/>
            </p:custDataLst>
          </p:nvPr>
        </p:nvSpPr>
        <p:spPr>
          <a:xfrm>
            <a:off x="3406011" y="4346595"/>
            <a:ext cx="3901846" cy="708206"/>
          </a:xfrm>
          <a:prstGeom prst="rect">
            <a:avLst/>
          </a:prstGeom>
        </p:spPr>
        <p:txBody>
          <a:bodyPr lIns="0" tIns="0" rIns="0" bIns="0" rtlCol="0" anchor="t">
            <a:spAutoFit/>
          </a:bodyPr>
          <a:lstStyle/>
          <a:p>
            <a:pPr>
              <a:lnSpc>
                <a:spcPts val="1915"/>
              </a:lnSpc>
            </a:pPr>
            <a:r>
              <a:rPr lang="en-US" sz="1367" dirty="0">
                <a:solidFill>
                  <a:srgbClr val="000000"/>
                </a:solidFill>
                <a:latin typeface="Open Sans"/>
              </a:rPr>
              <a:t>How easy is it to communicate effectively? What can go wrong? List ways it can go wrong.</a:t>
            </a:r>
          </a:p>
          <a:p>
            <a:pPr>
              <a:lnSpc>
                <a:spcPts val="1915"/>
              </a:lnSpc>
              <a:spcBef>
                <a:spcPct val="0"/>
              </a:spcBef>
            </a:pPr>
            <a:endParaRPr lang="en-US" sz="1367" dirty="0">
              <a:solidFill>
                <a:srgbClr val="000000"/>
              </a:solidFill>
              <a:latin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41" name="TextBox 41"/>
          <p:cNvSpPr txBox="1"/>
          <p:nvPr>
            <p:custDataLst>
              <p:tags r:id="rId1"/>
            </p:custDataLst>
          </p:nvPr>
        </p:nvSpPr>
        <p:spPr>
          <a:xfrm>
            <a:off x="393273" y="566103"/>
            <a:ext cx="5379308" cy="781319"/>
          </a:xfrm>
          <a:prstGeom prst="rect">
            <a:avLst/>
          </a:prstGeom>
        </p:spPr>
        <p:txBody>
          <a:bodyPr lIns="0" tIns="0" rIns="0" bIns="0" rtlCol="0" anchor="t">
            <a:spAutoFit/>
          </a:bodyPr>
          <a:lstStyle/>
          <a:p>
            <a:pPr>
              <a:lnSpc>
                <a:spcPts val="1945"/>
              </a:lnSpc>
            </a:pPr>
            <a:endParaRPr dirty="0"/>
          </a:p>
          <a:p>
            <a:pPr>
              <a:lnSpc>
                <a:spcPts val="2225"/>
              </a:lnSpc>
            </a:pPr>
            <a:r>
              <a:rPr lang="en-US" sz="1589" dirty="0">
                <a:solidFill>
                  <a:srgbClr val="000000"/>
                </a:solidFill>
                <a:latin typeface="Open Sans"/>
              </a:rPr>
              <a:t>Effective communication includes eye contact, active listening, a clear message and feedback.</a:t>
            </a:r>
          </a:p>
        </p:txBody>
      </p:sp>
      <p:sp>
        <p:nvSpPr>
          <p:cNvPr id="43" name="TextBox 43"/>
          <p:cNvSpPr txBox="1"/>
          <p:nvPr>
            <p:custDataLst>
              <p:tags r:id="rId2"/>
            </p:custDataLst>
          </p:nvPr>
        </p:nvSpPr>
        <p:spPr>
          <a:xfrm>
            <a:off x="3252324" y="4137806"/>
            <a:ext cx="2669008" cy="1151663"/>
          </a:xfrm>
          <a:prstGeom prst="rect">
            <a:avLst/>
          </a:prstGeom>
        </p:spPr>
        <p:txBody>
          <a:bodyPr lIns="0" tIns="0" rIns="0" bIns="0" rtlCol="0" anchor="t">
            <a:spAutoFit/>
          </a:bodyPr>
          <a:lstStyle/>
          <a:p>
            <a:pPr algn="ctr">
              <a:lnSpc>
                <a:spcPts val="1568"/>
              </a:lnSpc>
            </a:pPr>
            <a:r>
              <a:rPr lang="en-US" sz="1364" dirty="0">
                <a:solidFill>
                  <a:srgbClr val="000000"/>
                </a:solidFill>
                <a:latin typeface="Open Sans"/>
              </a:rPr>
              <a:t>There are 3 types of communication:</a:t>
            </a:r>
          </a:p>
          <a:p>
            <a:pPr algn="ctr">
              <a:lnSpc>
                <a:spcPts val="1568"/>
              </a:lnSpc>
            </a:pPr>
            <a:endParaRPr lang="en-US" sz="1364" dirty="0">
              <a:solidFill>
                <a:srgbClr val="000000"/>
              </a:solidFill>
              <a:latin typeface="Open Sans"/>
            </a:endParaRPr>
          </a:p>
          <a:p>
            <a:pPr marL="294542" lvl="1" indent="-147271">
              <a:lnSpc>
                <a:spcPts val="1568"/>
              </a:lnSpc>
              <a:buFont typeface="Arial"/>
              <a:buChar char="•"/>
            </a:pPr>
            <a:r>
              <a:rPr lang="en-US" sz="1364" dirty="0">
                <a:solidFill>
                  <a:srgbClr val="000000"/>
                </a:solidFill>
                <a:latin typeface="Open Sans"/>
              </a:rPr>
              <a:t>verbal communication</a:t>
            </a:r>
          </a:p>
          <a:p>
            <a:pPr marL="294542" lvl="1" indent="-147271">
              <a:lnSpc>
                <a:spcPts val="1568"/>
              </a:lnSpc>
              <a:buFont typeface="Arial"/>
              <a:buChar char="•"/>
            </a:pPr>
            <a:r>
              <a:rPr lang="en-US" sz="1364" dirty="0">
                <a:solidFill>
                  <a:srgbClr val="000000"/>
                </a:solidFill>
                <a:latin typeface="Open Sans"/>
              </a:rPr>
              <a:t>written communication</a:t>
            </a:r>
          </a:p>
          <a:p>
            <a:pPr marL="294542" lvl="1" indent="-147271">
              <a:lnSpc>
                <a:spcPts val="1568"/>
              </a:lnSpc>
              <a:buFont typeface="Arial"/>
              <a:buChar char="•"/>
            </a:pPr>
            <a:r>
              <a:rPr lang="en-US" sz="1364" dirty="0">
                <a:solidFill>
                  <a:srgbClr val="000000"/>
                </a:solidFill>
                <a:latin typeface="Open Sans"/>
              </a:rPr>
              <a:t>non-verbal communication  </a:t>
            </a:r>
          </a:p>
        </p:txBody>
      </p:sp>
      <p:sp>
        <p:nvSpPr>
          <p:cNvPr id="44" name="TextBox 44"/>
          <p:cNvSpPr txBox="1"/>
          <p:nvPr>
            <p:custDataLst>
              <p:tags r:id="rId3"/>
            </p:custDataLst>
          </p:nvPr>
        </p:nvSpPr>
        <p:spPr>
          <a:xfrm>
            <a:off x="3285277" y="5325449"/>
            <a:ext cx="2447381" cy="462596"/>
          </a:xfrm>
          <a:prstGeom prst="rect">
            <a:avLst/>
          </a:prstGeom>
        </p:spPr>
        <p:txBody>
          <a:bodyPr lIns="0" tIns="0" rIns="0" bIns="0" rtlCol="0" anchor="t">
            <a:spAutoFit/>
          </a:bodyPr>
          <a:lstStyle/>
          <a:p>
            <a:pPr algn="ctr">
              <a:lnSpc>
                <a:spcPts val="1802"/>
              </a:lnSpc>
            </a:pPr>
            <a:r>
              <a:rPr lang="en-US" sz="1287" dirty="0">
                <a:solidFill>
                  <a:srgbClr val="000000"/>
                </a:solidFill>
                <a:latin typeface="Open Sans Light"/>
              </a:rPr>
              <a:t>What type of communication are you best at? Explain. </a:t>
            </a:r>
          </a:p>
        </p:txBody>
      </p:sp>
      <p:sp>
        <p:nvSpPr>
          <p:cNvPr id="45" name="TextBox 45"/>
          <p:cNvSpPr txBox="1"/>
          <p:nvPr>
            <p:custDataLst>
              <p:tags r:id="rId4"/>
            </p:custDataLst>
          </p:nvPr>
        </p:nvSpPr>
        <p:spPr>
          <a:xfrm>
            <a:off x="193813" y="4118756"/>
            <a:ext cx="2889114" cy="826999"/>
          </a:xfrm>
          <a:prstGeom prst="rect">
            <a:avLst/>
          </a:prstGeom>
        </p:spPr>
        <p:txBody>
          <a:bodyPr lIns="0" tIns="0" rIns="0" bIns="0" rtlCol="0" anchor="t">
            <a:spAutoFit/>
          </a:bodyPr>
          <a:lstStyle/>
          <a:p>
            <a:pPr algn="ctr">
              <a:lnSpc>
                <a:spcPts val="1667"/>
              </a:lnSpc>
            </a:pPr>
            <a:r>
              <a:rPr lang="en-US" sz="1190" dirty="0">
                <a:solidFill>
                  <a:srgbClr val="000000"/>
                </a:solidFill>
                <a:latin typeface="Open Sans"/>
              </a:rPr>
              <a:t>How would you feel if you were talking with someone and they did  not make eye contact with you? Why do you think eye contact is important? </a:t>
            </a:r>
          </a:p>
        </p:txBody>
      </p:sp>
      <p:sp>
        <p:nvSpPr>
          <p:cNvPr id="46" name="TextBox 46"/>
          <p:cNvSpPr txBox="1"/>
          <p:nvPr>
            <p:custDataLst>
              <p:tags r:id="rId5"/>
            </p:custDataLst>
          </p:nvPr>
        </p:nvSpPr>
        <p:spPr>
          <a:xfrm>
            <a:off x="254725" y="1405558"/>
            <a:ext cx="6518907" cy="478521"/>
          </a:xfrm>
          <a:prstGeom prst="rect">
            <a:avLst/>
          </a:prstGeom>
        </p:spPr>
        <p:txBody>
          <a:bodyPr lIns="0" tIns="0" rIns="0" bIns="0" rtlCol="0" anchor="t">
            <a:spAutoFit/>
          </a:bodyPr>
          <a:lstStyle/>
          <a:p>
            <a:pPr>
              <a:lnSpc>
                <a:spcPts val="1974"/>
              </a:lnSpc>
            </a:pPr>
            <a:r>
              <a:rPr lang="en-US" sz="1410" dirty="0">
                <a:solidFill>
                  <a:srgbClr val="000000"/>
                </a:solidFill>
                <a:latin typeface="Open Sans Light"/>
              </a:rPr>
              <a:t>What makes someone an active listener? Have you ever spoken to someone and you did not feel as though they were listening to you?  Explain.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a:blip r:embed="rId8"/>
          <a:stretch>
            <a:fillRect/>
          </a:stretch>
        </a:blipFill>
        <a:effectLst/>
      </p:bgPr>
    </p:bg>
    <p:spTree>
      <p:nvGrpSpPr>
        <p:cNvPr id="1" name=""/>
        <p:cNvGrpSpPr/>
        <p:nvPr/>
      </p:nvGrpSpPr>
      <p:grpSpPr>
        <a:xfrm>
          <a:off x="0" y="0"/>
          <a:ext cx="0" cy="0"/>
          <a:chOff x="0" y="0"/>
          <a:chExt cx="0" cy="0"/>
        </a:xfrm>
      </p:grpSpPr>
      <p:sp>
        <p:nvSpPr>
          <p:cNvPr id="30" name="TextBox 30"/>
          <p:cNvSpPr txBox="1"/>
          <p:nvPr>
            <p:custDataLst>
              <p:tags r:id="rId1"/>
            </p:custDataLst>
          </p:nvPr>
        </p:nvSpPr>
        <p:spPr>
          <a:xfrm>
            <a:off x="447794" y="594389"/>
            <a:ext cx="5008830" cy="707786"/>
          </a:xfrm>
          <a:prstGeom prst="rect">
            <a:avLst/>
          </a:prstGeom>
        </p:spPr>
        <p:txBody>
          <a:bodyPr lIns="0" tIns="0" rIns="0" bIns="0" rtlCol="0" anchor="t">
            <a:spAutoFit/>
          </a:bodyPr>
          <a:lstStyle/>
          <a:p>
            <a:pPr>
              <a:lnSpc>
                <a:spcPts val="1938"/>
              </a:lnSpc>
            </a:pPr>
            <a:r>
              <a:rPr lang="en-US" sz="1384" dirty="0">
                <a:solidFill>
                  <a:srgbClr val="000000"/>
                </a:solidFill>
                <a:latin typeface="Open Sans"/>
              </a:rPr>
              <a:t>Nonverbal Communication includes body language, gestures, eye contact, posture, dress and symbols.</a:t>
            </a:r>
          </a:p>
          <a:p>
            <a:pPr>
              <a:lnSpc>
                <a:spcPts val="1938"/>
              </a:lnSpc>
            </a:pPr>
            <a:endParaRPr lang="en-US" sz="1384" dirty="0">
              <a:solidFill>
                <a:srgbClr val="000000"/>
              </a:solidFill>
              <a:latin typeface="Open Sans"/>
            </a:endParaRPr>
          </a:p>
        </p:txBody>
      </p:sp>
      <p:sp>
        <p:nvSpPr>
          <p:cNvPr id="31" name="TextBox 31"/>
          <p:cNvSpPr txBox="1"/>
          <p:nvPr>
            <p:custDataLst>
              <p:tags r:id="rId2"/>
            </p:custDataLst>
          </p:nvPr>
        </p:nvSpPr>
        <p:spPr>
          <a:xfrm>
            <a:off x="99996" y="4823834"/>
            <a:ext cx="2758953" cy="344408"/>
          </a:xfrm>
          <a:prstGeom prst="rect">
            <a:avLst/>
          </a:prstGeom>
        </p:spPr>
        <p:txBody>
          <a:bodyPr lIns="0" tIns="0" rIns="0" bIns="0" rtlCol="0" anchor="t">
            <a:spAutoFit/>
          </a:bodyPr>
          <a:lstStyle/>
          <a:p>
            <a:pPr algn="ctr">
              <a:lnSpc>
                <a:spcPts val="1413"/>
              </a:lnSpc>
            </a:pPr>
            <a:r>
              <a:rPr lang="en-US" sz="1187" dirty="0">
                <a:solidFill>
                  <a:srgbClr val="000000"/>
                </a:solidFill>
                <a:latin typeface="Open Sans"/>
              </a:rPr>
              <a:t>When do we receive nonverbal communication during a typical day?</a:t>
            </a:r>
          </a:p>
        </p:txBody>
      </p:sp>
      <p:sp>
        <p:nvSpPr>
          <p:cNvPr id="32" name="TextBox 32"/>
          <p:cNvSpPr txBox="1"/>
          <p:nvPr>
            <p:custDataLst>
              <p:tags r:id="rId3"/>
            </p:custDataLst>
          </p:nvPr>
        </p:nvSpPr>
        <p:spPr>
          <a:xfrm>
            <a:off x="178330" y="4066323"/>
            <a:ext cx="2743483" cy="772377"/>
          </a:xfrm>
          <a:prstGeom prst="rect">
            <a:avLst/>
          </a:prstGeom>
        </p:spPr>
        <p:txBody>
          <a:bodyPr lIns="0" tIns="0" rIns="0" bIns="0" rtlCol="0" anchor="t">
            <a:spAutoFit/>
          </a:bodyPr>
          <a:lstStyle/>
          <a:p>
            <a:pPr algn="ctr">
              <a:lnSpc>
                <a:spcPts val="1506"/>
              </a:lnSpc>
            </a:pPr>
            <a:r>
              <a:rPr lang="en-US" sz="1448" dirty="0">
                <a:solidFill>
                  <a:srgbClr val="000000"/>
                </a:solidFill>
                <a:latin typeface="Open Sans"/>
              </a:rPr>
              <a:t>It is estimated that non-verbal communication is 93% of the messages we receive.</a:t>
            </a:r>
          </a:p>
          <a:p>
            <a:pPr algn="ctr">
              <a:lnSpc>
                <a:spcPts val="1506"/>
              </a:lnSpc>
            </a:pPr>
            <a:endParaRPr lang="en-US" sz="1448" dirty="0">
              <a:solidFill>
                <a:srgbClr val="000000"/>
              </a:solidFill>
              <a:latin typeface="Open Sans"/>
            </a:endParaRPr>
          </a:p>
        </p:txBody>
      </p:sp>
      <p:sp>
        <p:nvSpPr>
          <p:cNvPr id="33" name="TextBox 33"/>
          <p:cNvSpPr txBox="1"/>
          <p:nvPr>
            <p:custDataLst>
              <p:tags r:id="rId4"/>
            </p:custDataLst>
          </p:nvPr>
        </p:nvSpPr>
        <p:spPr>
          <a:xfrm>
            <a:off x="3107061" y="3955534"/>
            <a:ext cx="4353618" cy="946330"/>
          </a:xfrm>
          <a:prstGeom prst="rect">
            <a:avLst/>
          </a:prstGeom>
        </p:spPr>
        <p:txBody>
          <a:bodyPr lIns="0" tIns="0" rIns="0" bIns="0" rtlCol="0" anchor="t">
            <a:spAutoFit/>
          </a:bodyPr>
          <a:lstStyle/>
          <a:p>
            <a:pPr algn="ctr">
              <a:lnSpc>
                <a:spcPts val="1915"/>
              </a:lnSpc>
            </a:pPr>
            <a:r>
              <a:rPr lang="en-US" sz="1367" dirty="0">
                <a:solidFill>
                  <a:srgbClr val="000000"/>
                </a:solidFill>
                <a:latin typeface="Open Sans"/>
              </a:rPr>
              <a:t>Cell phones have become a major way of communication today. What are some ways you communicate with a cell phone? Is the communication verbal, nonverbal or written?  </a:t>
            </a:r>
          </a:p>
        </p:txBody>
      </p:sp>
      <p:sp>
        <p:nvSpPr>
          <p:cNvPr id="37" name="TextBox 37"/>
          <p:cNvSpPr txBox="1"/>
          <p:nvPr>
            <p:custDataLst>
              <p:tags r:id="rId5"/>
            </p:custDataLst>
          </p:nvPr>
        </p:nvSpPr>
        <p:spPr>
          <a:xfrm>
            <a:off x="369999" y="1184966"/>
            <a:ext cx="5474125" cy="344408"/>
          </a:xfrm>
          <a:prstGeom prst="rect">
            <a:avLst/>
          </a:prstGeom>
        </p:spPr>
        <p:txBody>
          <a:bodyPr lIns="0" tIns="0" rIns="0" bIns="0" rtlCol="0" anchor="t">
            <a:spAutoFit/>
          </a:bodyPr>
          <a:lstStyle/>
          <a:p>
            <a:pPr algn="ctr">
              <a:lnSpc>
                <a:spcPts val="1413"/>
              </a:lnSpc>
            </a:pPr>
            <a:r>
              <a:rPr lang="en-US" sz="1187" dirty="0">
                <a:solidFill>
                  <a:srgbClr val="000000"/>
                </a:solidFill>
                <a:latin typeface="Open Sans Light"/>
              </a:rPr>
              <a:t>How effective is nonverbal communication at making a point? Do you think nonverbal communication is important in the workplace? Why or why not? </a:t>
            </a:r>
          </a:p>
        </p:txBody>
      </p:sp>
      <p:sp>
        <p:nvSpPr>
          <p:cNvPr id="39" name="TextBox 39"/>
          <p:cNvSpPr txBox="1"/>
          <p:nvPr>
            <p:custDataLst>
              <p:tags r:id="rId6"/>
            </p:custDataLst>
          </p:nvPr>
        </p:nvSpPr>
        <p:spPr>
          <a:xfrm>
            <a:off x="3251056" y="7307899"/>
            <a:ext cx="4065627" cy="407007"/>
          </a:xfrm>
          <a:prstGeom prst="rect">
            <a:avLst/>
          </a:prstGeom>
        </p:spPr>
        <p:txBody>
          <a:bodyPr lIns="0" tIns="0" rIns="0" bIns="0" rtlCol="0" anchor="t">
            <a:spAutoFit/>
          </a:bodyPr>
          <a:lstStyle/>
          <a:p>
            <a:pPr algn="just">
              <a:lnSpc>
                <a:spcPts val="1716"/>
              </a:lnSpc>
              <a:spcBef>
                <a:spcPct val="0"/>
              </a:spcBef>
            </a:pPr>
            <a:r>
              <a:rPr lang="en-US" sz="1226" dirty="0">
                <a:solidFill>
                  <a:srgbClr val="000000"/>
                </a:solidFill>
                <a:latin typeface="Open Sans"/>
              </a:rPr>
              <a:t>Do you think people feel more connected or less connected with cell phones? Explain.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LATTEN" val="true"/>
</p:tagLst>
</file>

<file path=ppt/tags/tag2.xml><?xml version="1.0" encoding="utf-8"?>
<p:tagLst xmlns:a="http://schemas.openxmlformats.org/drawingml/2006/main" xmlns:r="http://schemas.openxmlformats.org/officeDocument/2006/relationships" xmlns:p="http://schemas.openxmlformats.org/presentationml/2006/main">
  <p:tag name="FLATTEN" val="true"/>
</p:tagLst>
</file>

<file path=ppt/tags/tag3.xml><?xml version="1.0" encoding="utf-8"?>
<p:tagLst xmlns:a="http://schemas.openxmlformats.org/drawingml/2006/main" xmlns:r="http://schemas.openxmlformats.org/officeDocument/2006/relationships" xmlns:p="http://schemas.openxmlformats.org/presentationml/2006/main">
  <p:tag name="FLATTEN" val="true"/>
</p:tagLst>
</file>

<file path=ppt/tags/tag4.xml><?xml version="1.0" encoding="utf-8"?>
<p:tagLst xmlns:a="http://schemas.openxmlformats.org/drawingml/2006/main" xmlns:r="http://schemas.openxmlformats.org/officeDocument/2006/relationships" xmlns:p="http://schemas.openxmlformats.org/presentationml/2006/main">
  <p:tag name="FLATTEN" val="true"/>
</p:tagLst>
</file>

<file path=ppt/tags/tag5.xml><?xml version="1.0" encoding="utf-8"?>
<p:tagLst xmlns:a="http://schemas.openxmlformats.org/drawingml/2006/main" xmlns:r="http://schemas.openxmlformats.org/officeDocument/2006/relationships" xmlns:p="http://schemas.openxmlformats.org/presentationml/2006/main">
  <p:tag name="FLATTEN" val="true"/>
</p:tagLst>
</file>

<file path=ppt/tags/tag6.xml><?xml version="1.0" encoding="utf-8"?>
<p:tagLst xmlns:a="http://schemas.openxmlformats.org/drawingml/2006/main" xmlns:r="http://schemas.openxmlformats.org/officeDocument/2006/relationships" xmlns:p="http://schemas.openxmlformats.org/presentationml/2006/main">
  <p:tag name="FLATTEN" val="true"/>
</p:tagLst>
</file>

<file path=ppt/tags/tag7.xml><?xml version="1.0" encoding="utf-8"?>
<p:tagLst xmlns:a="http://schemas.openxmlformats.org/drawingml/2006/main" xmlns:r="http://schemas.openxmlformats.org/officeDocument/2006/relationships" xmlns:p="http://schemas.openxmlformats.org/presentationml/2006/main">
  <p:tag name="FLATTEN" val="true"/>
</p:tagLst>
</file>

<file path=ppt/tags/tag8.xml><?xml version="1.0" encoding="utf-8"?>
<p:tagLst xmlns:a="http://schemas.openxmlformats.org/drawingml/2006/main" xmlns:r="http://schemas.openxmlformats.org/officeDocument/2006/relationships" xmlns:p="http://schemas.openxmlformats.org/presentationml/2006/main">
  <p:tag name="FLATTEN" val="true"/>
</p:tagLst>
</file>

<file path=ppt/tags/tag9.xml><?xml version="1.0" encoding="utf-8"?>
<p:tagLst xmlns:a="http://schemas.openxmlformats.org/drawingml/2006/main" xmlns:r="http://schemas.openxmlformats.org/officeDocument/2006/relationships" xmlns:p="http://schemas.openxmlformats.org/presentationml/2006/main">
  <p:tag name="FLATTEN" val="true"/>
</p:tagLst>
</file>

<file path=ppt/tags/tag10.xml><?xml version="1.0" encoding="utf-8"?>
<p:tagLst xmlns:a="http://schemas.openxmlformats.org/drawingml/2006/main" xmlns:r="http://schemas.openxmlformats.org/officeDocument/2006/relationships" xmlns:p="http://schemas.openxmlformats.org/presentationml/2006/main">
  <p:tag name="FLATTEN" val="true"/>
</p:tagLst>
</file>

<file path=ppt/tags/tag11.xml><?xml version="1.0" encoding="utf-8"?>
<p:tagLst xmlns:a="http://schemas.openxmlformats.org/drawingml/2006/main" xmlns:r="http://schemas.openxmlformats.org/officeDocument/2006/relationships" xmlns:p="http://schemas.openxmlformats.org/presentationml/2006/main">
  <p:tag name="FLATTEN" val="true"/>
</p:tagLst>
</file>

<file path=ppt/tags/tag12.xml><?xml version="1.0" encoding="utf-8"?>
<p:tagLst xmlns:a="http://schemas.openxmlformats.org/drawingml/2006/main" xmlns:r="http://schemas.openxmlformats.org/officeDocument/2006/relationships" xmlns:p="http://schemas.openxmlformats.org/presentationml/2006/main">
  <p:tag name="FLATTEN" val="true"/>
</p:tagLst>
</file>

<file path=ppt/tags/tag13.xml><?xml version="1.0" encoding="utf-8"?>
<p:tagLst xmlns:a="http://schemas.openxmlformats.org/drawingml/2006/main" xmlns:r="http://schemas.openxmlformats.org/officeDocument/2006/relationships" xmlns:p="http://schemas.openxmlformats.org/presentationml/2006/main">
  <p:tag name="FLATTEN" val="true"/>
</p:tagLst>
</file>

<file path=ppt/tags/tag14.xml><?xml version="1.0" encoding="utf-8"?>
<p:tagLst xmlns:a="http://schemas.openxmlformats.org/drawingml/2006/main" xmlns:r="http://schemas.openxmlformats.org/officeDocument/2006/relationships" xmlns:p="http://schemas.openxmlformats.org/presentationml/2006/main">
  <p:tag name="FLATTEN" val="true"/>
</p:tagLst>
</file>

<file path=ppt/tags/tag15.xml><?xml version="1.0" encoding="utf-8"?>
<p:tagLst xmlns:a="http://schemas.openxmlformats.org/drawingml/2006/main" xmlns:r="http://schemas.openxmlformats.org/officeDocument/2006/relationships" xmlns:p="http://schemas.openxmlformats.org/presentationml/2006/main">
  <p:tag name="FLATTEN" val="true"/>
</p:tagLst>
</file>

<file path=ppt/tags/tag16.xml><?xml version="1.0" encoding="utf-8"?>
<p:tagLst xmlns:a="http://schemas.openxmlformats.org/drawingml/2006/main" xmlns:r="http://schemas.openxmlformats.org/officeDocument/2006/relationships" xmlns:p="http://schemas.openxmlformats.org/presentationml/2006/main">
  <p:tag name="FLATTEN" val="true"/>
</p:tagLst>
</file>

<file path=ppt/tags/tag17.xml><?xml version="1.0" encoding="utf-8"?>
<p:tagLst xmlns:a="http://schemas.openxmlformats.org/drawingml/2006/main" xmlns:r="http://schemas.openxmlformats.org/officeDocument/2006/relationships" xmlns:p="http://schemas.openxmlformats.org/presentationml/2006/main">
  <p:tag name="FLATTEN" val="true"/>
</p:tagLst>
</file>

<file path=ppt/tags/tag18.xml><?xml version="1.0" encoding="utf-8"?>
<p:tagLst xmlns:a="http://schemas.openxmlformats.org/drawingml/2006/main" xmlns:r="http://schemas.openxmlformats.org/officeDocument/2006/relationships" xmlns:p="http://schemas.openxmlformats.org/presentationml/2006/main">
  <p:tag name="FLATTEN" val="true"/>
</p:tagLst>
</file>

<file path=ppt/tags/tag19.xml><?xml version="1.0" encoding="utf-8"?>
<p:tagLst xmlns:a="http://schemas.openxmlformats.org/drawingml/2006/main" xmlns:r="http://schemas.openxmlformats.org/officeDocument/2006/relationships" xmlns:p="http://schemas.openxmlformats.org/presentationml/2006/main">
  <p:tag name="FLATTEN" val="true"/>
</p:tagLst>
</file>

<file path=ppt/tags/tag20.xml><?xml version="1.0" encoding="utf-8"?>
<p:tagLst xmlns:a="http://schemas.openxmlformats.org/drawingml/2006/main" xmlns:r="http://schemas.openxmlformats.org/officeDocument/2006/relationships" xmlns:p="http://schemas.openxmlformats.org/presentationml/2006/main">
  <p:tag name="FLATTEN" val="true"/>
</p:tagLst>
</file>

<file path=ppt/tags/tag21.xml><?xml version="1.0" encoding="utf-8"?>
<p:tagLst xmlns:a="http://schemas.openxmlformats.org/drawingml/2006/main" xmlns:r="http://schemas.openxmlformats.org/officeDocument/2006/relationships" xmlns:p="http://schemas.openxmlformats.org/presentationml/2006/main">
  <p:tag name="FLATTEN" val="true"/>
</p:tagLst>
</file>

<file path=ppt/tags/tag22.xml><?xml version="1.0" encoding="utf-8"?>
<p:tagLst xmlns:a="http://schemas.openxmlformats.org/drawingml/2006/main" xmlns:r="http://schemas.openxmlformats.org/officeDocument/2006/relationships" xmlns:p="http://schemas.openxmlformats.org/presentationml/2006/main">
  <p:tag name="FLATTEN" val="true"/>
</p:tagLst>
</file>

<file path=ppt/tags/tag23.xml><?xml version="1.0" encoding="utf-8"?>
<p:tagLst xmlns:a="http://schemas.openxmlformats.org/drawingml/2006/main" xmlns:r="http://schemas.openxmlformats.org/officeDocument/2006/relationships" xmlns:p="http://schemas.openxmlformats.org/presentationml/2006/main">
  <p:tag name="FLATTEN" val="true"/>
</p:tagLst>
</file>

<file path=ppt/tags/tag24.xml><?xml version="1.0" encoding="utf-8"?>
<p:tagLst xmlns:a="http://schemas.openxmlformats.org/drawingml/2006/main" xmlns:r="http://schemas.openxmlformats.org/officeDocument/2006/relationships" xmlns:p="http://schemas.openxmlformats.org/presentationml/2006/main">
  <p:tag name="FLATTEN" val="true"/>
</p:tagLst>
</file>

<file path=ppt/tags/tag25.xml><?xml version="1.0" encoding="utf-8"?>
<p:tagLst xmlns:a="http://schemas.openxmlformats.org/drawingml/2006/main" xmlns:r="http://schemas.openxmlformats.org/officeDocument/2006/relationships" xmlns:p="http://schemas.openxmlformats.org/presentationml/2006/main">
  <p:tag name="FLATTEN" val="true"/>
</p:tagLst>
</file>

<file path=ppt/tags/tag26.xml><?xml version="1.0" encoding="utf-8"?>
<p:tagLst xmlns:a="http://schemas.openxmlformats.org/drawingml/2006/main" xmlns:r="http://schemas.openxmlformats.org/officeDocument/2006/relationships" xmlns:p="http://schemas.openxmlformats.org/presentationml/2006/main">
  <p:tag name="FLATTEN" val="true"/>
</p:tagLst>
</file>

<file path=ppt/tags/tag27.xml><?xml version="1.0" encoding="utf-8"?>
<p:tagLst xmlns:a="http://schemas.openxmlformats.org/drawingml/2006/main" xmlns:r="http://schemas.openxmlformats.org/officeDocument/2006/relationships" xmlns:p="http://schemas.openxmlformats.org/presentationml/2006/main">
  <p:tag name="FLATTEN" val="true"/>
</p:tagLst>
</file>

<file path=ppt/tags/tag28.xml><?xml version="1.0" encoding="utf-8"?>
<p:tagLst xmlns:a="http://schemas.openxmlformats.org/drawingml/2006/main" xmlns:r="http://schemas.openxmlformats.org/officeDocument/2006/relationships" xmlns:p="http://schemas.openxmlformats.org/presentationml/2006/main">
  <p:tag name="FLATTEN" val="true"/>
</p:tagLst>
</file>

<file path=ppt/tags/tag29.xml><?xml version="1.0" encoding="utf-8"?>
<p:tagLst xmlns:a="http://schemas.openxmlformats.org/drawingml/2006/main" xmlns:r="http://schemas.openxmlformats.org/officeDocument/2006/relationships" xmlns:p="http://schemas.openxmlformats.org/presentationml/2006/main">
  <p:tag name="FLATTEN" val="true"/>
</p:tagLst>
</file>

<file path=ppt/tags/tag30.xml><?xml version="1.0" encoding="utf-8"?>
<p:tagLst xmlns:a="http://schemas.openxmlformats.org/drawingml/2006/main" xmlns:r="http://schemas.openxmlformats.org/officeDocument/2006/relationships" xmlns:p="http://schemas.openxmlformats.org/presentationml/2006/main">
  <p:tag name="FLATTEN" val="true"/>
</p:tagLst>
</file>

<file path=ppt/tags/tag31.xml><?xml version="1.0" encoding="utf-8"?>
<p:tagLst xmlns:a="http://schemas.openxmlformats.org/drawingml/2006/main" xmlns:r="http://schemas.openxmlformats.org/officeDocument/2006/relationships" xmlns:p="http://schemas.openxmlformats.org/presentationml/2006/main">
  <p:tag name="FLATTEN" val="true"/>
</p:tagLst>
</file>

<file path=ppt/tags/tag32.xml><?xml version="1.0" encoding="utf-8"?>
<p:tagLst xmlns:a="http://schemas.openxmlformats.org/drawingml/2006/main" xmlns:r="http://schemas.openxmlformats.org/officeDocument/2006/relationships" xmlns:p="http://schemas.openxmlformats.org/presentationml/2006/main">
  <p:tag name="FLATTEN" val="true"/>
</p:tagLst>
</file>

<file path=ppt/tags/tag33.xml><?xml version="1.0" encoding="utf-8"?>
<p:tagLst xmlns:a="http://schemas.openxmlformats.org/drawingml/2006/main" xmlns:r="http://schemas.openxmlformats.org/officeDocument/2006/relationships" xmlns:p="http://schemas.openxmlformats.org/presentationml/2006/main">
  <p:tag name="FLATTEN" val="true"/>
</p:tagLst>
</file>

<file path=ppt/tags/tag34.xml><?xml version="1.0" encoding="utf-8"?>
<p:tagLst xmlns:a="http://schemas.openxmlformats.org/drawingml/2006/main" xmlns:r="http://schemas.openxmlformats.org/officeDocument/2006/relationships" xmlns:p="http://schemas.openxmlformats.org/presentationml/2006/main">
  <p:tag name="FLATTEN" val="true"/>
</p:tagLst>
</file>

<file path=ppt/tags/tag35.xml><?xml version="1.0" encoding="utf-8"?>
<p:tagLst xmlns:a="http://schemas.openxmlformats.org/drawingml/2006/main" xmlns:r="http://schemas.openxmlformats.org/officeDocument/2006/relationships" xmlns:p="http://schemas.openxmlformats.org/presentationml/2006/main">
  <p:tag name="FLATTEN" val="true"/>
</p:tagLst>
</file>

<file path=ppt/tags/tag36.xml><?xml version="1.0" encoding="utf-8"?>
<p:tagLst xmlns:a="http://schemas.openxmlformats.org/drawingml/2006/main" xmlns:r="http://schemas.openxmlformats.org/officeDocument/2006/relationships" xmlns:p="http://schemas.openxmlformats.org/presentationml/2006/main">
  <p:tag name="FLATTEN" val="true"/>
</p:tagLst>
</file>

<file path=ppt/tags/tag37.xml><?xml version="1.0" encoding="utf-8"?>
<p:tagLst xmlns:a="http://schemas.openxmlformats.org/drawingml/2006/main" xmlns:r="http://schemas.openxmlformats.org/officeDocument/2006/relationships" xmlns:p="http://schemas.openxmlformats.org/presentationml/2006/main">
  <p:tag name="FLATTEN" val="true"/>
</p:tagLst>
</file>

<file path=ppt/tags/tag38.xml><?xml version="1.0" encoding="utf-8"?>
<p:tagLst xmlns:a="http://schemas.openxmlformats.org/drawingml/2006/main" xmlns:r="http://schemas.openxmlformats.org/officeDocument/2006/relationships" xmlns:p="http://schemas.openxmlformats.org/presentationml/2006/main">
  <p:tag name="FLATTEN" val="true"/>
</p:tagLst>
</file>

<file path=ppt/tags/tag39.xml><?xml version="1.0" encoding="utf-8"?>
<p:tagLst xmlns:a="http://schemas.openxmlformats.org/drawingml/2006/main" xmlns:r="http://schemas.openxmlformats.org/officeDocument/2006/relationships" xmlns:p="http://schemas.openxmlformats.org/presentationml/2006/main">
  <p:tag name="FLATTEN" val="true"/>
</p:tagLst>
</file>

<file path=ppt/tags/tag40.xml><?xml version="1.0" encoding="utf-8"?>
<p:tagLst xmlns:a="http://schemas.openxmlformats.org/drawingml/2006/main" xmlns:r="http://schemas.openxmlformats.org/officeDocument/2006/relationships" xmlns:p="http://schemas.openxmlformats.org/presentationml/2006/main">
  <p:tag name="FLATTEN" val="true"/>
</p:tagLst>
</file>

<file path=ppt/tags/tag41.xml><?xml version="1.0" encoding="utf-8"?>
<p:tagLst xmlns:a="http://schemas.openxmlformats.org/drawingml/2006/main" xmlns:r="http://schemas.openxmlformats.org/officeDocument/2006/relationships" xmlns:p="http://schemas.openxmlformats.org/presentationml/2006/main">
  <p:tag name="FLATTEN" val="true"/>
</p:tagLst>
</file>

<file path=ppt/tags/tag42.xml><?xml version="1.0" encoding="utf-8"?>
<p:tagLst xmlns:a="http://schemas.openxmlformats.org/drawingml/2006/main" xmlns:r="http://schemas.openxmlformats.org/officeDocument/2006/relationships" xmlns:p="http://schemas.openxmlformats.org/presentationml/2006/main">
  <p:tag name="FLATTEN" val="true"/>
</p:tagLst>
</file>

<file path=ppt/tags/tag43.xml><?xml version="1.0" encoding="utf-8"?>
<p:tagLst xmlns:a="http://schemas.openxmlformats.org/drawingml/2006/main" xmlns:r="http://schemas.openxmlformats.org/officeDocument/2006/relationships" xmlns:p="http://schemas.openxmlformats.org/presentationml/2006/main">
  <p:tag name="FLATTEN" val="true"/>
</p:tagLst>
</file>

<file path=ppt/tags/tag44.xml><?xml version="1.0" encoding="utf-8"?>
<p:tagLst xmlns:a="http://schemas.openxmlformats.org/drawingml/2006/main" xmlns:r="http://schemas.openxmlformats.org/officeDocument/2006/relationships" xmlns:p="http://schemas.openxmlformats.org/presentationml/2006/main">
  <p:tag name="FLATTEN" val="true"/>
</p:tagLst>
</file>

<file path=ppt/tags/tag45.xml><?xml version="1.0" encoding="utf-8"?>
<p:tagLst xmlns:a="http://schemas.openxmlformats.org/drawingml/2006/main" xmlns:r="http://schemas.openxmlformats.org/officeDocument/2006/relationships" xmlns:p="http://schemas.openxmlformats.org/presentationml/2006/main">
  <p:tag name="FLATTEN" val="true"/>
</p:tagLst>
</file>

<file path=ppt/tags/tag46.xml><?xml version="1.0" encoding="utf-8"?>
<p:tagLst xmlns:a="http://schemas.openxmlformats.org/drawingml/2006/main" xmlns:r="http://schemas.openxmlformats.org/officeDocument/2006/relationships" xmlns:p="http://schemas.openxmlformats.org/presentationml/2006/main">
  <p:tag name="FLATTEN" val="true"/>
</p:tagLst>
</file>

<file path=ppt/tags/tag47.xml><?xml version="1.0" encoding="utf-8"?>
<p:tagLst xmlns:a="http://schemas.openxmlformats.org/drawingml/2006/main" xmlns:r="http://schemas.openxmlformats.org/officeDocument/2006/relationships" xmlns:p="http://schemas.openxmlformats.org/presentationml/2006/main">
  <p:tag name="FLATTEN" val="true"/>
</p:tagLst>
</file>

<file path=ppt/tags/tag48.xml><?xml version="1.0" encoding="utf-8"?>
<p:tagLst xmlns:a="http://schemas.openxmlformats.org/drawingml/2006/main" xmlns:r="http://schemas.openxmlformats.org/officeDocument/2006/relationships" xmlns:p="http://schemas.openxmlformats.org/presentationml/2006/main">
  <p:tag name="FLATTEN" val="true"/>
</p:tagLst>
</file>

<file path=ppt/tags/tag49.xml><?xml version="1.0" encoding="utf-8"?>
<p:tagLst xmlns:a="http://schemas.openxmlformats.org/drawingml/2006/main" xmlns:r="http://schemas.openxmlformats.org/officeDocument/2006/relationships" xmlns:p="http://schemas.openxmlformats.org/presentationml/2006/main">
  <p:tag name="FLATTEN" val="true"/>
</p:tagLst>
</file>

<file path=ppt/tags/tag50.xml><?xml version="1.0" encoding="utf-8"?>
<p:tagLst xmlns:a="http://schemas.openxmlformats.org/drawingml/2006/main" xmlns:r="http://schemas.openxmlformats.org/officeDocument/2006/relationships" xmlns:p="http://schemas.openxmlformats.org/presentationml/2006/main">
  <p:tag name="FLATTEN" val="true"/>
</p:tagLst>
</file>

<file path=ppt/tags/tag51.xml><?xml version="1.0" encoding="utf-8"?>
<p:tagLst xmlns:a="http://schemas.openxmlformats.org/drawingml/2006/main" xmlns:r="http://schemas.openxmlformats.org/officeDocument/2006/relationships" xmlns:p="http://schemas.openxmlformats.org/presentationml/2006/main">
  <p:tag name="FLATTEN" val="true"/>
</p:tagLst>
</file>

<file path=ppt/tags/tag52.xml><?xml version="1.0" encoding="utf-8"?>
<p:tagLst xmlns:a="http://schemas.openxmlformats.org/drawingml/2006/main" xmlns:r="http://schemas.openxmlformats.org/officeDocument/2006/relationships" xmlns:p="http://schemas.openxmlformats.org/presentationml/2006/main">
  <p:tag name="FLATTEN" val="true"/>
</p:tagLst>
</file>

<file path=ppt/tags/tag53.xml><?xml version="1.0" encoding="utf-8"?>
<p:tagLst xmlns:a="http://schemas.openxmlformats.org/drawingml/2006/main" xmlns:r="http://schemas.openxmlformats.org/officeDocument/2006/relationships" xmlns:p="http://schemas.openxmlformats.org/presentationml/2006/main">
  <p:tag name="FLATTEN" val="true"/>
</p:tagLst>
</file>

<file path=ppt/tags/tag54.xml><?xml version="1.0" encoding="utf-8"?>
<p:tagLst xmlns:a="http://schemas.openxmlformats.org/drawingml/2006/main" xmlns:r="http://schemas.openxmlformats.org/officeDocument/2006/relationships" xmlns:p="http://schemas.openxmlformats.org/presentationml/2006/main">
  <p:tag name="FLATTEN" val="true"/>
</p:tagLst>
</file>

<file path=ppt/tags/tag55.xml><?xml version="1.0" encoding="utf-8"?>
<p:tagLst xmlns:a="http://schemas.openxmlformats.org/drawingml/2006/main" xmlns:r="http://schemas.openxmlformats.org/officeDocument/2006/relationships" xmlns:p="http://schemas.openxmlformats.org/presentationml/2006/main">
  <p:tag name="FLATTEN" val="true"/>
</p:tagLst>
</file>

<file path=ppt/tags/tag56.xml><?xml version="1.0" encoding="utf-8"?>
<p:tagLst xmlns:a="http://schemas.openxmlformats.org/drawingml/2006/main" xmlns:r="http://schemas.openxmlformats.org/officeDocument/2006/relationships" xmlns:p="http://schemas.openxmlformats.org/presentationml/2006/main">
  <p:tag name="FLATTEN" val="true"/>
</p:tagLst>
</file>

<file path=ppt/tags/tag57.xml><?xml version="1.0" encoding="utf-8"?>
<p:tagLst xmlns:a="http://schemas.openxmlformats.org/drawingml/2006/main" xmlns:r="http://schemas.openxmlformats.org/officeDocument/2006/relationships" xmlns:p="http://schemas.openxmlformats.org/presentationml/2006/main">
  <p:tag name="FLATTEN" val="true"/>
</p:tagLst>
</file>

<file path=ppt/tags/tag58.xml><?xml version="1.0" encoding="utf-8"?>
<p:tagLst xmlns:a="http://schemas.openxmlformats.org/drawingml/2006/main" xmlns:r="http://schemas.openxmlformats.org/officeDocument/2006/relationships" xmlns:p="http://schemas.openxmlformats.org/presentationml/2006/main">
  <p:tag name="FLATTEN" val="true"/>
</p:tagLst>
</file>

<file path=ppt/tags/tag59.xml><?xml version="1.0" encoding="utf-8"?>
<p:tagLst xmlns:a="http://schemas.openxmlformats.org/drawingml/2006/main" xmlns:r="http://schemas.openxmlformats.org/officeDocument/2006/relationships" xmlns:p="http://schemas.openxmlformats.org/presentationml/2006/main">
  <p:tag name="FLATTEN" val="true"/>
</p:tagLst>
</file>

<file path=ppt/tags/tag60.xml><?xml version="1.0" encoding="utf-8"?>
<p:tagLst xmlns:a="http://schemas.openxmlformats.org/drawingml/2006/main" xmlns:r="http://schemas.openxmlformats.org/officeDocument/2006/relationships" xmlns:p="http://schemas.openxmlformats.org/presentationml/2006/main">
  <p:tag name="FLATTEN" val="true"/>
</p:tagLst>
</file>

<file path=ppt/tags/tag61.xml><?xml version="1.0" encoding="utf-8"?>
<p:tagLst xmlns:a="http://schemas.openxmlformats.org/drawingml/2006/main" xmlns:r="http://schemas.openxmlformats.org/officeDocument/2006/relationships" xmlns:p="http://schemas.openxmlformats.org/presentationml/2006/main">
  <p:tag name="FLATTEN" val="true"/>
</p:tagLst>
</file>

<file path=ppt/tags/tag62.xml><?xml version="1.0" encoding="utf-8"?>
<p:tagLst xmlns:a="http://schemas.openxmlformats.org/drawingml/2006/main" xmlns:r="http://schemas.openxmlformats.org/officeDocument/2006/relationships" xmlns:p="http://schemas.openxmlformats.org/presentationml/2006/main">
  <p:tag name="FLATTEN" val="true"/>
</p:tagLst>
</file>

<file path=ppt/tags/tag63.xml><?xml version="1.0" encoding="utf-8"?>
<p:tagLst xmlns:a="http://schemas.openxmlformats.org/drawingml/2006/main" xmlns:r="http://schemas.openxmlformats.org/officeDocument/2006/relationships" xmlns:p="http://schemas.openxmlformats.org/presentationml/2006/main">
  <p:tag name="FLATTEN" val="true"/>
</p:tagLst>
</file>

<file path=ppt/tags/tag64.xml><?xml version="1.0" encoding="utf-8"?>
<p:tagLst xmlns:a="http://schemas.openxmlformats.org/drawingml/2006/main" xmlns:r="http://schemas.openxmlformats.org/officeDocument/2006/relationships" xmlns:p="http://schemas.openxmlformats.org/presentationml/2006/main">
  <p:tag name="FLATTEN" val="true"/>
</p:tagLst>
</file>

<file path=ppt/tags/tag65.xml><?xml version="1.0" encoding="utf-8"?>
<p:tagLst xmlns:a="http://schemas.openxmlformats.org/drawingml/2006/main" xmlns:r="http://schemas.openxmlformats.org/officeDocument/2006/relationships" xmlns:p="http://schemas.openxmlformats.org/presentationml/2006/main">
  <p:tag name="FLATTEN" val="true"/>
</p:tagLst>
</file>

<file path=ppt/tags/tag66.xml><?xml version="1.0" encoding="utf-8"?>
<p:tagLst xmlns:a="http://schemas.openxmlformats.org/drawingml/2006/main" xmlns:r="http://schemas.openxmlformats.org/officeDocument/2006/relationships" xmlns:p="http://schemas.openxmlformats.org/presentationml/2006/main">
  <p:tag name="FLATTEN" val="true"/>
</p:tagLst>
</file>

<file path=ppt/tags/tag67.xml><?xml version="1.0" encoding="utf-8"?>
<p:tagLst xmlns:a="http://schemas.openxmlformats.org/drawingml/2006/main" xmlns:r="http://schemas.openxmlformats.org/officeDocument/2006/relationships" xmlns:p="http://schemas.openxmlformats.org/presentationml/2006/main">
  <p:tag name="FLATTEN" val="true"/>
</p:tagLst>
</file>

<file path=ppt/tags/tag68.xml><?xml version="1.0" encoding="utf-8"?>
<p:tagLst xmlns:a="http://schemas.openxmlformats.org/drawingml/2006/main" xmlns:r="http://schemas.openxmlformats.org/officeDocument/2006/relationships" xmlns:p="http://schemas.openxmlformats.org/presentationml/2006/main">
  <p:tag name="FLATTEN" val="true"/>
</p:tagLst>
</file>

<file path=ppt/tags/tag69.xml><?xml version="1.0" encoding="utf-8"?>
<p:tagLst xmlns:a="http://schemas.openxmlformats.org/drawingml/2006/main" xmlns:r="http://schemas.openxmlformats.org/officeDocument/2006/relationships" xmlns:p="http://schemas.openxmlformats.org/presentationml/2006/main">
  <p:tag name="FLATTEN" val="true"/>
</p:tagLst>
</file>

<file path=ppt/tags/tag70.xml><?xml version="1.0" encoding="utf-8"?>
<p:tagLst xmlns:a="http://schemas.openxmlformats.org/drawingml/2006/main" xmlns:r="http://schemas.openxmlformats.org/officeDocument/2006/relationships" xmlns:p="http://schemas.openxmlformats.org/presentationml/2006/main">
  <p:tag name="FLATTEN" val="true"/>
</p:tagLst>
</file>

<file path=ppt/tags/tag71.xml><?xml version="1.0" encoding="utf-8"?>
<p:tagLst xmlns:a="http://schemas.openxmlformats.org/drawingml/2006/main" xmlns:r="http://schemas.openxmlformats.org/officeDocument/2006/relationships" xmlns:p="http://schemas.openxmlformats.org/presentationml/2006/main">
  <p:tag name="FLATTEN" val="true"/>
</p:tagLst>
</file>

<file path=ppt/tags/tag72.xml><?xml version="1.0" encoding="utf-8"?>
<p:tagLst xmlns:a="http://schemas.openxmlformats.org/drawingml/2006/main" xmlns:r="http://schemas.openxmlformats.org/officeDocument/2006/relationships" xmlns:p="http://schemas.openxmlformats.org/presentationml/2006/main">
  <p:tag name="FLATTEN" val="true"/>
</p:tagLst>
</file>

<file path=ppt/tags/tag73.xml><?xml version="1.0" encoding="utf-8"?>
<p:tagLst xmlns:a="http://schemas.openxmlformats.org/drawingml/2006/main" xmlns:r="http://schemas.openxmlformats.org/officeDocument/2006/relationships" xmlns:p="http://schemas.openxmlformats.org/presentationml/2006/main">
  <p:tag name="FLATTEN" val="true"/>
</p:tagLst>
</file>

<file path=ppt/tags/tag74.xml><?xml version="1.0" encoding="utf-8"?>
<p:tagLst xmlns:a="http://schemas.openxmlformats.org/drawingml/2006/main" xmlns:r="http://schemas.openxmlformats.org/officeDocument/2006/relationships" xmlns:p="http://schemas.openxmlformats.org/presentationml/2006/main">
  <p:tag name="FLATTEN" val="true"/>
</p:tagLst>
</file>

<file path=ppt/tags/tag75.xml><?xml version="1.0" encoding="utf-8"?>
<p:tagLst xmlns:a="http://schemas.openxmlformats.org/drawingml/2006/main" xmlns:r="http://schemas.openxmlformats.org/officeDocument/2006/relationships" xmlns:p="http://schemas.openxmlformats.org/presentationml/2006/main">
  <p:tag name="FLATTEN" val="true"/>
</p:tagLst>
</file>

<file path=ppt/tags/tag76.xml><?xml version="1.0" encoding="utf-8"?>
<p:tagLst xmlns:a="http://schemas.openxmlformats.org/drawingml/2006/main" xmlns:r="http://schemas.openxmlformats.org/officeDocument/2006/relationships" xmlns:p="http://schemas.openxmlformats.org/presentationml/2006/main">
  <p:tag name="FLATTEN" val="true"/>
</p:tagLst>
</file>

<file path=ppt/tags/tag77.xml><?xml version="1.0" encoding="utf-8"?>
<p:tagLst xmlns:a="http://schemas.openxmlformats.org/drawingml/2006/main" xmlns:r="http://schemas.openxmlformats.org/officeDocument/2006/relationships" xmlns:p="http://schemas.openxmlformats.org/presentationml/2006/main">
  <p:tag name="FLATTEN" val="true"/>
</p:tagLst>
</file>

<file path=ppt/tags/tag78.xml><?xml version="1.0" encoding="utf-8"?>
<p:tagLst xmlns:a="http://schemas.openxmlformats.org/drawingml/2006/main" xmlns:r="http://schemas.openxmlformats.org/officeDocument/2006/relationships" xmlns:p="http://schemas.openxmlformats.org/presentationml/2006/main">
  <p:tag name="FLATTEN" val="true"/>
</p:tagLst>
</file>

<file path=ppt/tags/tag79.xml><?xml version="1.0" encoding="utf-8"?>
<p:tagLst xmlns:a="http://schemas.openxmlformats.org/drawingml/2006/main" xmlns:r="http://schemas.openxmlformats.org/officeDocument/2006/relationships" xmlns:p="http://schemas.openxmlformats.org/presentationml/2006/main">
  <p:tag name="FLATTEN" val="true"/>
</p:tagLst>
</file>

<file path=ppt/tags/tag80.xml><?xml version="1.0" encoding="utf-8"?>
<p:tagLst xmlns:a="http://schemas.openxmlformats.org/drawingml/2006/main" xmlns:r="http://schemas.openxmlformats.org/officeDocument/2006/relationships" xmlns:p="http://schemas.openxmlformats.org/presentationml/2006/main">
  <p:tag name="FLATTEN" val="true"/>
</p:tagLst>
</file>

<file path=ppt/tags/tag81.xml><?xml version="1.0" encoding="utf-8"?>
<p:tagLst xmlns:a="http://schemas.openxmlformats.org/drawingml/2006/main" xmlns:r="http://schemas.openxmlformats.org/officeDocument/2006/relationships" xmlns:p="http://schemas.openxmlformats.org/presentationml/2006/main">
  <p:tag name="FLATTEN" val="true"/>
</p:tagLst>
</file>

<file path=ppt/tags/tag82.xml><?xml version="1.0" encoding="utf-8"?>
<p:tagLst xmlns:a="http://schemas.openxmlformats.org/drawingml/2006/main" xmlns:r="http://schemas.openxmlformats.org/officeDocument/2006/relationships" xmlns:p="http://schemas.openxmlformats.org/presentationml/2006/main">
  <p:tag name="FLATTEN" val="true"/>
</p:tagLst>
</file>

<file path=ppt/tags/tag83.xml><?xml version="1.0" encoding="utf-8"?>
<p:tagLst xmlns:a="http://schemas.openxmlformats.org/drawingml/2006/main" xmlns:r="http://schemas.openxmlformats.org/officeDocument/2006/relationships" xmlns:p="http://schemas.openxmlformats.org/presentationml/2006/main">
  <p:tag name="FLATTEN" val="true"/>
</p:tagLst>
</file>

<file path=ppt/tags/tag84.xml><?xml version="1.0" encoding="utf-8"?>
<p:tagLst xmlns:a="http://schemas.openxmlformats.org/drawingml/2006/main" xmlns:r="http://schemas.openxmlformats.org/officeDocument/2006/relationships" xmlns:p="http://schemas.openxmlformats.org/presentationml/2006/main">
  <p:tag name="FLATTEN" val="true"/>
</p:tagLst>
</file>

<file path=ppt/tags/tag85.xml><?xml version="1.0" encoding="utf-8"?>
<p:tagLst xmlns:a="http://schemas.openxmlformats.org/drawingml/2006/main" xmlns:r="http://schemas.openxmlformats.org/officeDocument/2006/relationships" xmlns:p="http://schemas.openxmlformats.org/presentationml/2006/main">
  <p:tag name="FLATTEN" val="true"/>
</p:tagLst>
</file>

<file path=ppt/tags/tag86.xml><?xml version="1.0" encoding="utf-8"?>
<p:tagLst xmlns:a="http://schemas.openxmlformats.org/drawingml/2006/main" xmlns:r="http://schemas.openxmlformats.org/officeDocument/2006/relationships" xmlns:p="http://schemas.openxmlformats.org/presentationml/2006/main">
  <p:tag name="FLATTEN" val="true"/>
</p:tagLst>
</file>

<file path=ppt/tags/tag87.xml><?xml version="1.0" encoding="utf-8"?>
<p:tagLst xmlns:a="http://schemas.openxmlformats.org/drawingml/2006/main" xmlns:r="http://schemas.openxmlformats.org/officeDocument/2006/relationships" xmlns:p="http://schemas.openxmlformats.org/presentationml/2006/main">
  <p:tag name="FLATTEN" val="true"/>
</p:tagLst>
</file>

<file path=ppt/tags/tag88.xml><?xml version="1.0" encoding="utf-8"?>
<p:tagLst xmlns:a="http://schemas.openxmlformats.org/drawingml/2006/main" xmlns:r="http://schemas.openxmlformats.org/officeDocument/2006/relationships" xmlns:p="http://schemas.openxmlformats.org/presentationml/2006/main">
  <p:tag name="FLATTEN" val="true"/>
</p:tagLst>
</file>

<file path=ppt/tags/tag89.xml><?xml version="1.0" encoding="utf-8"?>
<p:tagLst xmlns:a="http://schemas.openxmlformats.org/drawingml/2006/main" xmlns:r="http://schemas.openxmlformats.org/officeDocument/2006/relationships" xmlns:p="http://schemas.openxmlformats.org/presentationml/2006/main">
  <p:tag name="FLATTEN" val="true"/>
</p:tagLst>
</file>

<file path=ppt/tags/tag90.xml><?xml version="1.0" encoding="utf-8"?>
<p:tagLst xmlns:a="http://schemas.openxmlformats.org/drawingml/2006/main" xmlns:r="http://schemas.openxmlformats.org/officeDocument/2006/relationships" xmlns:p="http://schemas.openxmlformats.org/presentationml/2006/main">
  <p:tag name="FLATTEN" val="true"/>
</p:tagLst>
</file>

<file path=ppt/tags/tag91.xml><?xml version="1.0" encoding="utf-8"?>
<p:tagLst xmlns:a="http://schemas.openxmlformats.org/drawingml/2006/main" xmlns:r="http://schemas.openxmlformats.org/officeDocument/2006/relationships" xmlns:p="http://schemas.openxmlformats.org/presentationml/2006/main">
  <p:tag name="FLATTEN" val="true"/>
</p:tagLst>
</file>

<file path=ppt/tags/tag92.xml><?xml version="1.0" encoding="utf-8"?>
<p:tagLst xmlns:a="http://schemas.openxmlformats.org/drawingml/2006/main" xmlns:r="http://schemas.openxmlformats.org/officeDocument/2006/relationships" xmlns:p="http://schemas.openxmlformats.org/presentationml/2006/main">
  <p:tag name="FLATTEN" val="true"/>
</p:tagLst>
</file>

<file path=ppt/tags/tag93.xml><?xml version="1.0" encoding="utf-8"?>
<p:tagLst xmlns:a="http://schemas.openxmlformats.org/drawingml/2006/main" xmlns:r="http://schemas.openxmlformats.org/officeDocument/2006/relationships" xmlns:p="http://schemas.openxmlformats.org/presentationml/2006/main">
  <p:tag name="FLATTEN" val="true"/>
</p:tagLst>
</file>

<file path=ppt/tags/tag94.xml><?xml version="1.0" encoding="utf-8"?>
<p:tagLst xmlns:a="http://schemas.openxmlformats.org/drawingml/2006/main" xmlns:r="http://schemas.openxmlformats.org/officeDocument/2006/relationships" xmlns:p="http://schemas.openxmlformats.org/presentationml/2006/main">
  <p:tag name="FLATTEN" val="true"/>
</p:tagLst>
</file>

<file path=ppt/tags/tag95.xml><?xml version="1.0" encoding="utf-8"?>
<p:tagLst xmlns:a="http://schemas.openxmlformats.org/drawingml/2006/main" xmlns:r="http://schemas.openxmlformats.org/officeDocument/2006/relationships" xmlns:p="http://schemas.openxmlformats.org/presentationml/2006/main">
  <p:tag name="FLATTEN" val="true"/>
</p:tagLst>
</file>

<file path=ppt/tags/tag96.xml><?xml version="1.0" encoding="utf-8"?>
<p:tagLst xmlns:a="http://schemas.openxmlformats.org/drawingml/2006/main" xmlns:r="http://schemas.openxmlformats.org/officeDocument/2006/relationships" xmlns:p="http://schemas.openxmlformats.org/presentationml/2006/main">
  <p:tag name="FLATTEN" val="true"/>
</p:tagLst>
</file>

<file path=ppt/tags/tag97.xml><?xml version="1.0" encoding="utf-8"?>
<p:tagLst xmlns:a="http://schemas.openxmlformats.org/drawingml/2006/main" xmlns:r="http://schemas.openxmlformats.org/officeDocument/2006/relationships" xmlns:p="http://schemas.openxmlformats.org/presentationml/2006/main">
  <p:tag name="FLATTEN" val="true"/>
</p:tagLst>
</file>

<file path=ppt/tags/tag98.xml><?xml version="1.0" encoding="utf-8"?>
<p:tagLst xmlns:a="http://schemas.openxmlformats.org/drawingml/2006/main" xmlns:r="http://schemas.openxmlformats.org/officeDocument/2006/relationships" xmlns:p="http://schemas.openxmlformats.org/presentationml/2006/main">
  <p:tag name="FLATTEN" val="true"/>
</p:tagLst>
</file>

<file path=ppt/tags/tag99.xml><?xml version="1.0" encoding="utf-8"?>
<p:tagLst xmlns:a="http://schemas.openxmlformats.org/drawingml/2006/main" xmlns:r="http://schemas.openxmlformats.org/officeDocument/2006/relationships" xmlns:p="http://schemas.openxmlformats.org/presentationml/2006/main">
  <p:tag name="FLATTEN" val="true"/>
</p:tagLst>
</file>

<file path=ppt/tags/tag100.xml><?xml version="1.0" encoding="utf-8"?>
<p:tagLst xmlns:a="http://schemas.openxmlformats.org/drawingml/2006/main" xmlns:r="http://schemas.openxmlformats.org/officeDocument/2006/relationships" xmlns:p="http://schemas.openxmlformats.org/presentationml/2006/main">
  <p:tag name="FLATTEN" val="true"/>
</p:tagLst>
</file>

<file path=ppt/tags/tag101.xml><?xml version="1.0" encoding="utf-8"?>
<p:tagLst xmlns:a="http://schemas.openxmlformats.org/drawingml/2006/main" xmlns:r="http://schemas.openxmlformats.org/officeDocument/2006/relationships" xmlns:p="http://schemas.openxmlformats.org/presentationml/2006/main">
  <p:tag name="FLATTEN" val="true"/>
</p:tagLst>
</file>

<file path=ppt/tags/tag102.xml><?xml version="1.0" encoding="utf-8"?>
<p:tagLst xmlns:a="http://schemas.openxmlformats.org/drawingml/2006/main" xmlns:r="http://schemas.openxmlformats.org/officeDocument/2006/relationships" xmlns:p="http://schemas.openxmlformats.org/presentationml/2006/main">
  <p:tag name="FLATTEN" val="true"/>
</p:tagLst>
</file>

<file path=ppt/tags/tag103.xml><?xml version="1.0" encoding="utf-8"?>
<p:tagLst xmlns:a="http://schemas.openxmlformats.org/drawingml/2006/main" xmlns:r="http://schemas.openxmlformats.org/officeDocument/2006/relationships" xmlns:p="http://schemas.openxmlformats.org/presentationml/2006/main">
  <p:tag name="FLATTEN" val="true"/>
</p:tagLst>
</file>

<file path=ppt/tags/tag104.xml><?xml version="1.0" encoding="utf-8"?>
<p:tagLst xmlns:a="http://schemas.openxmlformats.org/drawingml/2006/main" xmlns:r="http://schemas.openxmlformats.org/officeDocument/2006/relationships" xmlns:p="http://schemas.openxmlformats.org/presentationml/2006/main">
  <p:tag name="FLATTEN" val="true"/>
</p:tagLst>
</file>

<file path=ppt/tags/tag105.xml><?xml version="1.0" encoding="utf-8"?>
<p:tagLst xmlns:a="http://schemas.openxmlformats.org/drawingml/2006/main" xmlns:r="http://schemas.openxmlformats.org/officeDocument/2006/relationships" xmlns:p="http://schemas.openxmlformats.org/presentationml/2006/main">
  <p:tag name="FLATTEN" val="true"/>
</p:tagLst>
</file>

<file path=ppt/tags/tag106.xml><?xml version="1.0" encoding="utf-8"?>
<p:tagLst xmlns:a="http://schemas.openxmlformats.org/drawingml/2006/main" xmlns:r="http://schemas.openxmlformats.org/officeDocument/2006/relationships" xmlns:p="http://schemas.openxmlformats.org/presentationml/2006/main">
  <p:tag name="FLATTEN" val="true"/>
</p:tagLst>
</file>

<file path=ppt/tags/tag107.xml><?xml version="1.0" encoding="utf-8"?>
<p:tagLst xmlns:a="http://schemas.openxmlformats.org/drawingml/2006/main" xmlns:r="http://schemas.openxmlformats.org/officeDocument/2006/relationships" xmlns:p="http://schemas.openxmlformats.org/presentationml/2006/main">
  <p:tag name="FLATTEN" val="true"/>
</p:tagLst>
</file>

<file path=ppt/tags/tag108.xml><?xml version="1.0" encoding="utf-8"?>
<p:tagLst xmlns:a="http://schemas.openxmlformats.org/drawingml/2006/main" xmlns:r="http://schemas.openxmlformats.org/officeDocument/2006/relationships" xmlns:p="http://schemas.openxmlformats.org/presentationml/2006/main">
  <p:tag name="FLATTEN" val="true"/>
</p:tagLst>
</file>

<file path=ppt/tags/tag109.xml><?xml version="1.0" encoding="utf-8"?>
<p:tagLst xmlns:a="http://schemas.openxmlformats.org/drawingml/2006/main" xmlns:r="http://schemas.openxmlformats.org/officeDocument/2006/relationships" xmlns:p="http://schemas.openxmlformats.org/presentationml/2006/main">
  <p:tag name="FLATTEN" val="true"/>
</p:tagLst>
</file>

<file path=ppt/tags/tag110.xml><?xml version="1.0" encoding="utf-8"?>
<p:tagLst xmlns:a="http://schemas.openxmlformats.org/drawingml/2006/main" xmlns:r="http://schemas.openxmlformats.org/officeDocument/2006/relationships" xmlns:p="http://schemas.openxmlformats.org/presentationml/2006/main">
  <p:tag name="FLATTEN" val="true"/>
</p:tagLst>
</file>

<file path=ppt/tags/tag111.xml><?xml version="1.0" encoding="utf-8"?>
<p:tagLst xmlns:a="http://schemas.openxmlformats.org/drawingml/2006/main" xmlns:r="http://schemas.openxmlformats.org/officeDocument/2006/relationships" xmlns:p="http://schemas.openxmlformats.org/presentationml/2006/main">
  <p:tag name="FLATTEN" val="true"/>
</p:tagLst>
</file>

<file path=ppt/tags/tag112.xml><?xml version="1.0" encoding="utf-8"?>
<p:tagLst xmlns:a="http://schemas.openxmlformats.org/drawingml/2006/main" xmlns:r="http://schemas.openxmlformats.org/officeDocument/2006/relationships" xmlns:p="http://schemas.openxmlformats.org/presentationml/2006/main">
  <p:tag name="FLATTEN" val="true"/>
</p:tagLst>
</file>

<file path=ppt/tags/tag113.xml><?xml version="1.0" encoding="utf-8"?>
<p:tagLst xmlns:a="http://schemas.openxmlformats.org/drawingml/2006/main" xmlns:r="http://schemas.openxmlformats.org/officeDocument/2006/relationships" xmlns:p="http://schemas.openxmlformats.org/presentationml/2006/main">
  <p:tag name="FLATTEN" val="true"/>
</p:tagLst>
</file>

<file path=ppt/tags/tag114.xml><?xml version="1.0" encoding="utf-8"?>
<p:tagLst xmlns:a="http://schemas.openxmlformats.org/drawingml/2006/main" xmlns:r="http://schemas.openxmlformats.org/officeDocument/2006/relationships" xmlns:p="http://schemas.openxmlformats.org/presentationml/2006/main">
  <p:tag name="FLATTEN" val="true"/>
</p:tagLst>
</file>

<file path=ppt/tags/tag115.xml><?xml version="1.0" encoding="utf-8"?>
<p:tagLst xmlns:a="http://schemas.openxmlformats.org/drawingml/2006/main" xmlns:r="http://schemas.openxmlformats.org/officeDocument/2006/relationships" xmlns:p="http://schemas.openxmlformats.org/presentationml/2006/main">
  <p:tag name="FLATTEN" val="true"/>
</p:tagLst>
</file>

<file path=ppt/tags/tag116.xml><?xml version="1.0" encoding="utf-8"?>
<p:tagLst xmlns:a="http://schemas.openxmlformats.org/drawingml/2006/main" xmlns:r="http://schemas.openxmlformats.org/officeDocument/2006/relationships" xmlns:p="http://schemas.openxmlformats.org/presentationml/2006/main">
  <p:tag name="FLATTEN" val="true"/>
</p:tagLst>
</file>

<file path=ppt/tags/tag117.xml><?xml version="1.0" encoding="utf-8"?>
<p:tagLst xmlns:a="http://schemas.openxmlformats.org/drawingml/2006/main" xmlns:r="http://schemas.openxmlformats.org/officeDocument/2006/relationships" xmlns:p="http://schemas.openxmlformats.org/presentationml/2006/main">
  <p:tag name="FLATTEN" val="true"/>
</p:tagLst>
</file>

<file path=ppt/tags/tag118.xml><?xml version="1.0" encoding="utf-8"?>
<p:tagLst xmlns:a="http://schemas.openxmlformats.org/drawingml/2006/main" xmlns:r="http://schemas.openxmlformats.org/officeDocument/2006/relationships" xmlns:p="http://schemas.openxmlformats.org/presentationml/2006/main">
  <p:tag name="FLATTEN" val="true"/>
</p:tagLst>
</file>

<file path=ppt/tags/tag119.xml><?xml version="1.0" encoding="utf-8"?>
<p:tagLst xmlns:a="http://schemas.openxmlformats.org/drawingml/2006/main" xmlns:r="http://schemas.openxmlformats.org/officeDocument/2006/relationships" xmlns:p="http://schemas.openxmlformats.org/presentationml/2006/main">
  <p:tag name="FLATTEN" val="true"/>
</p:tagLst>
</file>

<file path=ppt/tags/tag120.xml><?xml version="1.0" encoding="utf-8"?>
<p:tagLst xmlns:a="http://schemas.openxmlformats.org/drawingml/2006/main" xmlns:r="http://schemas.openxmlformats.org/officeDocument/2006/relationships" xmlns:p="http://schemas.openxmlformats.org/presentationml/2006/main">
  <p:tag name="FLATTEN" val="true"/>
</p:tagLst>
</file>

<file path=ppt/tags/tag121.xml><?xml version="1.0" encoding="utf-8"?>
<p:tagLst xmlns:a="http://schemas.openxmlformats.org/drawingml/2006/main" xmlns:r="http://schemas.openxmlformats.org/officeDocument/2006/relationships" xmlns:p="http://schemas.openxmlformats.org/presentationml/2006/main">
  <p:tag name="FLATTEN" val="true"/>
</p:tagLst>
</file>

<file path=ppt/tags/tag122.xml><?xml version="1.0" encoding="utf-8"?>
<p:tagLst xmlns:a="http://schemas.openxmlformats.org/drawingml/2006/main" xmlns:r="http://schemas.openxmlformats.org/officeDocument/2006/relationships" xmlns:p="http://schemas.openxmlformats.org/presentationml/2006/main">
  <p:tag name="FLATTEN" val="true"/>
</p:tagLst>
</file>

<file path=ppt/tags/tag123.xml><?xml version="1.0" encoding="utf-8"?>
<p:tagLst xmlns:a="http://schemas.openxmlformats.org/drawingml/2006/main" xmlns:r="http://schemas.openxmlformats.org/officeDocument/2006/relationships" xmlns:p="http://schemas.openxmlformats.org/presentationml/2006/main">
  <p:tag name="FLATTEN" val="true"/>
</p:tagLst>
</file>

<file path=ppt/tags/tag124.xml><?xml version="1.0" encoding="utf-8"?>
<p:tagLst xmlns:a="http://schemas.openxmlformats.org/drawingml/2006/main" xmlns:r="http://schemas.openxmlformats.org/officeDocument/2006/relationships" xmlns:p="http://schemas.openxmlformats.org/presentationml/2006/main">
  <p:tag name="FLATTEN" val="true"/>
</p:tagLst>
</file>

<file path=ppt/tags/tag125.xml><?xml version="1.0" encoding="utf-8"?>
<p:tagLst xmlns:a="http://schemas.openxmlformats.org/drawingml/2006/main" xmlns:r="http://schemas.openxmlformats.org/officeDocument/2006/relationships" xmlns:p="http://schemas.openxmlformats.org/presentationml/2006/main">
  <p:tag name="FLATTEN" val="true"/>
</p:tagLst>
</file>

<file path=ppt/tags/tag126.xml><?xml version="1.0" encoding="utf-8"?>
<p:tagLst xmlns:a="http://schemas.openxmlformats.org/drawingml/2006/main" xmlns:r="http://schemas.openxmlformats.org/officeDocument/2006/relationships" xmlns:p="http://schemas.openxmlformats.org/presentationml/2006/main">
  <p:tag name="FLATTEN" val="true"/>
</p:tagLst>
</file>

<file path=ppt/tags/tag127.xml><?xml version="1.0" encoding="utf-8"?>
<p:tagLst xmlns:a="http://schemas.openxmlformats.org/drawingml/2006/main" xmlns:r="http://schemas.openxmlformats.org/officeDocument/2006/relationships" xmlns:p="http://schemas.openxmlformats.org/presentationml/2006/main">
  <p:tag name="FLATTEN" val="true"/>
</p:tagLst>
</file>

<file path=ppt/tags/tag128.xml><?xml version="1.0" encoding="utf-8"?>
<p:tagLst xmlns:a="http://schemas.openxmlformats.org/drawingml/2006/main" xmlns:r="http://schemas.openxmlformats.org/officeDocument/2006/relationships" xmlns:p="http://schemas.openxmlformats.org/presentationml/2006/main">
  <p:tag name="FLATTEN" val="true"/>
</p:tagLst>
</file>

<file path=ppt/tags/tag129.xml><?xml version="1.0" encoding="utf-8"?>
<p:tagLst xmlns:a="http://schemas.openxmlformats.org/drawingml/2006/main" xmlns:r="http://schemas.openxmlformats.org/officeDocument/2006/relationships" xmlns:p="http://schemas.openxmlformats.org/presentationml/2006/main">
  <p:tag name="FLATTEN" val="true"/>
</p:tagLst>
</file>

<file path=ppt/tags/tag130.xml><?xml version="1.0" encoding="utf-8"?>
<p:tagLst xmlns:a="http://schemas.openxmlformats.org/drawingml/2006/main" xmlns:r="http://schemas.openxmlformats.org/officeDocument/2006/relationships" xmlns:p="http://schemas.openxmlformats.org/presentationml/2006/main">
  <p:tag name="FLATTEN" val="true"/>
</p:tagLst>
</file>

<file path=ppt/tags/tag131.xml><?xml version="1.0" encoding="utf-8"?>
<p:tagLst xmlns:a="http://schemas.openxmlformats.org/drawingml/2006/main" xmlns:r="http://schemas.openxmlformats.org/officeDocument/2006/relationships" xmlns:p="http://schemas.openxmlformats.org/presentationml/2006/main">
  <p:tag name="FLATTEN" val="true"/>
</p:tagLst>
</file>

<file path=ppt/tags/tag132.xml><?xml version="1.0" encoding="utf-8"?>
<p:tagLst xmlns:a="http://schemas.openxmlformats.org/drawingml/2006/main" xmlns:r="http://schemas.openxmlformats.org/officeDocument/2006/relationships" xmlns:p="http://schemas.openxmlformats.org/presentationml/2006/main">
  <p:tag name="FLATTEN" val="true"/>
</p:tagLst>
</file>

<file path=ppt/tags/tag133.xml><?xml version="1.0" encoding="utf-8"?>
<p:tagLst xmlns:a="http://schemas.openxmlformats.org/drawingml/2006/main" xmlns:r="http://schemas.openxmlformats.org/officeDocument/2006/relationships" xmlns:p="http://schemas.openxmlformats.org/presentationml/2006/main">
  <p:tag name="FLATTEN" val="true"/>
</p:tagLst>
</file>

<file path=ppt/tags/tag134.xml><?xml version="1.0" encoding="utf-8"?>
<p:tagLst xmlns:a="http://schemas.openxmlformats.org/drawingml/2006/main" xmlns:r="http://schemas.openxmlformats.org/officeDocument/2006/relationships" xmlns:p="http://schemas.openxmlformats.org/presentationml/2006/main">
  <p:tag name="FLATTEN" val="true"/>
</p:tagLst>
</file>

<file path=ppt/tags/tag135.xml><?xml version="1.0" encoding="utf-8"?>
<p:tagLst xmlns:a="http://schemas.openxmlformats.org/drawingml/2006/main" xmlns:r="http://schemas.openxmlformats.org/officeDocument/2006/relationships" xmlns:p="http://schemas.openxmlformats.org/presentationml/2006/main">
  <p:tag name="FLATTEN" val="true"/>
</p:tagLst>
</file>

<file path=ppt/tags/tag136.xml><?xml version="1.0" encoding="utf-8"?>
<p:tagLst xmlns:a="http://schemas.openxmlformats.org/drawingml/2006/main" xmlns:r="http://schemas.openxmlformats.org/officeDocument/2006/relationships" xmlns:p="http://schemas.openxmlformats.org/presentationml/2006/main">
  <p:tag name="FLATTEN" val="true"/>
</p:tagLst>
</file>

<file path=ppt/tags/tag137.xml><?xml version="1.0" encoding="utf-8"?>
<p:tagLst xmlns:a="http://schemas.openxmlformats.org/drawingml/2006/main" xmlns:r="http://schemas.openxmlformats.org/officeDocument/2006/relationships" xmlns:p="http://schemas.openxmlformats.org/presentationml/2006/main">
  <p:tag name="FLATTEN" val="true"/>
</p:tagLst>
</file>

<file path=ppt/tags/tag138.xml><?xml version="1.0" encoding="utf-8"?>
<p:tagLst xmlns:a="http://schemas.openxmlformats.org/drawingml/2006/main" xmlns:r="http://schemas.openxmlformats.org/officeDocument/2006/relationships" xmlns:p="http://schemas.openxmlformats.org/presentationml/2006/main">
  <p:tag name="FLATTEN" val="true"/>
</p:tagLst>
</file>

<file path=ppt/tags/tag139.xml><?xml version="1.0" encoding="utf-8"?>
<p:tagLst xmlns:a="http://schemas.openxmlformats.org/drawingml/2006/main" xmlns:r="http://schemas.openxmlformats.org/officeDocument/2006/relationships" xmlns:p="http://schemas.openxmlformats.org/presentationml/2006/main">
  <p:tag name="FLATTEN" val="true"/>
</p:tagLst>
</file>

<file path=ppt/tags/tag140.xml><?xml version="1.0" encoding="utf-8"?>
<p:tagLst xmlns:a="http://schemas.openxmlformats.org/drawingml/2006/main" xmlns:r="http://schemas.openxmlformats.org/officeDocument/2006/relationships" xmlns:p="http://schemas.openxmlformats.org/presentationml/2006/main">
  <p:tag name="FLATTEN" val="true"/>
</p:tagLst>
</file>

<file path=ppt/tags/tag141.xml><?xml version="1.0" encoding="utf-8"?>
<p:tagLst xmlns:a="http://schemas.openxmlformats.org/drawingml/2006/main" xmlns:r="http://schemas.openxmlformats.org/officeDocument/2006/relationships" xmlns:p="http://schemas.openxmlformats.org/presentationml/2006/main">
  <p:tag name="FLATTEN" val="true"/>
</p:tagLst>
</file>

<file path=ppt/tags/tag142.xml><?xml version="1.0" encoding="utf-8"?>
<p:tagLst xmlns:a="http://schemas.openxmlformats.org/drawingml/2006/main" xmlns:r="http://schemas.openxmlformats.org/officeDocument/2006/relationships" xmlns:p="http://schemas.openxmlformats.org/presentationml/2006/main">
  <p:tag name="FLATTEN" val="true"/>
</p:tagLst>
</file>

<file path=ppt/tags/tag143.xml><?xml version="1.0" encoding="utf-8"?>
<p:tagLst xmlns:a="http://schemas.openxmlformats.org/drawingml/2006/main" xmlns:r="http://schemas.openxmlformats.org/officeDocument/2006/relationships" xmlns:p="http://schemas.openxmlformats.org/presentationml/2006/main">
  <p:tag name="FLATTEN" val="true"/>
</p:tagLst>
</file>

<file path=ppt/tags/tag144.xml><?xml version="1.0" encoding="utf-8"?>
<p:tagLst xmlns:a="http://schemas.openxmlformats.org/drawingml/2006/main" xmlns:r="http://schemas.openxmlformats.org/officeDocument/2006/relationships" xmlns:p="http://schemas.openxmlformats.org/presentationml/2006/main">
  <p:tag name="FLATTEN" val="true"/>
</p:tagLst>
</file>

<file path=ppt/tags/tag145.xml><?xml version="1.0" encoding="utf-8"?>
<p:tagLst xmlns:a="http://schemas.openxmlformats.org/drawingml/2006/main" xmlns:r="http://schemas.openxmlformats.org/officeDocument/2006/relationships" xmlns:p="http://schemas.openxmlformats.org/presentationml/2006/main">
  <p:tag name="FLATTEN" val="true"/>
</p:tagLst>
</file>

<file path=ppt/tags/tag146.xml><?xml version="1.0" encoding="utf-8"?>
<p:tagLst xmlns:a="http://schemas.openxmlformats.org/drawingml/2006/main" xmlns:r="http://schemas.openxmlformats.org/officeDocument/2006/relationships" xmlns:p="http://schemas.openxmlformats.org/presentationml/2006/main">
  <p:tag name="FLATTEN" val="true"/>
</p:tagLst>
</file>

<file path=ppt/tags/tag147.xml><?xml version="1.0" encoding="utf-8"?>
<p:tagLst xmlns:a="http://schemas.openxmlformats.org/drawingml/2006/main" xmlns:r="http://schemas.openxmlformats.org/officeDocument/2006/relationships" xmlns:p="http://schemas.openxmlformats.org/presentationml/2006/main">
  <p:tag name="FLATTEN" val="true"/>
</p:tagLst>
</file>

<file path=ppt/tags/tag148.xml><?xml version="1.0" encoding="utf-8"?>
<p:tagLst xmlns:a="http://schemas.openxmlformats.org/drawingml/2006/main" xmlns:r="http://schemas.openxmlformats.org/officeDocument/2006/relationships" xmlns:p="http://schemas.openxmlformats.org/presentationml/2006/main">
  <p:tag name="FLATTEN" val="true"/>
</p:tagLst>
</file>

<file path=ppt/tags/tag149.xml><?xml version="1.0" encoding="utf-8"?>
<p:tagLst xmlns:a="http://schemas.openxmlformats.org/drawingml/2006/main" xmlns:r="http://schemas.openxmlformats.org/officeDocument/2006/relationships" xmlns:p="http://schemas.openxmlformats.org/presentationml/2006/main">
  <p:tag name="FLATTEN" val="true"/>
</p:tagLst>
</file>

<file path=ppt/tags/tag150.xml><?xml version="1.0" encoding="utf-8"?>
<p:tagLst xmlns:a="http://schemas.openxmlformats.org/drawingml/2006/main" xmlns:r="http://schemas.openxmlformats.org/officeDocument/2006/relationships" xmlns:p="http://schemas.openxmlformats.org/presentationml/2006/main">
  <p:tag name="FLATTEN" val="true"/>
</p:tagLst>
</file>

<file path=ppt/tags/tag151.xml><?xml version="1.0" encoding="utf-8"?>
<p:tagLst xmlns:a="http://schemas.openxmlformats.org/drawingml/2006/main" xmlns:r="http://schemas.openxmlformats.org/officeDocument/2006/relationships" xmlns:p="http://schemas.openxmlformats.org/presentationml/2006/main">
  <p:tag name="FLATTEN" val="true"/>
</p:tagLst>
</file>

<file path=ppt/tags/tag152.xml><?xml version="1.0" encoding="utf-8"?>
<p:tagLst xmlns:a="http://schemas.openxmlformats.org/drawingml/2006/main" xmlns:r="http://schemas.openxmlformats.org/officeDocument/2006/relationships" xmlns:p="http://schemas.openxmlformats.org/presentationml/2006/main">
  <p:tag name="FLATTEN" val="true"/>
</p:tagLst>
</file>

<file path=ppt/tags/tag153.xml><?xml version="1.0" encoding="utf-8"?>
<p:tagLst xmlns:a="http://schemas.openxmlformats.org/drawingml/2006/main" xmlns:r="http://schemas.openxmlformats.org/officeDocument/2006/relationships" xmlns:p="http://schemas.openxmlformats.org/presentationml/2006/main">
  <p:tag name="FLATTEN" val="true"/>
</p:tagLst>
</file>

<file path=ppt/tags/tag154.xml><?xml version="1.0" encoding="utf-8"?>
<p:tagLst xmlns:a="http://schemas.openxmlformats.org/drawingml/2006/main" xmlns:r="http://schemas.openxmlformats.org/officeDocument/2006/relationships" xmlns:p="http://schemas.openxmlformats.org/presentationml/2006/main">
  <p:tag name="FLATTEN" val="true"/>
</p:tagLst>
</file>

<file path=ppt/tags/tag155.xml><?xml version="1.0" encoding="utf-8"?>
<p:tagLst xmlns:a="http://schemas.openxmlformats.org/drawingml/2006/main" xmlns:r="http://schemas.openxmlformats.org/officeDocument/2006/relationships" xmlns:p="http://schemas.openxmlformats.org/presentationml/2006/main">
  <p:tag name="FLATTEN" val="true"/>
</p:tagLst>
</file>

<file path=ppt/tags/tag156.xml><?xml version="1.0" encoding="utf-8"?>
<p:tagLst xmlns:a="http://schemas.openxmlformats.org/drawingml/2006/main" xmlns:r="http://schemas.openxmlformats.org/officeDocument/2006/relationships" xmlns:p="http://schemas.openxmlformats.org/presentationml/2006/main">
  <p:tag name="FLATTEN" val="true"/>
</p:tagLst>
</file>

<file path=ppt/tags/tag157.xml><?xml version="1.0" encoding="utf-8"?>
<p:tagLst xmlns:a="http://schemas.openxmlformats.org/drawingml/2006/main" xmlns:r="http://schemas.openxmlformats.org/officeDocument/2006/relationships" xmlns:p="http://schemas.openxmlformats.org/presentationml/2006/main">
  <p:tag name="FLATTEN" val="true"/>
</p:tagLst>
</file>

<file path=ppt/tags/tag158.xml><?xml version="1.0" encoding="utf-8"?>
<p:tagLst xmlns:a="http://schemas.openxmlformats.org/drawingml/2006/main" xmlns:r="http://schemas.openxmlformats.org/officeDocument/2006/relationships" xmlns:p="http://schemas.openxmlformats.org/presentationml/2006/main">
  <p:tag name="FLATTEN" val="true"/>
</p:tagLst>
</file>

<file path=ppt/tags/tag159.xml><?xml version="1.0" encoding="utf-8"?>
<p:tagLst xmlns:a="http://schemas.openxmlformats.org/drawingml/2006/main" xmlns:r="http://schemas.openxmlformats.org/officeDocument/2006/relationships" xmlns:p="http://schemas.openxmlformats.org/presentationml/2006/main">
  <p:tag name="FLATTEN" val="true"/>
</p:tagLst>
</file>

<file path=ppt/tags/tag160.xml><?xml version="1.0" encoding="utf-8"?>
<p:tagLst xmlns:a="http://schemas.openxmlformats.org/drawingml/2006/main" xmlns:r="http://schemas.openxmlformats.org/officeDocument/2006/relationships" xmlns:p="http://schemas.openxmlformats.org/presentationml/2006/main">
  <p:tag name="FLATTEN" val="true"/>
</p:tagLst>
</file>

<file path=ppt/tags/tag161.xml><?xml version="1.0" encoding="utf-8"?>
<p:tagLst xmlns:a="http://schemas.openxmlformats.org/drawingml/2006/main" xmlns:r="http://schemas.openxmlformats.org/officeDocument/2006/relationships" xmlns:p="http://schemas.openxmlformats.org/presentationml/2006/main">
  <p:tag name="FLATTEN"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3541</Words>
  <Application>Microsoft Office PowerPoint</Application>
  <PresentationFormat>Custom</PresentationFormat>
  <Paragraphs>237</Paragraphs>
  <Slides>30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Open Sans</vt:lpstr>
      <vt:lpstr>Open Sans Light</vt:lpstr>
      <vt:lpstr>Open Sans Italics</vt:lpstr>
      <vt:lpstr>Open Sans Bold</vt:lpstr>
      <vt:lpstr>Calibri</vt:lpstr>
      <vt:lpstr>Livvic Bold</vt:lpstr>
      <vt:lpstr>Open Sans Light Bold</vt:lpstr>
      <vt:lpstr>Arial</vt:lpstr>
      <vt:lpstr>Open Sans Extra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Exploration Journal</dc:title>
  <dc:creator>Derby, Shannon</dc:creator>
  <cp:lastModifiedBy>Shannon</cp:lastModifiedBy>
  <cp:revision>5</cp:revision>
  <dcterms:created xsi:type="dcterms:W3CDTF">2006-08-16T00:00:00Z</dcterms:created>
  <dcterms:modified xsi:type="dcterms:W3CDTF">2024-04-05T11:11:15Z</dcterms:modified>
  <dc:identifier>DAErNZgBoLQ</dc:identifier>
</cp:coreProperties>
</file>