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62" r:id="rId3"/>
    <p:sldId id="265" r:id="rId4"/>
    <p:sldId id="266" r:id="rId5"/>
  </p:sldIdLst>
  <p:sldSz cx="7772400" cy="100584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0" autoAdjust="0"/>
    <p:restoredTop sz="94660"/>
  </p:normalViewPr>
  <p:slideViewPr>
    <p:cSldViewPr snapToGrid="0">
      <p:cViewPr varScale="1">
        <p:scale>
          <a:sx n="86" d="100"/>
          <a:sy n="86" d="100"/>
        </p:scale>
        <p:origin x="273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F6029E-FBC4-456F-B401-F54EBED7490B}"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2801783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F6029E-FBC4-456F-B401-F54EBED7490B}"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1077710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AF6029E-FBC4-456F-B401-F54EBED7490B}"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5848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F6029E-FBC4-456F-B401-F54EBED7490B}" type="datetimeFigureOut">
              <a:rPr lang="en-US" smtClean="0"/>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4257845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F6029E-FBC4-456F-B401-F54EBED7490B}" type="datetimeFigureOut">
              <a:rPr lang="en-US" smtClean="0"/>
              <a:t>8/7/2024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400667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F6029E-FBC4-456F-B401-F54EBED7490B}" type="datetimeFigureOut">
              <a:rPr lang="en-US" smtClean="0"/>
              <a:t>8/7/2024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1400310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F6029E-FBC4-456F-B401-F54EBED7490B}" type="datetimeFigureOut">
              <a:rPr lang="en-US" smtClean="0"/>
              <a:t>8/7/2024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236648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7AF6029E-FBC4-456F-B401-F54EBED7490B}" type="datetimeFigureOut">
              <a:rPr lang="en-US" smtClean="0"/>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382108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7AF6029E-FBC4-456F-B401-F54EBED7490B}" type="datetimeFigureOut">
              <a:rPr lang="en-US" smtClean="0"/>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256249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F6029E-FBC4-456F-B401-F54EBED7490B}"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2817327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F6029E-FBC4-456F-B401-F54EBED7490B}" type="datetimeFigureOut">
              <a:rPr lang="en-US" smtClean="0"/>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9F550-6471-4B2E-A770-C88FBC05D781}" type="slidenum">
              <a:rPr lang="en-US" smtClean="0"/>
              <a:t>‹#›</a:t>
            </a:fld>
            <a:endParaRPr lang="en-US"/>
          </a:p>
        </p:txBody>
      </p:sp>
    </p:spTree>
    <p:extLst>
      <p:ext uri="{BB962C8B-B14F-4D97-AF65-F5344CB8AC3E}">
        <p14:creationId xmlns:p14="http://schemas.microsoft.com/office/powerpoint/2010/main" val="2575569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7AF6029E-FBC4-456F-B401-F54EBED7490B}" type="datetimeFigureOut">
              <a:rPr lang="en-US" smtClean="0"/>
              <a:t>8/7/2024</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90E9F550-6471-4B2E-A770-C88FBC05D781}" type="slidenum">
              <a:rPr lang="en-US" smtClean="0"/>
              <a:t>‹#›</a:t>
            </a:fld>
            <a:endParaRPr lang="en-US"/>
          </a:p>
        </p:txBody>
      </p:sp>
    </p:spTree>
    <p:extLst>
      <p:ext uri="{BB962C8B-B14F-4D97-AF65-F5344CB8AC3E}">
        <p14:creationId xmlns:p14="http://schemas.microsoft.com/office/powerpoint/2010/main" val="28754656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0" name="Straight Connector 9"/>
          <p:cNvCxnSpPr/>
          <p:nvPr/>
        </p:nvCxnSpPr>
        <p:spPr>
          <a:xfrm flipH="1">
            <a:off x="147638" y="1471954"/>
            <a:ext cx="7496174" cy="31495"/>
          </a:xfrm>
          <a:prstGeom prst="line">
            <a:avLst/>
          </a:prstGeom>
          <a:ln w="28575"/>
        </p:spPr>
        <p:style>
          <a:lnRef idx="1">
            <a:schemeClr val="dk1"/>
          </a:lnRef>
          <a:fillRef idx="0">
            <a:schemeClr val="dk1"/>
          </a:fillRef>
          <a:effectRef idx="0">
            <a:schemeClr val="dk1"/>
          </a:effectRef>
          <a:fontRef idx="minor">
            <a:schemeClr val="tx1"/>
          </a:fontRef>
        </p:style>
      </p:cxnSp>
      <p:sp>
        <p:nvSpPr>
          <p:cNvPr id="21" name="Rectangle 20"/>
          <p:cNvSpPr/>
          <p:nvPr/>
        </p:nvSpPr>
        <p:spPr>
          <a:xfrm>
            <a:off x="147638" y="1485900"/>
            <a:ext cx="7529512" cy="338554"/>
          </a:xfrm>
          <a:prstGeom prst="rect">
            <a:avLst/>
          </a:prstGeom>
        </p:spPr>
        <p:txBody>
          <a:bodyPr wrap="square">
            <a:spAutoFit/>
          </a:bodyPr>
          <a:lstStyle/>
          <a:p>
            <a:pPr algn="ctr"/>
            <a:r>
              <a:rPr lang="en-US" sz="1600" dirty="0">
                <a:latin typeface="Century Gothic" panose="020B0502020202020204" pitchFamily="34" charset="0"/>
              </a:rPr>
              <a:t>Mr. Ierfino </a:t>
            </a:r>
            <a:r>
              <a:rPr lang="en-US" sz="1600" dirty="0"/>
              <a:t>•</a:t>
            </a:r>
            <a:r>
              <a:rPr lang="en-US" sz="1600" dirty="0">
                <a:latin typeface="Century Gothic" panose="020B0502020202020204" pitchFamily="34" charset="0"/>
              </a:rPr>
              <a:t> Nicolas.ierfino@yourcharlotteschools.net </a:t>
            </a:r>
            <a:r>
              <a:rPr lang="en-US" sz="1600" dirty="0"/>
              <a:t>•</a:t>
            </a:r>
            <a:r>
              <a:rPr lang="en-US" sz="1600" dirty="0">
                <a:latin typeface="Century Gothic" panose="020B0502020202020204" pitchFamily="34" charset="0"/>
              </a:rPr>
              <a:t> Rm H-217</a:t>
            </a:r>
          </a:p>
        </p:txBody>
      </p:sp>
      <p:sp>
        <p:nvSpPr>
          <p:cNvPr id="22" name="Rectangle 21"/>
          <p:cNvSpPr/>
          <p:nvPr/>
        </p:nvSpPr>
        <p:spPr>
          <a:xfrm>
            <a:off x="69057" y="260360"/>
            <a:ext cx="7772401" cy="584775"/>
          </a:xfrm>
          <a:prstGeom prst="rect">
            <a:avLst/>
          </a:prstGeom>
        </p:spPr>
        <p:txBody>
          <a:bodyPr wrap="square">
            <a:spAutoFit/>
          </a:bodyPr>
          <a:lstStyle/>
          <a:p>
            <a:pPr algn="ctr"/>
            <a:r>
              <a:rPr lang="en-US" sz="3200" b="1" spc="2000" dirty="0">
                <a:latin typeface="KG Sorry Not Sorry" panose="02000506000000020004" pitchFamily="2" charset="0"/>
                <a:ea typeface="AGTacoTuesday" panose="02000603000000000000" pitchFamily="2" charset="0"/>
              </a:rPr>
              <a:t>Algebra 2</a:t>
            </a:r>
          </a:p>
        </p:txBody>
      </p:sp>
      <p:sp>
        <p:nvSpPr>
          <p:cNvPr id="25" name="TextBox 24"/>
          <p:cNvSpPr txBox="1"/>
          <p:nvPr/>
        </p:nvSpPr>
        <p:spPr>
          <a:xfrm>
            <a:off x="539625" y="6632096"/>
            <a:ext cx="4330955" cy="2585323"/>
          </a:xfrm>
          <a:prstGeom prst="rect">
            <a:avLst/>
          </a:prstGeom>
          <a:noFill/>
          <a:ln w="3175">
            <a:noFill/>
          </a:ln>
        </p:spPr>
        <p:txBody>
          <a:bodyPr wrap="square" numCol="1" rtlCol="0">
            <a:spAutoFit/>
          </a:bodyPr>
          <a:lstStyle/>
          <a:p>
            <a:r>
              <a:rPr lang="en-US" sz="1400" b="1" dirty="0">
                <a:latin typeface="Century Gothic" panose="020B0502020202020204" pitchFamily="34" charset="0"/>
              </a:rPr>
              <a:t>Unit 1: </a:t>
            </a:r>
            <a:r>
              <a:rPr lang="en-US" sz="1400" dirty="0">
                <a:latin typeface="Century Gothic" panose="020B0502020202020204" pitchFamily="34" charset="0"/>
              </a:rPr>
              <a:t>Functions and Inequalities</a:t>
            </a:r>
          </a:p>
          <a:p>
            <a:endParaRPr lang="en-US" sz="1200" dirty="0">
              <a:latin typeface="Century Gothic" panose="020B0502020202020204" pitchFamily="34" charset="0"/>
            </a:endParaRPr>
          </a:p>
          <a:p>
            <a:r>
              <a:rPr lang="en-US" sz="1400" b="1" dirty="0">
                <a:latin typeface="Century Gothic" panose="020B0502020202020204" pitchFamily="34" charset="0"/>
              </a:rPr>
              <a:t>Unit 2: </a:t>
            </a:r>
            <a:r>
              <a:rPr lang="en-US" sz="1400" dirty="0">
                <a:latin typeface="Century Gothic" panose="020B0502020202020204" pitchFamily="34" charset="0"/>
              </a:rPr>
              <a:t>Quadratic Functions and Equations</a:t>
            </a:r>
          </a:p>
          <a:p>
            <a:endParaRPr lang="en-US" sz="1200" dirty="0">
              <a:latin typeface="Century Gothic" panose="020B0502020202020204" pitchFamily="34" charset="0"/>
            </a:endParaRPr>
          </a:p>
          <a:p>
            <a:r>
              <a:rPr lang="en-US" sz="1400" b="1" dirty="0">
                <a:latin typeface="Century Gothic" panose="020B0502020202020204" pitchFamily="34" charset="0"/>
              </a:rPr>
              <a:t>Unit 3: </a:t>
            </a:r>
            <a:r>
              <a:rPr lang="en-US" sz="1400" dirty="0">
                <a:latin typeface="Century Gothic" panose="020B0502020202020204" pitchFamily="34" charset="0"/>
              </a:rPr>
              <a:t>Polynomial Functions</a:t>
            </a:r>
          </a:p>
          <a:p>
            <a:endParaRPr lang="en-US" sz="1200" dirty="0">
              <a:latin typeface="Century Gothic" panose="020B0502020202020204" pitchFamily="34" charset="0"/>
            </a:endParaRPr>
          </a:p>
          <a:p>
            <a:r>
              <a:rPr lang="en-US" sz="1400" b="1" dirty="0">
                <a:latin typeface="Century Gothic" panose="020B0502020202020204" pitchFamily="34" charset="0"/>
              </a:rPr>
              <a:t>Unit 4: </a:t>
            </a:r>
            <a:r>
              <a:rPr lang="en-US" sz="1400" dirty="0">
                <a:latin typeface="Century Gothic" panose="020B0502020202020204" pitchFamily="34" charset="0"/>
              </a:rPr>
              <a:t>Rational Functions</a:t>
            </a:r>
          </a:p>
          <a:p>
            <a:endParaRPr lang="en-US" sz="1400" dirty="0">
              <a:latin typeface="Century Gothic" panose="020B0502020202020204" pitchFamily="34" charset="0"/>
            </a:endParaRPr>
          </a:p>
          <a:p>
            <a:r>
              <a:rPr lang="en-US" sz="1400" b="1" dirty="0">
                <a:latin typeface="Century Gothic" panose="020B0502020202020204" pitchFamily="34" charset="0"/>
              </a:rPr>
              <a:t>Unit 5: </a:t>
            </a:r>
            <a:r>
              <a:rPr lang="en-US" sz="1400" dirty="0">
                <a:latin typeface="Century Gothic" panose="020B0502020202020204" pitchFamily="34" charset="0"/>
              </a:rPr>
              <a:t>Rational Exponents and Radical Functions</a:t>
            </a:r>
          </a:p>
          <a:p>
            <a:endParaRPr lang="en-US" sz="1400" dirty="0">
              <a:latin typeface="Century Gothic" panose="020B0502020202020204" pitchFamily="34" charset="0"/>
            </a:endParaRPr>
          </a:p>
          <a:p>
            <a:r>
              <a:rPr lang="en-US" sz="1400" b="1" dirty="0">
                <a:latin typeface="Century Gothic" panose="020B0502020202020204" pitchFamily="34" charset="0"/>
              </a:rPr>
              <a:t>Unit 6: </a:t>
            </a:r>
            <a:r>
              <a:rPr lang="en-US" sz="1400" dirty="0">
                <a:latin typeface="Century Gothic" panose="020B0502020202020204" pitchFamily="34" charset="0"/>
              </a:rPr>
              <a:t>Exponential and Logarithmic Functions</a:t>
            </a:r>
          </a:p>
        </p:txBody>
      </p:sp>
      <p:sp>
        <p:nvSpPr>
          <p:cNvPr id="27" name="Rectangle 26"/>
          <p:cNvSpPr/>
          <p:nvPr/>
        </p:nvSpPr>
        <p:spPr>
          <a:xfrm>
            <a:off x="69057" y="5989916"/>
            <a:ext cx="5020607" cy="523220"/>
          </a:xfrm>
          <a:prstGeom prst="rect">
            <a:avLst/>
          </a:prstGeom>
        </p:spPr>
        <p:txBody>
          <a:bodyPr wrap="square">
            <a:spAutoFit/>
          </a:bodyPr>
          <a:lstStyle/>
          <a:p>
            <a:pPr algn="ctr"/>
            <a:r>
              <a:rPr lang="en-US" sz="2800" b="1" dirty="0">
                <a:latin typeface="KG Sorry Not Sorry" panose="02000506000000020004" pitchFamily="2" charset="0"/>
                <a:ea typeface="AGTacoTuesday" panose="02000603000000000000" pitchFamily="2" charset="0"/>
              </a:rPr>
              <a:t>Course Sequence</a:t>
            </a:r>
          </a:p>
        </p:txBody>
      </p:sp>
      <p:sp>
        <p:nvSpPr>
          <p:cNvPr id="28" name="Rectangle 27"/>
          <p:cNvSpPr/>
          <p:nvPr/>
        </p:nvSpPr>
        <p:spPr>
          <a:xfrm>
            <a:off x="123826" y="1864037"/>
            <a:ext cx="2386011" cy="954107"/>
          </a:xfrm>
          <a:prstGeom prst="rect">
            <a:avLst/>
          </a:prstGeom>
        </p:spPr>
        <p:txBody>
          <a:bodyPr wrap="square">
            <a:spAutoFit/>
          </a:bodyPr>
          <a:lstStyle/>
          <a:p>
            <a:pPr algn="ctr"/>
            <a:r>
              <a:rPr lang="en-US" sz="2700" b="1" dirty="0">
                <a:latin typeface="KG Sorry Not Sorry" panose="02000506000000020004" pitchFamily="2" charset="0"/>
                <a:ea typeface="AGTacoTuesday" panose="02000603000000000000" pitchFamily="2" charset="0"/>
              </a:rPr>
              <a:t>Course Description  </a:t>
            </a:r>
          </a:p>
        </p:txBody>
      </p:sp>
      <p:sp>
        <p:nvSpPr>
          <p:cNvPr id="31" name="Rectangle 30"/>
          <p:cNvSpPr/>
          <p:nvPr/>
        </p:nvSpPr>
        <p:spPr>
          <a:xfrm>
            <a:off x="5067297" y="1827605"/>
            <a:ext cx="2576515" cy="3600986"/>
          </a:xfrm>
          <a:prstGeom prst="rect">
            <a:avLst/>
          </a:prstGeom>
        </p:spPr>
        <p:txBody>
          <a:bodyPr wrap="square">
            <a:spAutoFit/>
          </a:bodyPr>
          <a:lstStyle/>
          <a:p>
            <a:pPr algn="ctr"/>
            <a:r>
              <a:rPr lang="en-US" sz="2800" b="1" dirty="0">
                <a:latin typeface="KG Sorry Not Sorry" panose="02000506000000020004" pitchFamily="2" charset="0"/>
                <a:ea typeface="AGTacoTuesday" panose="02000603000000000000" pitchFamily="2" charset="0"/>
              </a:rPr>
              <a:t>Grading </a:t>
            </a:r>
          </a:p>
          <a:p>
            <a:pPr algn="ctr"/>
            <a:r>
              <a:rPr lang="en-US" sz="2800" b="1" dirty="0">
                <a:latin typeface="KG Sorry Not Sorry" panose="02000506000000020004" pitchFamily="2" charset="0"/>
                <a:ea typeface="AGTacoTuesday" panose="02000603000000000000" pitchFamily="2" charset="0"/>
              </a:rPr>
              <a:t>Scale </a:t>
            </a:r>
          </a:p>
          <a:p>
            <a:endParaRPr lang="en-US" sz="100" dirty="0">
              <a:latin typeface="Century Gothic" panose="020B0502020202020204" pitchFamily="34" charset="0"/>
            </a:endParaRPr>
          </a:p>
          <a:p>
            <a:r>
              <a:rPr lang="en-US" sz="1100" dirty="0">
                <a:latin typeface="Century Gothic" panose="020B0502020202020204" pitchFamily="34" charset="0"/>
              </a:rPr>
              <a:t>Assignments will be graded on a points system. Students’ grades will be determined by the total points earned divided by the total points.</a:t>
            </a:r>
          </a:p>
          <a:p>
            <a:endParaRPr lang="en-US" sz="700" dirty="0">
              <a:latin typeface="Century Gothic" panose="020B0502020202020204" pitchFamily="34" charset="0"/>
            </a:endParaRPr>
          </a:p>
          <a:p>
            <a:endParaRPr lang="en-US" sz="1100" dirty="0">
              <a:latin typeface="Century Gothic" panose="020B0502020202020204" pitchFamily="34" charset="0"/>
            </a:endParaRPr>
          </a:p>
          <a:p>
            <a:endParaRPr lang="en-US" sz="1100" dirty="0">
              <a:latin typeface="Century Gothic" panose="020B0502020202020204" pitchFamily="34" charset="0"/>
            </a:endParaRPr>
          </a:p>
          <a:p>
            <a:endParaRPr lang="en-US" sz="1100" dirty="0">
              <a:latin typeface="Century Gothic" panose="020B0502020202020204" pitchFamily="34" charset="0"/>
            </a:endParaRPr>
          </a:p>
          <a:p>
            <a:endParaRPr lang="en-US" sz="800" dirty="0">
              <a:latin typeface="Century Gothic" panose="020B0502020202020204" pitchFamily="34" charset="0"/>
            </a:endParaRPr>
          </a:p>
          <a:p>
            <a:endParaRPr lang="en-US" sz="700" dirty="0">
              <a:latin typeface="Century Gothic" panose="020B0502020202020204" pitchFamily="34" charset="0"/>
            </a:endParaRPr>
          </a:p>
          <a:p>
            <a:endParaRPr lang="en-US" sz="700" dirty="0">
              <a:latin typeface="Century Gothic" panose="020B0502020202020204" pitchFamily="34" charset="0"/>
            </a:endParaRPr>
          </a:p>
          <a:p>
            <a:endParaRPr lang="en-US" sz="700" dirty="0">
              <a:latin typeface="Century Gothic" panose="020B0502020202020204" pitchFamily="34" charset="0"/>
            </a:endParaRPr>
          </a:p>
          <a:p>
            <a:endParaRPr lang="en-US" sz="700" dirty="0">
              <a:latin typeface="Century Gothic" panose="020B0502020202020204" pitchFamily="34" charset="0"/>
            </a:endParaRPr>
          </a:p>
          <a:p>
            <a:endParaRPr lang="en-US" sz="500" dirty="0">
              <a:latin typeface="Century Gothic" panose="020B0502020202020204" pitchFamily="34" charset="0"/>
            </a:endParaRPr>
          </a:p>
          <a:p>
            <a:r>
              <a:rPr lang="en-US" sz="1100" dirty="0">
                <a:latin typeface="Century Gothic" panose="020B0502020202020204" pitchFamily="34" charset="0"/>
              </a:rPr>
              <a:t>Semester Grades:</a:t>
            </a:r>
          </a:p>
          <a:p>
            <a:endParaRPr lang="en-US" sz="1100" dirty="0">
              <a:latin typeface="Century Gothic" panose="020B0502020202020204" pitchFamily="34" charset="0"/>
            </a:endParaRPr>
          </a:p>
          <a:p>
            <a:endParaRPr lang="en-US" sz="1200" dirty="0">
              <a:latin typeface="Century Gothic" panose="020B0502020202020204" pitchFamily="34" charset="0"/>
            </a:endParaRPr>
          </a:p>
          <a:p>
            <a:endParaRPr lang="en-US" sz="1200" dirty="0">
              <a:latin typeface="Century Gothic" panose="020B0502020202020204" pitchFamily="34" charset="0"/>
            </a:endParaRPr>
          </a:p>
        </p:txBody>
      </p:sp>
      <p:sp>
        <p:nvSpPr>
          <p:cNvPr id="34" name="Rectangle 33"/>
          <p:cNvSpPr/>
          <p:nvPr/>
        </p:nvSpPr>
        <p:spPr>
          <a:xfrm>
            <a:off x="2539873" y="1871615"/>
            <a:ext cx="2592058" cy="4293483"/>
          </a:xfrm>
          <a:prstGeom prst="rect">
            <a:avLst/>
          </a:prstGeom>
        </p:spPr>
        <p:txBody>
          <a:bodyPr wrap="square">
            <a:spAutoFit/>
          </a:bodyPr>
          <a:lstStyle/>
          <a:p>
            <a:pPr algn="ctr"/>
            <a:r>
              <a:rPr lang="en-US" sz="2800" b="1" dirty="0">
                <a:latin typeface="KG Sorry Not Sorry" panose="02000506000000020004" pitchFamily="2" charset="0"/>
                <a:ea typeface="AGTacoTuesday" panose="02000603000000000000" pitchFamily="2" charset="0"/>
              </a:rPr>
              <a:t>Supplies &amp;  Materials</a:t>
            </a:r>
          </a:p>
          <a:p>
            <a:pPr algn="ctr"/>
            <a:r>
              <a:rPr lang="en-US" sz="500" b="1" dirty="0">
                <a:latin typeface="KG Sorry Not Sorry" panose="02000506000000020004" pitchFamily="2" charset="0"/>
                <a:ea typeface="AGTacoTuesday" panose="02000603000000000000" pitchFamily="2" charset="0"/>
              </a:rPr>
              <a:t>.</a:t>
            </a:r>
            <a:r>
              <a:rPr lang="en-US" sz="600" b="1" dirty="0">
                <a:latin typeface="KG Sorry Not Sorry" panose="02000506000000020004" pitchFamily="2" charset="0"/>
                <a:ea typeface="AGTacoTuesday" panose="02000603000000000000" pitchFamily="2" charset="0"/>
              </a:rPr>
              <a:t> </a:t>
            </a:r>
            <a:endParaRPr lang="en-US" sz="100" b="1" dirty="0">
              <a:latin typeface="KG Sorry Not Sorry" panose="02000506000000020004" pitchFamily="2" charset="0"/>
              <a:ea typeface="AGTacoTuesday" panose="02000603000000000000" pitchFamily="2" charset="0"/>
            </a:endParaRPr>
          </a:p>
          <a:p>
            <a:pPr algn="ctr"/>
            <a:r>
              <a:rPr lang="en-US" sz="2000" b="1" dirty="0">
                <a:latin typeface="KG Sorry Not Sorry" panose="02000506000000020004" pitchFamily="2" charset="0"/>
                <a:ea typeface="AGTacoTuesday" panose="02000603000000000000" pitchFamily="2" charset="0"/>
              </a:rPr>
              <a:t>Needed Daily</a:t>
            </a:r>
          </a:p>
          <a:p>
            <a:pPr algn="ctr"/>
            <a:endParaRPr lang="en-US" sz="200" b="1" dirty="0">
              <a:latin typeface="KG Sorry Not Sorry" panose="02000506000000020004" pitchFamily="2" charset="0"/>
              <a:ea typeface="AGTacoTuesday" panose="02000603000000000000" pitchFamily="2" charset="0"/>
            </a:endParaRPr>
          </a:p>
          <a:p>
            <a:pPr marL="171450" indent="-171450">
              <a:buFont typeface="Arial" panose="020B0604020202020204" pitchFamily="34" charset="0"/>
              <a:buChar char="•"/>
            </a:pPr>
            <a:endParaRPr lang="en-US" sz="200" b="1"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Pencils/Pens</a:t>
            </a:r>
          </a:p>
          <a:p>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Folder</a:t>
            </a:r>
          </a:p>
          <a:p>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Loose-Leaf Paper</a:t>
            </a:r>
          </a:p>
          <a:p>
            <a:endParaRPr lang="en-US" sz="1100" dirty="0">
              <a:latin typeface="Century Gothic" panose="020B0502020202020204" pitchFamily="34" charset="0"/>
              <a:ea typeface="AGTacoTuesday" panose="02000603000000000000" pitchFamily="2" charset="0"/>
            </a:endParaRPr>
          </a:p>
          <a:p>
            <a:r>
              <a:rPr lang="en-US" sz="1100" dirty="0">
                <a:latin typeface="Century Gothic" panose="020B0502020202020204" pitchFamily="34" charset="0"/>
                <a:ea typeface="AGTacoTuesday" panose="02000603000000000000" pitchFamily="2" charset="0"/>
              </a:rPr>
              <a:t>If you would like to donate the following, I would appreciate it. </a:t>
            </a:r>
          </a:p>
          <a:p>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Tissues</a:t>
            </a:r>
          </a:p>
          <a:p>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Ream of Computer Paper</a:t>
            </a:r>
          </a:p>
          <a:p>
            <a:pPr marL="171450" indent="-171450">
              <a:buFont typeface="Arial" panose="020B0604020202020204" pitchFamily="34" charset="0"/>
              <a:buChar char="•"/>
            </a:pPr>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Pencils</a:t>
            </a:r>
          </a:p>
          <a:p>
            <a:pPr marL="171450" indent="-171450">
              <a:buFont typeface="Arial" panose="020B0604020202020204" pitchFamily="34" charset="0"/>
              <a:buChar char="•"/>
            </a:pPr>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Low Odor Dry Erase Markers </a:t>
            </a:r>
          </a:p>
          <a:p>
            <a:pPr marL="171450" indent="-171450">
              <a:buFont typeface="Arial" panose="020B0604020202020204" pitchFamily="34" charset="0"/>
              <a:buChar char="•"/>
            </a:pPr>
            <a:endParaRPr lang="en-US" sz="1100" dirty="0">
              <a:latin typeface="Century Gothic" panose="020B0502020202020204" pitchFamily="34" charset="0"/>
              <a:ea typeface="AGTacoTuesday" panose="02000603000000000000" pitchFamily="2" charset="0"/>
            </a:endParaRPr>
          </a:p>
        </p:txBody>
      </p:sp>
      <p:sp>
        <p:nvSpPr>
          <p:cNvPr id="35" name="Rectangle 34"/>
          <p:cNvSpPr/>
          <p:nvPr/>
        </p:nvSpPr>
        <p:spPr>
          <a:xfrm>
            <a:off x="5089664" y="5989916"/>
            <a:ext cx="2514599" cy="3108543"/>
          </a:xfrm>
          <a:prstGeom prst="rect">
            <a:avLst/>
          </a:prstGeom>
        </p:spPr>
        <p:txBody>
          <a:bodyPr wrap="square">
            <a:spAutoFit/>
          </a:bodyPr>
          <a:lstStyle/>
          <a:p>
            <a:pPr algn="ctr"/>
            <a:r>
              <a:rPr lang="en-US" sz="2800" b="1" dirty="0">
                <a:latin typeface="KG Sorry Not Sorry" panose="02000506000000020004" pitchFamily="2" charset="0"/>
                <a:ea typeface="AGTacoTuesday" panose="02000603000000000000" pitchFamily="2" charset="0"/>
              </a:rPr>
              <a:t>Student Absence</a:t>
            </a:r>
          </a:p>
          <a:p>
            <a:endParaRPr lang="en-US" sz="200" dirty="0">
              <a:latin typeface="Century Gothic" panose="020B0502020202020204" pitchFamily="34" charset="0"/>
            </a:endParaRPr>
          </a:p>
          <a:p>
            <a:r>
              <a:rPr lang="en-US" sz="1100" dirty="0">
                <a:latin typeface="Century Gothic" panose="020B0502020202020204" pitchFamily="34" charset="0"/>
              </a:rPr>
              <a:t>For every day a student is absent, he or she will receive two school days to turn in any assignment they missed upon their return to school. </a:t>
            </a:r>
          </a:p>
          <a:p>
            <a:endParaRPr lang="en-US" sz="1100" dirty="0">
              <a:latin typeface="Century Gothic" panose="020B0502020202020204" pitchFamily="34" charset="0"/>
            </a:endParaRPr>
          </a:p>
          <a:p>
            <a:r>
              <a:rPr lang="en-US" sz="1100" dirty="0">
                <a:latin typeface="Century Gothic" panose="020B0502020202020204" pitchFamily="34" charset="0"/>
              </a:rPr>
              <a:t>For tests and quizzes, students will have one week to make arrangements to take the test or quiz he or she missed upon their return to school.</a:t>
            </a:r>
          </a:p>
          <a:p>
            <a:endParaRPr lang="en-US" sz="1100" dirty="0">
              <a:latin typeface="Century Gothic" panose="020B0502020202020204" pitchFamily="34" charset="0"/>
            </a:endParaRPr>
          </a:p>
          <a:p>
            <a:r>
              <a:rPr lang="en-US" sz="1100" dirty="0">
                <a:latin typeface="Century Gothic" panose="020B0502020202020204" pitchFamily="34" charset="0"/>
              </a:rPr>
              <a:t>For every day a student is absent he or she will be excused from the </a:t>
            </a:r>
            <a:r>
              <a:rPr lang="en-US" sz="1100" dirty="0" err="1">
                <a:latin typeface="Century Gothic" panose="020B0502020202020204" pitchFamily="34" charset="0"/>
              </a:rPr>
              <a:t>bellwork</a:t>
            </a:r>
            <a:r>
              <a:rPr lang="en-US" sz="1100" dirty="0">
                <a:latin typeface="Century Gothic" panose="020B0502020202020204" pitchFamily="34" charset="0"/>
              </a:rPr>
              <a:t> assignment.  </a:t>
            </a:r>
            <a:endParaRPr lang="en-US" sz="1100" dirty="0"/>
          </a:p>
        </p:txBody>
      </p:sp>
      <p:cxnSp>
        <p:nvCxnSpPr>
          <p:cNvPr id="13" name="Straight Connector 12"/>
          <p:cNvCxnSpPr/>
          <p:nvPr/>
        </p:nvCxnSpPr>
        <p:spPr>
          <a:xfrm flipH="1">
            <a:off x="176216" y="1804996"/>
            <a:ext cx="7558084" cy="41608"/>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flipV="1">
            <a:off x="40485" y="5973782"/>
            <a:ext cx="7674765" cy="7918"/>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V="1">
            <a:off x="2509837" y="1785918"/>
            <a:ext cx="0" cy="4195782"/>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flipV="1">
            <a:off x="5067298" y="1827526"/>
            <a:ext cx="0" cy="8230874"/>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2" name="Table 1">
            <a:extLst>
              <a:ext uri="{FF2B5EF4-FFF2-40B4-BE49-F238E27FC236}">
                <a16:creationId xmlns:a16="http://schemas.microsoft.com/office/drawing/2014/main" id="{83FA2074-C108-84AA-1910-BE12093454E5}"/>
              </a:ext>
            </a:extLst>
          </p:cNvPr>
          <p:cNvGraphicFramePr>
            <a:graphicFrameLocks noGrp="1"/>
          </p:cNvGraphicFramePr>
          <p:nvPr>
            <p:extLst>
              <p:ext uri="{D42A27DB-BD31-4B8C-83A1-F6EECF244321}">
                <p14:modId xmlns:p14="http://schemas.microsoft.com/office/powerpoint/2010/main" val="4138871533"/>
              </p:ext>
            </p:extLst>
          </p:nvPr>
        </p:nvGraphicFramePr>
        <p:xfrm>
          <a:off x="5857099" y="3588960"/>
          <a:ext cx="979727" cy="929640"/>
        </p:xfrm>
        <a:graphic>
          <a:graphicData uri="http://schemas.openxmlformats.org/drawingml/2006/table">
            <a:tbl>
              <a:tblPr firstRow="1" bandRow="1">
                <a:tableStyleId>{5C22544A-7EE6-4342-B048-85BDC9FD1C3A}</a:tableStyleId>
              </a:tblPr>
              <a:tblGrid>
                <a:gridCol w="233542">
                  <a:extLst>
                    <a:ext uri="{9D8B030D-6E8A-4147-A177-3AD203B41FA5}">
                      <a16:colId xmlns:a16="http://schemas.microsoft.com/office/drawing/2014/main" val="123876858"/>
                    </a:ext>
                  </a:extLst>
                </a:gridCol>
                <a:gridCol w="746185">
                  <a:extLst>
                    <a:ext uri="{9D8B030D-6E8A-4147-A177-3AD203B41FA5}">
                      <a16:colId xmlns:a16="http://schemas.microsoft.com/office/drawing/2014/main" val="1007338200"/>
                    </a:ext>
                  </a:extLst>
                </a:gridCol>
              </a:tblGrid>
              <a:tr h="895832">
                <a:tc>
                  <a:txBody>
                    <a:bodyPr/>
                    <a:lstStyle/>
                    <a:p>
                      <a:r>
                        <a:rPr lang="en-US" sz="1100" dirty="0">
                          <a:solidFill>
                            <a:schemeClr val="tx1"/>
                          </a:solidFill>
                        </a:rPr>
                        <a:t>A</a:t>
                      </a:r>
                    </a:p>
                    <a:p>
                      <a:r>
                        <a:rPr lang="en-US" sz="1100" dirty="0">
                          <a:solidFill>
                            <a:schemeClr val="tx1"/>
                          </a:solidFill>
                        </a:rPr>
                        <a:t>B</a:t>
                      </a:r>
                    </a:p>
                    <a:p>
                      <a:r>
                        <a:rPr lang="en-US" sz="1100" dirty="0">
                          <a:solidFill>
                            <a:schemeClr val="tx1"/>
                          </a:solidFill>
                        </a:rPr>
                        <a:t>C</a:t>
                      </a:r>
                    </a:p>
                    <a:p>
                      <a:r>
                        <a:rPr lang="en-US" sz="1100" dirty="0">
                          <a:solidFill>
                            <a:schemeClr val="tx1"/>
                          </a:solidFill>
                        </a:rPr>
                        <a:t>D</a:t>
                      </a:r>
                    </a:p>
                    <a:p>
                      <a:r>
                        <a:rPr lang="en-US" sz="1100" dirty="0">
                          <a:solidFill>
                            <a:schemeClr val="tx1"/>
                          </a:solidFill>
                        </a:rPr>
                        <a:t>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90 – 100</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80 – 89</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70 – 79</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60 – 69</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0 - 59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2664937"/>
                  </a:ext>
                </a:extLst>
              </a:tr>
            </a:tbl>
          </a:graphicData>
        </a:graphic>
      </p:graphicFrame>
      <p:graphicFrame>
        <p:nvGraphicFramePr>
          <p:cNvPr id="4" name="Table 3">
            <a:extLst>
              <a:ext uri="{FF2B5EF4-FFF2-40B4-BE49-F238E27FC236}">
                <a16:creationId xmlns:a16="http://schemas.microsoft.com/office/drawing/2014/main" id="{C9767C83-8DB1-E8B4-0C87-ACE86E19ED51}"/>
              </a:ext>
            </a:extLst>
          </p:cNvPr>
          <p:cNvGraphicFramePr>
            <a:graphicFrameLocks noGrp="1"/>
          </p:cNvGraphicFramePr>
          <p:nvPr>
            <p:extLst>
              <p:ext uri="{D42A27DB-BD31-4B8C-83A1-F6EECF244321}">
                <p14:modId xmlns:p14="http://schemas.microsoft.com/office/powerpoint/2010/main" val="3117873788"/>
              </p:ext>
            </p:extLst>
          </p:nvPr>
        </p:nvGraphicFramePr>
        <p:xfrm>
          <a:off x="5089666" y="4904515"/>
          <a:ext cx="1336903" cy="1059180"/>
        </p:xfrm>
        <a:graphic>
          <a:graphicData uri="http://schemas.openxmlformats.org/drawingml/2006/table">
            <a:tbl>
              <a:tblPr firstRow="1" bandRow="1">
                <a:tableStyleId>{5C22544A-7EE6-4342-B048-85BDC9FD1C3A}</a:tableStyleId>
              </a:tblPr>
              <a:tblGrid>
                <a:gridCol w="814391">
                  <a:extLst>
                    <a:ext uri="{9D8B030D-6E8A-4147-A177-3AD203B41FA5}">
                      <a16:colId xmlns:a16="http://schemas.microsoft.com/office/drawing/2014/main" val="123876858"/>
                    </a:ext>
                  </a:extLst>
                </a:gridCol>
                <a:gridCol w="522512">
                  <a:extLst>
                    <a:ext uri="{9D8B030D-6E8A-4147-A177-3AD203B41FA5}">
                      <a16:colId xmlns:a16="http://schemas.microsoft.com/office/drawing/2014/main" val="1007338200"/>
                    </a:ext>
                  </a:extLst>
                </a:gridCol>
              </a:tblGrid>
              <a:tr h="0">
                <a:tc gridSpan="2">
                  <a:txBody>
                    <a:bodyPr/>
                    <a:lstStyle/>
                    <a:p>
                      <a:pPr algn="ctr"/>
                      <a:r>
                        <a:rPr lang="en-US" sz="1150" u="sng" dirty="0">
                          <a:solidFill>
                            <a:schemeClr val="tx1"/>
                          </a:solidFill>
                        </a:rPr>
                        <a:t>Semester 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2664937"/>
                  </a:ext>
                </a:extLst>
              </a:tr>
              <a:tr h="658968">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Quarter 1</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Quarter 2</a:t>
                      </a:r>
                    </a:p>
                    <a:p>
                      <a:r>
                        <a:rPr lang="en-US" sz="1150" dirty="0">
                          <a:solidFill>
                            <a:schemeClr val="tx1"/>
                          </a:solidFill>
                        </a:rPr>
                        <a:t>Midterm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35%</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35%</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30%</a:t>
                      </a:r>
                    </a:p>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76845318"/>
                  </a:ext>
                </a:extLst>
              </a:tr>
            </a:tbl>
          </a:graphicData>
        </a:graphic>
      </p:graphicFrame>
      <p:graphicFrame>
        <p:nvGraphicFramePr>
          <p:cNvPr id="5" name="Table 4">
            <a:extLst>
              <a:ext uri="{FF2B5EF4-FFF2-40B4-BE49-F238E27FC236}">
                <a16:creationId xmlns:a16="http://schemas.microsoft.com/office/drawing/2014/main" id="{6F7DA7EF-CBBA-9340-D4B3-038B825C1E14}"/>
              </a:ext>
            </a:extLst>
          </p:cNvPr>
          <p:cNvGraphicFramePr>
            <a:graphicFrameLocks noGrp="1"/>
          </p:cNvGraphicFramePr>
          <p:nvPr>
            <p:extLst>
              <p:ext uri="{D42A27DB-BD31-4B8C-83A1-F6EECF244321}">
                <p14:modId xmlns:p14="http://schemas.microsoft.com/office/powerpoint/2010/main" val="1267668573"/>
              </p:ext>
            </p:extLst>
          </p:nvPr>
        </p:nvGraphicFramePr>
        <p:xfrm>
          <a:off x="6306909" y="4904515"/>
          <a:ext cx="1336903" cy="1059180"/>
        </p:xfrm>
        <a:graphic>
          <a:graphicData uri="http://schemas.openxmlformats.org/drawingml/2006/table">
            <a:tbl>
              <a:tblPr firstRow="1" bandRow="1">
                <a:tableStyleId>{5C22544A-7EE6-4342-B048-85BDC9FD1C3A}</a:tableStyleId>
              </a:tblPr>
              <a:tblGrid>
                <a:gridCol w="814391">
                  <a:extLst>
                    <a:ext uri="{9D8B030D-6E8A-4147-A177-3AD203B41FA5}">
                      <a16:colId xmlns:a16="http://schemas.microsoft.com/office/drawing/2014/main" val="123876858"/>
                    </a:ext>
                  </a:extLst>
                </a:gridCol>
                <a:gridCol w="522512">
                  <a:extLst>
                    <a:ext uri="{9D8B030D-6E8A-4147-A177-3AD203B41FA5}">
                      <a16:colId xmlns:a16="http://schemas.microsoft.com/office/drawing/2014/main" val="1007338200"/>
                    </a:ext>
                  </a:extLst>
                </a:gridCol>
              </a:tblGrid>
              <a:tr h="0">
                <a:tc gridSpan="2">
                  <a:txBody>
                    <a:bodyPr/>
                    <a:lstStyle/>
                    <a:p>
                      <a:pPr algn="ctr"/>
                      <a:r>
                        <a:rPr lang="en-US" sz="1150" u="sng" dirty="0">
                          <a:solidFill>
                            <a:schemeClr val="tx1"/>
                          </a:solidFill>
                        </a:rPr>
                        <a:t>Semester 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2664937"/>
                  </a:ext>
                </a:extLst>
              </a:tr>
              <a:tr h="658968">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Quarter 3</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Quarter 4</a:t>
                      </a:r>
                    </a:p>
                    <a:p>
                      <a:r>
                        <a:rPr lang="en-US" sz="1150" dirty="0">
                          <a:solidFill>
                            <a:schemeClr val="tx1"/>
                          </a:solidFill>
                        </a:rPr>
                        <a:t>Final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35%</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35%</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30%</a:t>
                      </a:r>
                    </a:p>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76845318"/>
                  </a:ext>
                </a:extLst>
              </a:tr>
            </a:tbl>
          </a:graphicData>
        </a:graphic>
      </p:graphicFrame>
      <p:sp>
        <p:nvSpPr>
          <p:cNvPr id="7" name="Rectangle 6">
            <a:extLst>
              <a:ext uri="{FF2B5EF4-FFF2-40B4-BE49-F238E27FC236}">
                <a16:creationId xmlns:a16="http://schemas.microsoft.com/office/drawing/2014/main" id="{957F96D6-4CED-BF4B-120D-85BA849E9CF5}"/>
              </a:ext>
            </a:extLst>
          </p:cNvPr>
          <p:cNvSpPr/>
          <p:nvPr/>
        </p:nvSpPr>
        <p:spPr>
          <a:xfrm>
            <a:off x="279200" y="2882367"/>
            <a:ext cx="2215620" cy="1785104"/>
          </a:xfrm>
          <a:prstGeom prst="rect">
            <a:avLst/>
          </a:prstGeom>
        </p:spPr>
        <p:txBody>
          <a:bodyPr wrap="square">
            <a:spAutoFit/>
          </a:bodyPr>
          <a:lstStyle/>
          <a:p>
            <a:endParaRPr lang="en-US" sz="200" dirty="0">
              <a:latin typeface="Century Gothic" panose="020B0502020202020204" pitchFamily="34" charset="0"/>
            </a:endParaRPr>
          </a:p>
          <a:p>
            <a:r>
              <a:rPr lang="en-US" sz="1200" dirty="0">
                <a:latin typeface="Century Gothic" panose="020B0502020202020204" pitchFamily="34" charset="0"/>
              </a:rPr>
              <a:t>Algebra 2 is an essential mathematical course designed to build on the foundations established in Algebra 1, deepening students’ understanding of algebraic concepts and expanding their problem-solving skills.</a:t>
            </a:r>
            <a:r>
              <a:rPr lang="en-US" sz="1200" b="0" i="0" dirty="0">
                <a:effectLst/>
                <a:latin typeface="DM Sans"/>
              </a:rPr>
              <a:t> </a:t>
            </a:r>
            <a:endParaRPr lang="en-US" sz="1200" dirty="0">
              <a:latin typeface="Century Gothic" panose="020B0502020202020204" pitchFamily="34" charset="0"/>
            </a:endParaRPr>
          </a:p>
        </p:txBody>
      </p:sp>
    </p:spTree>
    <p:extLst>
      <p:ext uri="{BB962C8B-B14F-4D97-AF65-F5344CB8AC3E}">
        <p14:creationId xmlns:p14="http://schemas.microsoft.com/office/powerpoint/2010/main" val="3252709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123825" y="-277254"/>
            <a:ext cx="2209800" cy="2400657"/>
          </a:xfrm>
          <a:prstGeom prst="rect">
            <a:avLst/>
          </a:prstGeom>
          <a:noFill/>
        </p:spPr>
        <p:txBody>
          <a:bodyPr wrap="square" rtlCol="0">
            <a:spAutoFit/>
          </a:bodyPr>
          <a:lstStyle/>
          <a:p>
            <a:r>
              <a:rPr lang="en-US" sz="15000" dirty="0">
                <a:latin typeface="KG Tangled Up In You " panose="02000000000000000000" pitchFamily="2" charset="0"/>
              </a:rPr>
              <a:t>7</a:t>
            </a:r>
            <a:r>
              <a:rPr lang="en-US" sz="15000" baseline="30000" dirty="0">
                <a:latin typeface="KG Tangled Up In You " panose="02000000000000000000" pitchFamily="2" charset="0"/>
              </a:rPr>
              <a:t>t</a:t>
            </a:r>
            <a:endParaRPr lang="en-US" sz="15000" dirty="0">
              <a:latin typeface="KG Tangled Up In You " panose="02000000000000000000" pitchFamily="2" charset="0"/>
            </a:endParaRPr>
          </a:p>
        </p:txBody>
      </p:sp>
      <p:sp>
        <p:nvSpPr>
          <p:cNvPr id="3" name="Rectangle 2"/>
          <p:cNvSpPr/>
          <p:nvPr/>
        </p:nvSpPr>
        <p:spPr>
          <a:xfrm>
            <a:off x="2128839" y="291882"/>
            <a:ext cx="5643561" cy="1231106"/>
          </a:xfrm>
          <a:prstGeom prst="rect">
            <a:avLst/>
          </a:prstGeom>
        </p:spPr>
        <p:txBody>
          <a:bodyPr wrap="square">
            <a:spAutoFit/>
          </a:bodyPr>
          <a:lstStyle/>
          <a:p>
            <a:pPr algn="ctr"/>
            <a:r>
              <a:rPr lang="en-US" sz="3200" dirty="0">
                <a:latin typeface="KG The Fighter" panose="02000000000000000000" pitchFamily="2" charset="0"/>
              </a:rPr>
              <a:t>Subject Type Here</a:t>
            </a:r>
          </a:p>
          <a:p>
            <a:pPr algn="ctr"/>
            <a:r>
              <a:rPr lang="en-US" sz="4200" dirty="0">
                <a:latin typeface="KG Sorry Not Sorry" panose="02000506000000020004" pitchFamily="2" charset="0"/>
              </a:rPr>
              <a:t>Room  Type Here</a:t>
            </a:r>
          </a:p>
        </p:txBody>
      </p:sp>
      <p:cxnSp>
        <p:nvCxnSpPr>
          <p:cNvPr id="5" name="Straight Connector 4"/>
          <p:cNvCxnSpPr/>
          <p:nvPr/>
        </p:nvCxnSpPr>
        <p:spPr>
          <a:xfrm>
            <a:off x="2762250" y="2209800"/>
            <a:ext cx="0" cy="7848600"/>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flipH="1">
            <a:off x="2762250" y="4248150"/>
            <a:ext cx="501015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H="1">
            <a:off x="2762250" y="6352820"/>
            <a:ext cx="501015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a:off x="0" y="2209800"/>
            <a:ext cx="7772400"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p:cNvSpPr/>
          <p:nvPr/>
        </p:nvSpPr>
        <p:spPr>
          <a:xfrm>
            <a:off x="-2377" y="2367203"/>
            <a:ext cx="2762242" cy="861774"/>
          </a:xfrm>
          <a:prstGeom prst="rect">
            <a:avLst/>
          </a:prstGeom>
        </p:spPr>
        <p:txBody>
          <a:bodyPr wrap="square">
            <a:spAutoFit/>
          </a:bodyPr>
          <a:lstStyle/>
          <a:p>
            <a:pPr algn="ctr"/>
            <a:r>
              <a:rPr lang="en-US" sz="2400" dirty="0">
                <a:latin typeface="KG Tangled Up In You " panose="02000000000000000000" pitchFamily="2" charset="0"/>
              </a:rPr>
              <a:t>Classroom </a:t>
            </a:r>
          </a:p>
          <a:p>
            <a:pPr algn="ctr"/>
            <a:r>
              <a:rPr lang="en-US" sz="2400" dirty="0">
                <a:latin typeface="KG Tangled Up In You " panose="02000000000000000000" pitchFamily="2" charset="0"/>
              </a:rPr>
              <a:t>Expectations</a:t>
            </a:r>
          </a:p>
          <a:p>
            <a:endParaRPr lang="en-US" sz="200" dirty="0">
              <a:latin typeface="Century Gothic" panose="020B0502020202020204" pitchFamily="34" charset="0"/>
            </a:endParaRPr>
          </a:p>
        </p:txBody>
      </p:sp>
      <p:cxnSp>
        <p:nvCxnSpPr>
          <p:cNvPr id="18" name="Straight Connector 17"/>
          <p:cNvCxnSpPr/>
          <p:nvPr/>
        </p:nvCxnSpPr>
        <p:spPr>
          <a:xfrm flipH="1">
            <a:off x="2762250" y="8267700"/>
            <a:ext cx="5010150" cy="5389"/>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0" y="1733550"/>
            <a:ext cx="7772400" cy="0"/>
          </a:xfrm>
          <a:prstGeom prst="line">
            <a:avLst/>
          </a:prstGeom>
          <a:ln w="28575"/>
        </p:spPr>
        <p:style>
          <a:lnRef idx="1">
            <a:schemeClr val="dk1"/>
          </a:lnRef>
          <a:fillRef idx="0">
            <a:schemeClr val="dk1"/>
          </a:fillRef>
          <a:effectRef idx="0">
            <a:schemeClr val="dk1"/>
          </a:effectRef>
          <a:fontRef idx="minor">
            <a:schemeClr val="tx1"/>
          </a:fontRef>
        </p:style>
      </p:cxnSp>
      <p:sp>
        <p:nvSpPr>
          <p:cNvPr id="20" name="Rectangle 19"/>
          <p:cNvSpPr/>
          <p:nvPr/>
        </p:nvSpPr>
        <p:spPr>
          <a:xfrm>
            <a:off x="0" y="1819948"/>
            <a:ext cx="7772400" cy="369458"/>
          </a:xfrm>
          <a:prstGeom prst="rect">
            <a:avLst/>
          </a:prstGeom>
          <a:ln w="28575">
            <a:noFill/>
          </a:ln>
        </p:spPr>
        <p:txBody>
          <a:bodyPr wrap="square">
            <a:spAutoFit/>
          </a:bodyPr>
          <a:lstStyle/>
          <a:p>
            <a:pPr algn="ctr"/>
            <a:r>
              <a:rPr lang="en-US" dirty="0">
                <a:latin typeface="Century Gothic" panose="020B0502020202020204" pitchFamily="34" charset="0"/>
              </a:rPr>
              <a:t>Your Name  </a:t>
            </a:r>
            <a:r>
              <a:rPr lang="en-US" dirty="0"/>
              <a:t>•</a:t>
            </a:r>
            <a:r>
              <a:rPr lang="en-US" dirty="0">
                <a:latin typeface="Century Gothic" panose="020B0502020202020204" pitchFamily="34" charset="0"/>
              </a:rPr>
              <a:t> Your Email </a:t>
            </a:r>
            <a:r>
              <a:rPr lang="en-US" dirty="0"/>
              <a:t>•</a:t>
            </a:r>
            <a:r>
              <a:rPr lang="en-US" dirty="0">
                <a:latin typeface="Century Gothic" panose="020B0502020202020204" pitchFamily="34" charset="0"/>
              </a:rPr>
              <a:t> Your Phone </a:t>
            </a:r>
          </a:p>
        </p:txBody>
      </p:sp>
      <p:sp>
        <p:nvSpPr>
          <p:cNvPr id="22" name="Rectangle 21"/>
          <p:cNvSpPr/>
          <p:nvPr/>
        </p:nvSpPr>
        <p:spPr>
          <a:xfrm>
            <a:off x="2762242" y="4256652"/>
            <a:ext cx="5010150" cy="1877437"/>
          </a:xfrm>
          <a:prstGeom prst="rect">
            <a:avLst/>
          </a:prstGeom>
        </p:spPr>
        <p:txBody>
          <a:bodyPr wrap="square">
            <a:spAutoFit/>
          </a:bodyPr>
          <a:lstStyle/>
          <a:p>
            <a:pPr algn="ctr"/>
            <a:r>
              <a:rPr lang="en-US" sz="2400" dirty="0">
                <a:latin typeface="KG Tangled Up In You " panose="02000000000000000000" pitchFamily="2" charset="0"/>
              </a:rPr>
              <a:t>Canvas</a:t>
            </a:r>
          </a:p>
          <a:p>
            <a:pPr algn="ctr"/>
            <a:endParaRPr lang="en-US" sz="100" dirty="0">
              <a:latin typeface="KG Tangled Up In You " panose="02000000000000000000" pitchFamily="2" charset="0"/>
            </a:endParaRPr>
          </a:p>
          <a:p>
            <a:pPr algn="ctr"/>
            <a:endParaRPr lang="en-US" sz="300" dirty="0">
              <a:latin typeface="KG Tangled Up In You " panose="02000000000000000000" pitchFamily="2" charset="0"/>
            </a:endParaRPr>
          </a:p>
          <a:p>
            <a:r>
              <a:rPr lang="en-US" sz="1100" dirty="0">
                <a:latin typeface="Century Gothic" panose="020B0502020202020204" pitchFamily="34" charset="0"/>
              </a:rPr>
              <a:t>Whether a student is absent, did not finish the notes, or has accommodations for a copy of completed notes, all notes will be uploaded to Canvas. If the assignment is in Canvas, he or she will need to click on Modules in the course and go the assignment. All assessments will be in Canvas. Students will need to go to Modules, go down to the current module, and click on the quiz or test. If a student receives extra time on assessments (per 504 or ESE), the student must schedule their extended time with me prior to starting the assessment. </a:t>
            </a:r>
          </a:p>
        </p:txBody>
      </p:sp>
      <p:sp>
        <p:nvSpPr>
          <p:cNvPr id="23" name="TextBox 22"/>
          <p:cNvSpPr txBox="1"/>
          <p:nvPr/>
        </p:nvSpPr>
        <p:spPr>
          <a:xfrm>
            <a:off x="2820605" y="6303366"/>
            <a:ext cx="5010155" cy="1877437"/>
          </a:xfrm>
          <a:prstGeom prst="rect">
            <a:avLst/>
          </a:prstGeom>
          <a:noFill/>
          <a:ln w="3175">
            <a:noFill/>
          </a:ln>
        </p:spPr>
        <p:txBody>
          <a:bodyPr wrap="square" rtlCol="0">
            <a:spAutoFit/>
          </a:bodyPr>
          <a:lstStyle/>
          <a:p>
            <a:pPr algn="ctr"/>
            <a:r>
              <a:rPr lang="en-US" sz="2400" dirty="0">
                <a:latin typeface="KG Tangled Up In You " panose="02000000000000000000" pitchFamily="2" charset="0"/>
              </a:rPr>
              <a:t>Communication with Students and Parents</a:t>
            </a:r>
          </a:p>
          <a:p>
            <a:endParaRPr lang="en-US" sz="200" dirty="0">
              <a:latin typeface="Century Gothic" panose="020B0502020202020204" pitchFamily="34" charset="0"/>
            </a:endParaRPr>
          </a:p>
          <a:p>
            <a:r>
              <a:rPr lang="en-US" sz="1100" dirty="0">
                <a:latin typeface="Century Gothic" panose="020B0502020202020204" pitchFamily="34" charset="0"/>
              </a:rPr>
              <a:t>The preferred method of contact for both parents and students is Remind. Please make sure you sign-up at the beginning of the school year. If remind is inconvenient for you, you can email me at nicolas.ierfino@yourcharlotteschools.net. Please give me up to 48 hours to respond to your email. If you would like a parent-teacher conference, you will need to set that up through the  Guidance Office.</a:t>
            </a:r>
          </a:p>
        </p:txBody>
      </p:sp>
      <p:sp>
        <p:nvSpPr>
          <p:cNvPr id="24" name="TextBox 23"/>
          <p:cNvSpPr txBox="1"/>
          <p:nvPr/>
        </p:nvSpPr>
        <p:spPr>
          <a:xfrm>
            <a:off x="2900363" y="8387388"/>
            <a:ext cx="4738687" cy="646331"/>
          </a:xfrm>
          <a:prstGeom prst="rect">
            <a:avLst/>
          </a:prstGeom>
          <a:noFill/>
          <a:ln w="3175">
            <a:noFill/>
          </a:ln>
        </p:spPr>
        <p:txBody>
          <a:bodyPr wrap="square" rtlCol="0">
            <a:spAutoFit/>
          </a:bodyPr>
          <a:lstStyle/>
          <a:p>
            <a:pPr algn="ctr"/>
            <a:r>
              <a:rPr lang="en-US" sz="2400" dirty="0">
                <a:latin typeface="KG Tangled Up In You " panose="02000000000000000000" pitchFamily="2" charset="0"/>
              </a:rPr>
              <a:t>Student Absence</a:t>
            </a:r>
          </a:p>
          <a:p>
            <a:r>
              <a:rPr lang="en-US" sz="1200" dirty="0">
                <a:latin typeface="Century Gothic" panose="020B0502020202020204" pitchFamily="34" charset="0"/>
              </a:rPr>
              <a:t>Type Here</a:t>
            </a:r>
            <a:endParaRPr lang="en-US" dirty="0"/>
          </a:p>
        </p:txBody>
      </p:sp>
      <p:sp>
        <p:nvSpPr>
          <p:cNvPr id="25" name="TextBox 24"/>
          <p:cNvSpPr txBox="1"/>
          <p:nvPr/>
        </p:nvSpPr>
        <p:spPr>
          <a:xfrm>
            <a:off x="742951" y="967279"/>
            <a:ext cx="1547812" cy="707886"/>
          </a:xfrm>
          <a:prstGeom prst="rect">
            <a:avLst/>
          </a:prstGeom>
          <a:noFill/>
        </p:spPr>
        <p:txBody>
          <a:bodyPr wrap="square" rtlCol="0">
            <a:spAutoFit/>
          </a:bodyPr>
          <a:lstStyle/>
          <a:p>
            <a:pPr algn="ctr"/>
            <a:r>
              <a:rPr lang="en-US" sz="4000" dirty="0">
                <a:latin typeface="KG Tangled Up In You " panose="02000000000000000000" pitchFamily="2" charset="0"/>
              </a:rPr>
              <a:t>GRADE</a:t>
            </a:r>
          </a:p>
        </p:txBody>
      </p:sp>
      <p:sp>
        <p:nvSpPr>
          <p:cNvPr id="4" name="Rectangle 3">
            <a:extLst>
              <a:ext uri="{FF2B5EF4-FFF2-40B4-BE49-F238E27FC236}">
                <a16:creationId xmlns:a16="http://schemas.microsoft.com/office/drawing/2014/main" id="{D32508C5-0F6C-68B6-578B-F66B8FC5AC7C}"/>
              </a:ext>
            </a:extLst>
          </p:cNvPr>
          <p:cNvSpPr/>
          <p:nvPr/>
        </p:nvSpPr>
        <p:spPr>
          <a:xfrm>
            <a:off x="-4746" y="-15543"/>
            <a:ext cx="7772400" cy="2396792"/>
          </a:xfrm>
          <a:prstGeom prst="rect">
            <a:avLst/>
          </a:prstGeom>
          <a:ln w="28575">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Rectangle 5"/>
          <p:cNvSpPr/>
          <p:nvPr/>
        </p:nvSpPr>
        <p:spPr>
          <a:xfrm>
            <a:off x="4746" y="-22270"/>
            <a:ext cx="7772399" cy="461665"/>
          </a:xfrm>
          <a:prstGeom prst="rect">
            <a:avLst/>
          </a:prstGeom>
        </p:spPr>
        <p:txBody>
          <a:bodyPr wrap="square">
            <a:spAutoFit/>
          </a:bodyPr>
          <a:lstStyle/>
          <a:p>
            <a:pPr algn="ctr"/>
            <a:r>
              <a:rPr lang="en-US" sz="2400" dirty="0">
                <a:latin typeface="KG Tangled Up In You " panose="02000000000000000000" pitchFamily="2" charset="0"/>
              </a:rPr>
              <a:t>Cell Phones/Late Policy</a:t>
            </a:r>
          </a:p>
        </p:txBody>
      </p:sp>
      <p:sp>
        <p:nvSpPr>
          <p:cNvPr id="8" name="Rectangle 7">
            <a:extLst>
              <a:ext uri="{FF2B5EF4-FFF2-40B4-BE49-F238E27FC236}">
                <a16:creationId xmlns:a16="http://schemas.microsoft.com/office/drawing/2014/main" id="{B3A1974B-B8CC-73F8-C9DC-472DAF9AEF4E}"/>
              </a:ext>
            </a:extLst>
          </p:cNvPr>
          <p:cNvSpPr/>
          <p:nvPr/>
        </p:nvSpPr>
        <p:spPr>
          <a:xfrm>
            <a:off x="2886075" y="2492111"/>
            <a:ext cx="4752975" cy="1323439"/>
          </a:xfrm>
          <a:prstGeom prst="rect">
            <a:avLst/>
          </a:prstGeom>
        </p:spPr>
        <p:txBody>
          <a:bodyPr wrap="square">
            <a:spAutoFit/>
          </a:bodyPr>
          <a:lstStyle/>
          <a:p>
            <a:pPr algn="ctr"/>
            <a:r>
              <a:rPr lang="en-US" sz="2400" dirty="0">
                <a:latin typeface="KG Tangled Up In You " panose="02000000000000000000" pitchFamily="2" charset="0"/>
              </a:rPr>
              <a:t>Tutoring</a:t>
            </a:r>
          </a:p>
          <a:p>
            <a:endParaRPr lang="en-US" sz="100" dirty="0">
              <a:latin typeface="Century Gothic" panose="020B0502020202020204" pitchFamily="34" charset="0"/>
            </a:endParaRPr>
          </a:p>
          <a:p>
            <a:r>
              <a:rPr lang="en-US" sz="1100" dirty="0">
                <a:latin typeface="Century Gothic" panose="020B0502020202020204" pitchFamily="34" charset="0"/>
              </a:rPr>
              <a:t>Since this is the first year this course is being offered, student will not able to receive help if they go to the National Honor’s Society’s tutoring. If a student needs help, he or she needs to make an appointment with me before or after school with advance notice of at least two school days. </a:t>
            </a:r>
          </a:p>
        </p:txBody>
      </p:sp>
      <p:sp>
        <p:nvSpPr>
          <p:cNvPr id="9" name="Rectangle 8">
            <a:extLst>
              <a:ext uri="{FF2B5EF4-FFF2-40B4-BE49-F238E27FC236}">
                <a16:creationId xmlns:a16="http://schemas.microsoft.com/office/drawing/2014/main" id="{179B4560-0395-B46B-3A94-9E0103D2F8E4}"/>
              </a:ext>
            </a:extLst>
          </p:cNvPr>
          <p:cNvSpPr/>
          <p:nvPr/>
        </p:nvSpPr>
        <p:spPr>
          <a:xfrm>
            <a:off x="0" y="8168877"/>
            <a:ext cx="7772392" cy="1889523"/>
          </a:xfrm>
          <a:prstGeom prst="rect">
            <a:avLst/>
          </a:prstGeom>
          <a:ln w="28575">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4AF6941-C401-E731-0048-9965DF2511B9}"/>
              </a:ext>
            </a:extLst>
          </p:cNvPr>
          <p:cNvSpPr/>
          <p:nvPr/>
        </p:nvSpPr>
        <p:spPr>
          <a:xfrm>
            <a:off x="346455" y="3073287"/>
            <a:ext cx="2340803" cy="2277547"/>
          </a:xfrm>
          <a:prstGeom prst="rect">
            <a:avLst/>
          </a:prstGeom>
        </p:spPr>
        <p:txBody>
          <a:bodyPr wrap="square">
            <a:spAutoFit/>
          </a:bodyPr>
          <a:lstStyle/>
          <a:p>
            <a:endParaRPr lang="en-US" sz="200" dirty="0">
              <a:latin typeface="Century Gothic" panose="020B0502020202020204" pitchFamily="34" charset="0"/>
            </a:endParaRP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Come to class on time and be ready when class starts.</a:t>
            </a: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Treat your peers, teacher, and yourself with respect. </a:t>
            </a: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Ask questions if you do not understand what we are learning. </a:t>
            </a: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Clean up after yourself before you leave the classroom. </a:t>
            </a:r>
          </a:p>
        </p:txBody>
      </p:sp>
      <p:sp>
        <p:nvSpPr>
          <p:cNvPr id="12" name="Rectangle 11">
            <a:extLst>
              <a:ext uri="{FF2B5EF4-FFF2-40B4-BE49-F238E27FC236}">
                <a16:creationId xmlns:a16="http://schemas.microsoft.com/office/drawing/2014/main" id="{94594279-F4DF-E726-EB57-4FF7E372E3A4}"/>
              </a:ext>
            </a:extLst>
          </p:cNvPr>
          <p:cNvSpPr/>
          <p:nvPr/>
        </p:nvSpPr>
        <p:spPr>
          <a:xfrm>
            <a:off x="-2377" y="5231125"/>
            <a:ext cx="2762242" cy="861774"/>
          </a:xfrm>
          <a:prstGeom prst="rect">
            <a:avLst/>
          </a:prstGeom>
        </p:spPr>
        <p:txBody>
          <a:bodyPr wrap="square">
            <a:spAutoFit/>
          </a:bodyPr>
          <a:lstStyle/>
          <a:p>
            <a:pPr algn="ctr"/>
            <a:r>
              <a:rPr lang="en-US" sz="2400" dirty="0">
                <a:latin typeface="KG Tangled Up In You " panose="02000000000000000000" pitchFamily="2" charset="0"/>
              </a:rPr>
              <a:t>Classroom </a:t>
            </a:r>
          </a:p>
          <a:p>
            <a:pPr algn="ctr"/>
            <a:r>
              <a:rPr lang="en-US" sz="2400" dirty="0">
                <a:latin typeface="KG Tangled Up In You " panose="02000000000000000000" pitchFamily="2" charset="0"/>
              </a:rPr>
              <a:t>Policies</a:t>
            </a:r>
          </a:p>
          <a:p>
            <a:endParaRPr lang="en-US" sz="200" dirty="0">
              <a:latin typeface="Century Gothic" panose="020B0502020202020204" pitchFamily="34" charset="0"/>
            </a:endParaRPr>
          </a:p>
        </p:txBody>
      </p:sp>
      <p:sp>
        <p:nvSpPr>
          <p:cNvPr id="15" name="Rectangle 14">
            <a:extLst>
              <a:ext uri="{FF2B5EF4-FFF2-40B4-BE49-F238E27FC236}">
                <a16:creationId xmlns:a16="http://schemas.microsoft.com/office/drawing/2014/main" id="{5948728A-DCEC-213D-A911-FCFDE0EA796B}"/>
              </a:ext>
            </a:extLst>
          </p:cNvPr>
          <p:cNvSpPr/>
          <p:nvPr/>
        </p:nvSpPr>
        <p:spPr>
          <a:xfrm>
            <a:off x="346455" y="5960401"/>
            <a:ext cx="2340803" cy="2185214"/>
          </a:xfrm>
          <a:prstGeom prst="rect">
            <a:avLst/>
          </a:prstGeom>
        </p:spPr>
        <p:txBody>
          <a:bodyPr wrap="square">
            <a:spAutoFit/>
          </a:bodyPr>
          <a:lstStyle/>
          <a:p>
            <a:endParaRPr lang="en-US" sz="200" dirty="0">
              <a:latin typeface="Century Gothic" panose="020B0502020202020204" pitchFamily="34" charset="0"/>
            </a:endParaRP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Only one student is allowed out of the classroom at a time. </a:t>
            </a: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Students will not be permitted to leave the classroom to go to another teacher’s room</a:t>
            </a:r>
            <a:r>
              <a:rPr lang="en-US" sz="1200" dirty="0">
                <a:latin typeface="Century Gothic" panose="020B0502020202020204" pitchFamily="34" charset="0"/>
              </a:rPr>
              <a:t>. </a:t>
            </a:r>
          </a:p>
          <a:p>
            <a:pPr marL="171450" indent="-171450">
              <a:spcAft>
                <a:spcPts val="1200"/>
              </a:spcAft>
              <a:buBlip>
                <a:blip r:embed="rId2">
                  <a:extLst>
                    <a:ext uri="{96DAC541-7B7A-43D3-8B79-37D633B846F1}">
                      <asvg:svgBlip xmlns:asvg="http://schemas.microsoft.com/office/drawing/2016/SVG/main" r:embed="rId3"/>
                    </a:ext>
                  </a:extLst>
                </a:blip>
              </a:buBlip>
            </a:pPr>
            <a:r>
              <a:rPr lang="en-US" sz="1200" dirty="0">
                <a:latin typeface="Century Gothic" panose="020B0502020202020204" pitchFamily="34" charset="0"/>
              </a:rPr>
              <a:t>Students must have their ID on when leaving the class</a:t>
            </a:r>
          </a:p>
        </p:txBody>
      </p:sp>
      <p:sp>
        <p:nvSpPr>
          <p:cNvPr id="26" name="TextBox 25">
            <a:extLst>
              <a:ext uri="{FF2B5EF4-FFF2-40B4-BE49-F238E27FC236}">
                <a16:creationId xmlns:a16="http://schemas.microsoft.com/office/drawing/2014/main" id="{50E2DE62-E23F-0D30-E05B-6DAC061B7E41}"/>
              </a:ext>
            </a:extLst>
          </p:cNvPr>
          <p:cNvSpPr txBox="1"/>
          <p:nvPr/>
        </p:nvSpPr>
        <p:spPr>
          <a:xfrm>
            <a:off x="123825" y="8218332"/>
            <a:ext cx="7648567" cy="1600438"/>
          </a:xfrm>
          <a:prstGeom prst="rect">
            <a:avLst/>
          </a:prstGeom>
          <a:noFill/>
        </p:spPr>
        <p:txBody>
          <a:bodyPr wrap="square" rtlCol="0">
            <a:spAutoFit/>
          </a:bodyPr>
          <a:lstStyle/>
          <a:p>
            <a:pPr marL="177800" lvl="1"/>
            <a:r>
              <a:rPr lang="en-US" sz="1100" dirty="0">
                <a:latin typeface="Century Gothic" panose="020B0502020202020204" pitchFamily="34" charset="0"/>
              </a:rPr>
              <a:t>I have read and understood the syllabus in its entirety. If I have any questions about the course, I will contact Mr. Ierfino via email. Some items may be altered at my discretion. </a:t>
            </a:r>
            <a:endParaRPr lang="en-US" sz="800" dirty="0">
              <a:latin typeface="Century Gothic" panose="020B0502020202020204" pitchFamily="34" charset="0"/>
            </a:endParaRPr>
          </a:p>
          <a:p>
            <a:pPr lvl="1"/>
            <a:r>
              <a:rPr lang="en-US" sz="1100" dirty="0">
                <a:latin typeface="Century Gothic" panose="020B0502020202020204" pitchFamily="34" charset="0"/>
              </a:rPr>
              <a:t>     ___________________________________________________         _____________</a:t>
            </a:r>
          </a:p>
          <a:p>
            <a:pPr lvl="1">
              <a:spcAft>
                <a:spcPts val="600"/>
              </a:spcAft>
            </a:pPr>
            <a:r>
              <a:rPr lang="en-US" sz="1100" dirty="0">
                <a:latin typeface="Century Gothic" panose="020B0502020202020204" pitchFamily="34" charset="0"/>
              </a:rPr>
              <a:t>      Student Name Printed                                                                     Period</a:t>
            </a:r>
          </a:p>
          <a:p>
            <a:pPr lvl="1">
              <a:spcAft>
                <a:spcPts val="600"/>
              </a:spcAft>
            </a:pPr>
            <a:r>
              <a:rPr lang="en-US" sz="1100" dirty="0">
                <a:latin typeface="Century Gothic" panose="020B0502020202020204" pitchFamily="34" charset="0"/>
              </a:rPr>
              <a:t>     ___________________________________________________         _____________</a:t>
            </a:r>
            <a:br>
              <a:rPr lang="en-US" sz="1100" dirty="0">
                <a:latin typeface="Century Gothic" panose="020B0502020202020204" pitchFamily="34" charset="0"/>
              </a:rPr>
            </a:br>
            <a:r>
              <a:rPr lang="en-US" sz="1100" dirty="0">
                <a:latin typeface="Century Gothic" panose="020B0502020202020204" pitchFamily="34" charset="0"/>
              </a:rPr>
              <a:t>      Student Signature                                                                             Date</a:t>
            </a:r>
          </a:p>
          <a:p>
            <a:pPr lvl="1">
              <a:spcAft>
                <a:spcPts val="600"/>
              </a:spcAft>
            </a:pPr>
            <a:r>
              <a:rPr lang="en-US" sz="1100" dirty="0">
                <a:latin typeface="Century Gothic" panose="020B0502020202020204" pitchFamily="34" charset="0"/>
              </a:rPr>
              <a:t>     ___________________________________________________         _____________</a:t>
            </a:r>
            <a:br>
              <a:rPr lang="en-US" sz="1100" dirty="0">
                <a:latin typeface="Century Gothic" panose="020B0502020202020204" pitchFamily="34" charset="0"/>
              </a:rPr>
            </a:br>
            <a:r>
              <a:rPr lang="en-US" sz="1100" dirty="0">
                <a:latin typeface="Century Gothic" panose="020B0502020202020204" pitchFamily="34" charset="0"/>
              </a:rPr>
              <a:t>      Parent/Guardian’s Signature                                                         Date</a:t>
            </a:r>
          </a:p>
        </p:txBody>
      </p:sp>
      <p:sp>
        <p:nvSpPr>
          <p:cNvPr id="27" name="Rectangle 26">
            <a:extLst>
              <a:ext uri="{FF2B5EF4-FFF2-40B4-BE49-F238E27FC236}">
                <a16:creationId xmlns:a16="http://schemas.microsoft.com/office/drawing/2014/main" id="{E8F11D34-0E2D-4F90-941D-E015737C3ABC}"/>
              </a:ext>
            </a:extLst>
          </p:cNvPr>
          <p:cNvSpPr/>
          <p:nvPr/>
        </p:nvSpPr>
        <p:spPr>
          <a:xfrm>
            <a:off x="175022" y="385969"/>
            <a:ext cx="7412864" cy="1646605"/>
          </a:xfrm>
          <a:prstGeom prst="rect">
            <a:avLst/>
          </a:prstGeom>
        </p:spPr>
        <p:txBody>
          <a:bodyPr wrap="square">
            <a:spAutoFit/>
          </a:bodyPr>
          <a:lstStyle/>
          <a:p>
            <a:endParaRPr lang="en-US" sz="200" dirty="0">
              <a:latin typeface="Century Gothic" panose="020B0502020202020204" pitchFamily="34" charset="0"/>
            </a:endParaRPr>
          </a:p>
          <a:p>
            <a:r>
              <a:rPr lang="en-US" sz="1100" dirty="0">
                <a:latin typeface="Century Gothic" panose="020B0502020202020204" pitchFamily="34" charset="0"/>
              </a:rPr>
              <a:t>Per the new state law, students are not allowed to be on cellular devices during instructional time. Instructional time is when the bell rings to start the class and the second bell reminds the teacher that class is over. When students enter the class, they will need to put their cell phone in their backpacks. Classroom procedures and expectations will be enforced. The Schools Tardy policy will be followed. </a:t>
            </a:r>
          </a:p>
          <a:p>
            <a:endParaRPr lang="en-US" sz="1100" dirty="0">
              <a:latin typeface="Century Gothic" panose="020B0502020202020204" pitchFamily="34" charset="0"/>
            </a:endParaRPr>
          </a:p>
          <a:p>
            <a:pPr marL="171450" indent="-171450">
              <a:buFont typeface="Arial" panose="020B0604020202020204" pitchFamily="34" charset="0"/>
              <a:buChar char="•"/>
            </a:pPr>
            <a:r>
              <a:rPr lang="en-US" sz="1100" dirty="0">
                <a:latin typeface="Century Gothic" panose="020B0502020202020204" pitchFamily="34" charset="0"/>
              </a:rPr>
              <a:t>If you’re late to class, don’t ask to leave.</a:t>
            </a:r>
          </a:p>
          <a:p>
            <a:pPr marL="171450" indent="-171450">
              <a:buFont typeface="Arial" panose="020B0604020202020204" pitchFamily="34" charset="0"/>
              <a:buChar char="•"/>
            </a:pPr>
            <a:r>
              <a:rPr lang="en-US" sz="1100" dirty="0">
                <a:latin typeface="Century Gothic" panose="020B0502020202020204" pitchFamily="34" charset="0"/>
              </a:rPr>
              <a:t>Tardy #1-3 the students phone will be confiscated and returned at the end of class.</a:t>
            </a:r>
          </a:p>
          <a:p>
            <a:pPr marL="171450" indent="-171450">
              <a:buFont typeface="Arial" panose="020B0604020202020204" pitchFamily="34" charset="0"/>
              <a:buChar char="•"/>
            </a:pPr>
            <a:r>
              <a:rPr lang="en-US" sz="1100" dirty="0">
                <a:latin typeface="Century Gothic" panose="020B0502020202020204" pitchFamily="34" charset="0"/>
              </a:rPr>
              <a:t>Tardy #4-6 the students phone will be confiscated and sent to the Deans office for student to pickup after dismissal. </a:t>
            </a:r>
          </a:p>
        </p:txBody>
      </p:sp>
    </p:spTree>
    <p:extLst>
      <p:ext uri="{BB962C8B-B14F-4D97-AF65-F5344CB8AC3E}">
        <p14:creationId xmlns:p14="http://schemas.microsoft.com/office/powerpoint/2010/main" val="4208849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0" name="Straight Connector 9"/>
          <p:cNvCxnSpPr/>
          <p:nvPr/>
        </p:nvCxnSpPr>
        <p:spPr>
          <a:xfrm flipH="1">
            <a:off x="147638" y="1471954"/>
            <a:ext cx="7496174" cy="31495"/>
          </a:xfrm>
          <a:prstGeom prst="line">
            <a:avLst/>
          </a:prstGeom>
          <a:ln w="28575"/>
        </p:spPr>
        <p:style>
          <a:lnRef idx="1">
            <a:schemeClr val="dk1"/>
          </a:lnRef>
          <a:fillRef idx="0">
            <a:schemeClr val="dk1"/>
          </a:fillRef>
          <a:effectRef idx="0">
            <a:schemeClr val="dk1"/>
          </a:effectRef>
          <a:fontRef idx="minor">
            <a:schemeClr val="tx1"/>
          </a:fontRef>
        </p:style>
      </p:cxnSp>
      <p:sp>
        <p:nvSpPr>
          <p:cNvPr id="21" name="Rectangle 20"/>
          <p:cNvSpPr/>
          <p:nvPr/>
        </p:nvSpPr>
        <p:spPr>
          <a:xfrm>
            <a:off x="147638" y="1485900"/>
            <a:ext cx="7529512" cy="338554"/>
          </a:xfrm>
          <a:prstGeom prst="rect">
            <a:avLst/>
          </a:prstGeom>
        </p:spPr>
        <p:txBody>
          <a:bodyPr wrap="square">
            <a:spAutoFit/>
          </a:bodyPr>
          <a:lstStyle/>
          <a:p>
            <a:pPr algn="ctr"/>
            <a:r>
              <a:rPr lang="en-US" sz="1600" dirty="0">
                <a:latin typeface="Century Gothic" panose="020B0502020202020204" pitchFamily="34" charset="0"/>
              </a:rPr>
              <a:t>Mr. Ierfino </a:t>
            </a:r>
            <a:r>
              <a:rPr lang="en-US" sz="1600" dirty="0"/>
              <a:t>•</a:t>
            </a:r>
            <a:r>
              <a:rPr lang="en-US" sz="1600" dirty="0">
                <a:latin typeface="Century Gothic" panose="020B0502020202020204" pitchFamily="34" charset="0"/>
              </a:rPr>
              <a:t> Nicolas.ierfino@yourcharlotteschools.net </a:t>
            </a:r>
            <a:r>
              <a:rPr lang="en-US" sz="1600" dirty="0"/>
              <a:t>•</a:t>
            </a:r>
            <a:r>
              <a:rPr lang="en-US" sz="1600" dirty="0">
                <a:latin typeface="Century Gothic" panose="020B0502020202020204" pitchFamily="34" charset="0"/>
              </a:rPr>
              <a:t> Rm H-217</a:t>
            </a:r>
          </a:p>
        </p:txBody>
      </p:sp>
      <p:sp>
        <p:nvSpPr>
          <p:cNvPr id="22" name="Rectangle 21"/>
          <p:cNvSpPr/>
          <p:nvPr/>
        </p:nvSpPr>
        <p:spPr>
          <a:xfrm>
            <a:off x="69057" y="260360"/>
            <a:ext cx="7772401" cy="1077218"/>
          </a:xfrm>
          <a:prstGeom prst="rect">
            <a:avLst/>
          </a:prstGeom>
        </p:spPr>
        <p:txBody>
          <a:bodyPr wrap="square">
            <a:spAutoFit/>
          </a:bodyPr>
          <a:lstStyle/>
          <a:p>
            <a:pPr algn="ctr"/>
            <a:r>
              <a:rPr lang="en-US" sz="3200" b="1" spc="2000" dirty="0">
                <a:latin typeface="KG Sorry Not Sorry" panose="02000506000000020004" pitchFamily="2" charset="0"/>
                <a:ea typeface="AGTacoTuesday" panose="02000603000000000000" pitchFamily="2" charset="0"/>
              </a:rPr>
              <a:t>Math for Data and </a:t>
            </a:r>
          </a:p>
          <a:p>
            <a:pPr algn="ctr"/>
            <a:r>
              <a:rPr lang="en-US" sz="3200" b="1" spc="2000" dirty="0">
                <a:latin typeface="KG Sorry Not Sorry" panose="02000506000000020004" pitchFamily="2" charset="0"/>
                <a:ea typeface="AGTacoTuesday" panose="02000603000000000000" pitchFamily="2" charset="0"/>
              </a:rPr>
              <a:t>Financial Literacy</a:t>
            </a:r>
          </a:p>
        </p:txBody>
      </p:sp>
      <p:sp>
        <p:nvSpPr>
          <p:cNvPr id="25" name="TextBox 24"/>
          <p:cNvSpPr txBox="1"/>
          <p:nvPr/>
        </p:nvSpPr>
        <p:spPr>
          <a:xfrm>
            <a:off x="488176" y="6521352"/>
            <a:ext cx="2343150" cy="2269852"/>
          </a:xfrm>
          <a:prstGeom prst="rect">
            <a:avLst/>
          </a:prstGeom>
          <a:noFill/>
          <a:ln w="3175">
            <a:noFill/>
          </a:ln>
        </p:spPr>
        <p:txBody>
          <a:bodyPr wrap="square" numCol="1" rtlCol="0">
            <a:spAutoFit/>
          </a:bodyPr>
          <a:lstStyle/>
          <a:p>
            <a:r>
              <a:rPr lang="en-US" sz="1100" b="1" dirty="0">
                <a:latin typeface="Century Gothic" panose="020B0502020202020204" pitchFamily="34" charset="0"/>
              </a:rPr>
              <a:t>Unit 0: </a:t>
            </a:r>
            <a:r>
              <a:rPr lang="en-US" sz="1100" dirty="0">
                <a:latin typeface="Century Gothic" panose="020B0502020202020204" pitchFamily="34" charset="0"/>
              </a:rPr>
              <a:t>Introduction to Financial </a:t>
            </a:r>
            <a:br>
              <a:rPr lang="en-US" sz="1100" dirty="0">
                <a:latin typeface="Century Gothic" panose="020B0502020202020204" pitchFamily="34" charset="0"/>
              </a:rPr>
            </a:br>
            <a:r>
              <a:rPr lang="en-US" sz="1100" dirty="0">
                <a:latin typeface="Century Gothic" panose="020B0502020202020204" pitchFamily="34" charset="0"/>
              </a:rPr>
              <a:t>            Literacy</a:t>
            </a:r>
          </a:p>
          <a:p>
            <a:endParaRPr lang="en-US" sz="1050" dirty="0">
              <a:latin typeface="Century Gothic" panose="020B0502020202020204" pitchFamily="34" charset="0"/>
            </a:endParaRPr>
          </a:p>
          <a:p>
            <a:r>
              <a:rPr lang="en-US" sz="1100" b="1" dirty="0">
                <a:latin typeface="Century Gothic" panose="020B0502020202020204" pitchFamily="34" charset="0"/>
              </a:rPr>
              <a:t>Unit 1:	</a:t>
            </a:r>
            <a:r>
              <a:rPr lang="en-US" sz="1100" dirty="0">
                <a:latin typeface="Century Gothic" panose="020B0502020202020204" pitchFamily="34" charset="0"/>
              </a:rPr>
              <a:t>Discretionary Expenses</a:t>
            </a:r>
          </a:p>
          <a:p>
            <a:endParaRPr lang="en-US" sz="1050" dirty="0">
              <a:latin typeface="Century Gothic" panose="020B0502020202020204" pitchFamily="34" charset="0"/>
            </a:endParaRPr>
          </a:p>
          <a:p>
            <a:r>
              <a:rPr lang="en-US" sz="1100" b="1" dirty="0">
                <a:latin typeface="Century Gothic" panose="020B0502020202020204" pitchFamily="34" charset="0"/>
              </a:rPr>
              <a:t>Unit 2:	</a:t>
            </a:r>
            <a:r>
              <a:rPr lang="en-US" sz="1100" dirty="0">
                <a:latin typeface="Century Gothic" panose="020B0502020202020204" pitchFamily="34" charset="0"/>
              </a:rPr>
              <a:t>Banking Services</a:t>
            </a:r>
          </a:p>
          <a:p>
            <a:endParaRPr lang="en-US" sz="1050" dirty="0">
              <a:latin typeface="Century Gothic" panose="020B0502020202020204" pitchFamily="34" charset="0"/>
            </a:endParaRPr>
          </a:p>
          <a:p>
            <a:r>
              <a:rPr lang="en-US" sz="1100" b="1" dirty="0">
                <a:latin typeface="Century Gothic" panose="020B0502020202020204" pitchFamily="34" charset="0"/>
              </a:rPr>
              <a:t>Unit 3: </a:t>
            </a:r>
            <a:r>
              <a:rPr lang="en-US" sz="1100" dirty="0">
                <a:latin typeface="Century Gothic" panose="020B0502020202020204" pitchFamily="34" charset="0"/>
              </a:rPr>
              <a:t>Consumer Credit</a:t>
            </a:r>
          </a:p>
          <a:p>
            <a:endParaRPr lang="en-US" sz="1100" dirty="0">
              <a:latin typeface="Century Gothic" panose="020B0502020202020204" pitchFamily="34" charset="0"/>
            </a:endParaRPr>
          </a:p>
          <a:p>
            <a:r>
              <a:rPr lang="en-US" sz="1100" b="1" dirty="0">
                <a:latin typeface="Century Gothic" panose="020B0502020202020204" pitchFamily="34" charset="0"/>
              </a:rPr>
              <a:t>Unit 4: </a:t>
            </a:r>
            <a:r>
              <a:rPr lang="en-US" sz="1100" dirty="0">
                <a:latin typeface="Century Gothic" panose="020B0502020202020204" pitchFamily="34" charset="0"/>
              </a:rPr>
              <a:t>Automobile Ownership</a:t>
            </a:r>
          </a:p>
          <a:p>
            <a:endParaRPr lang="en-US" sz="1100" dirty="0">
              <a:latin typeface="Century Gothic" panose="020B0502020202020204" pitchFamily="34" charset="0"/>
            </a:endParaRPr>
          </a:p>
          <a:p>
            <a:r>
              <a:rPr lang="en-US" sz="1100" b="1" dirty="0">
                <a:latin typeface="Century Gothic" panose="020B0502020202020204" pitchFamily="34" charset="0"/>
              </a:rPr>
              <a:t>Unit 5: </a:t>
            </a:r>
            <a:r>
              <a:rPr lang="en-US" sz="1100" dirty="0">
                <a:latin typeface="Century Gothic" panose="020B0502020202020204" pitchFamily="34" charset="0"/>
              </a:rPr>
              <a:t>Employment Basics</a:t>
            </a:r>
          </a:p>
          <a:p>
            <a:endParaRPr lang="en-US" sz="1100" dirty="0">
              <a:latin typeface="Century Gothic" panose="020B0502020202020204" pitchFamily="34" charset="0"/>
            </a:endParaRPr>
          </a:p>
        </p:txBody>
      </p:sp>
      <p:sp>
        <p:nvSpPr>
          <p:cNvPr id="27" name="Rectangle 26"/>
          <p:cNvSpPr/>
          <p:nvPr/>
        </p:nvSpPr>
        <p:spPr>
          <a:xfrm>
            <a:off x="69057" y="5989916"/>
            <a:ext cx="5020607" cy="523220"/>
          </a:xfrm>
          <a:prstGeom prst="rect">
            <a:avLst/>
          </a:prstGeom>
        </p:spPr>
        <p:txBody>
          <a:bodyPr wrap="square">
            <a:spAutoFit/>
          </a:bodyPr>
          <a:lstStyle/>
          <a:p>
            <a:pPr algn="ctr"/>
            <a:r>
              <a:rPr lang="en-US" sz="2800" b="1" dirty="0">
                <a:latin typeface="KG Sorry Not Sorry" panose="02000506000000020004" pitchFamily="2" charset="0"/>
                <a:ea typeface="AGTacoTuesday" panose="02000603000000000000" pitchFamily="2" charset="0"/>
              </a:rPr>
              <a:t>Course Sequence</a:t>
            </a:r>
          </a:p>
        </p:txBody>
      </p:sp>
      <p:sp>
        <p:nvSpPr>
          <p:cNvPr id="28" name="Rectangle 27"/>
          <p:cNvSpPr/>
          <p:nvPr/>
        </p:nvSpPr>
        <p:spPr>
          <a:xfrm>
            <a:off x="123826" y="1864037"/>
            <a:ext cx="2386011" cy="954107"/>
          </a:xfrm>
          <a:prstGeom prst="rect">
            <a:avLst/>
          </a:prstGeom>
        </p:spPr>
        <p:txBody>
          <a:bodyPr wrap="square">
            <a:spAutoFit/>
          </a:bodyPr>
          <a:lstStyle/>
          <a:p>
            <a:pPr algn="ctr"/>
            <a:r>
              <a:rPr lang="en-US" sz="2700" b="1" dirty="0">
                <a:latin typeface="KG Sorry Not Sorry" panose="02000506000000020004" pitchFamily="2" charset="0"/>
                <a:ea typeface="AGTacoTuesday" panose="02000603000000000000" pitchFamily="2" charset="0"/>
              </a:rPr>
              <a:t>Course Description  </a:t>
            </a:r>
          </a:p>
        </p:txBody>
      </p:sp>
      <p:sp>
        <p:nvSpPr>
          <p:cNvPr id="31" name="Rectangle 30"/>
          <p:cNvSpPr/>
          <p:nvPr/>
        </p:nvSpPr>
        <p:spPr>
          <a:xfrm>
            <a:off x="5067297" y="1827605"/>
            <a:ext cx="2576515" cy="2523768"/>
          </a:xfrm>
          <a:prstGeom prst="rect">
            <a:avLst/>
          </a:prstGeom>
        </p:spPr>
        <p:txBody>
          <a:bodyPr wrap="square">
            <a:spAutoFit/>
          </a:bodyPr>
          <a:lstStyle/>
          <a:p>
            <a:pPr algn="ctr"/>
            <a:r>
              <a:rPr lang="en-US" sz="2800" b="1" dirty="0">
                <a:latin typeface="KG Sorry Not Sorry" panose="02000506000000020004" pitchFamily="2" charset="0"/>
                <a:ea typeface="AGTacoTuesday" panose="02000603000000000000" pitchFamily="2" charset="0"/>
              </a:rPr>
              <a:t>Grading </a:t>
            </a:r>
          </a:p>
          <a:p>
            <a:pPr algn="ctr"/>
            <a:r>
              <a:rPr lang="en-US" sz="2800" b="1" dirty="0">
                <a:latin typeface="KG Sorry Not Sorry" panose="02000506000000020004" pitchFamily="2" charset="0"/>
                <a:ea typeface="AGTacoTuesday" panose="02000603000000000000" pitchFamily="2" charset="0"/>
              </a:rPr>
              <a:t>Scale </a:t>
            </a:r>
          </a:p>
          <a:p>
            <a:endParaRPr lang="en-US" sz="100" dirty="0">
              <a:latin typeface="Century Gothic" panose="020B0502020202020204" pitchFamily="34" charset="0"/>
            </a:endParaRPr>
          </a:p>
          <a:p>
            <a:r>
              <a:rPr lang="en-US" sz="1100" dirty="0">
                <a:latin typeface="Century Gothic" panose="020B0502020202020204" pitchFamily="34" charset="0"/>
              </a:rPr>
              <a:t>Assignments will be graded on a points system. Students’ grades will be determined by the total points earned divided by the total points</a:t>
            </a:r>
            <a:endParaRPr lang="en-US" sz="700" dirty="0">
              <a:latin typeface="Century Gothic" panose="020B0502020202020204" pitchFamily="34" charset="0"/>
            </a:endParaRPr>
          </a:p>
          <a:p>
            <a:endParaRPr lang="en-US" sz="1100" dirty="0">
              <a:latin typeface="Century Gothic" panose="020B0502020202020204" pitchFamily="34" charset="0"/>
            </a:endParaRPr>
          </a:p>
          <a:p>
            <a:r>
              <a:rPr lang="en-US" sz="1100" dirty="0">
                <a:latin typeface="Century Gothic" panose="020B0502020202020204" pitchFamily="34" charset="0"/>
              </a:rPr>
              <a:t>Semester Grades:</a:t>
            </a:r>
          </a:p>
          <a:p>
            <a:endParaRPr lang="en-US" sz="1100" dirty="0">
              <a:latin typeface="Century Gothic" panose="020B0502020202020204" pitchFamily="34" charset="0"/>
            </a:endParaRPr>
          </a:p>
          <a:p>
            <a:endParaRPr lang="en-US" sz="1200" dirty="0">
              <a:latin typeface="Century Gothic" panose="020B0502020202020204" pitchFamily="34" charset="0"/>
            </a:endParaRPr>
          </a:p>
          <a:p>
            <a:endParaRPr lang="en-US" sz="1200" dirty="0">
              <a:latin typeface="Century Gothic" panose="020B0502020202020204" pitchFamily="34" charset="0"/>
            </a:endParaRPr>
          </a:p>
        </p:txBody>
      </p:sp>
      <p:sp>
        <p:nvSpPr>
          <p:cNvPr id="34" name="Rectangle 33"/>
          <p:cNvSpPr/>
          <p:nvPr/>
        </p:nvSpPr>
        <p:spPr>
          <a:xfrm>
            <a:off x="2470288" y="1750294"/>
            <a:ext cx="2722683" cy="4216539"/>
          </a:xfrm>
          <a:prstGeom prst="rect">
            <a:avLst/>
          </a:prstGeom>
        </p:spPr>
        <p:txBody>
          <a:bodyPr wrap="square">
            <a:spAutoFit/>
          </a:bodyPr>
          <a:lstStyle/>
          <a:p>
            <a:pPr algn="ctr"/>
            <a:r>
              <a:rPr lang="en-US" sz="2800" b="1" dirty="0">
                <a:latin typeface="KG Sorry Not Sorry" panose="02000506000000020004" pitchFamily="2" charset="0"/>
                <a:ea typeface="AGTacoTuesday" panose="02000603000000000000" pitchFamily="2" charset="0"/>
              </a:rPr>
              <a:t>Supplies &amp;  Materials </a:t>
            </a:r>
          </a:p>
          <a:p>
            <a:pPr algn="ctr"/>
            <a:endParaRPr lang="en-US" sz="200" b="1" dirty="0">
              <a:latin typeface="KG Sorry Not Sorry" panose="02000506000000020004" pitchFamily="2" charset="0"/>
              <a:ea typeface="AGTacoTuesday" panose="02000603000000000000" pitchFamily="2" charset="0"/>
            </a:endParaRPr>
          </a:p>
          <a:p>
            <a:pPr algn="ctr"/>
            <a:r>
              <a:rPr lang="en-US" sz="2000" b="1" dirty="0">
                <a:latin typeface="KG Sorry Not Sorry" panose="02000506000000020004" pitchFamily="2" charset="0"/>
                <a:ea typeface="AGTacoTuesday" panose="02000603000000000000" pitchFamily="2" charset="0"/>
              </a:rPr>
              <a:t>Needed Daily</a:t>
            </a:r>
          </a:p>
          <a:p>
            <a:pPr algn="ctr"/>
            <a:endParaRPr lang="en-US" sz="200" b="1" dirty="0">
              <a:latin typeface="KG Sorry Not Sorry" panose="02000506000000020004" pitchFamily="2" charset="0"/>
              <a:ea typeface="AGTacoTuesday" panose="02000603000000000000" pitchFamily="2" charset="0"/>
            </a:endParaRPr>
          </a:p>
          <a:p>
            <a:pPr marL="171450" indent="-171450">
              <a:buFont typeface="Arial" panose="020B0604020202020204" pitchFamily="34" charset="0"/>
              <a:buChar char="•"/>
            </a:pPr>
            <a:endParaRPr lang="en-US" sz="200" b="1"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Pencils/Pens</a:t>
            </a:r>
          </a:p>
          <a:p>
            <a:endParaRPr lang="en-US" sz="7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1” or 1.5” 3-Ring Binder</a:t>
            </a:r>
          </a:p>
          <a:p>
            <a:endParaRPr lang="en-US" sz="7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Loose-Leaf Paper &amp; Graph Paper</a:t>
            </a:r>
            <a:br>
              <a:rPr lang="en-US" sz="1100" dirty="0">
                <a:latin typeface="Century Gothic" panose="020B0502020202020204" pitchFamily="34" charset="0"/>
                <a:ea typeface="AGTacoTuesday" panose="02000603000000000000" pitchFamily="2" charset="0"/>
              </a:rPr>
            </a:br>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Scientific Calculator</a:t>
            </a:r>
          </a:p>
          <a:p>
            <a:pPr marL="171450" indent="-171450">
              <a:buFont typeface="Arial" panose="020B0604020202020204" pitchFamily="34" charset="0"/>
              <a:buChar char="•"/>
            </a:pPr>
            <a:endParaRPr lang="en-US" sz="1100" dirty="0">
              <a:latin typeface="Century Gothic" panose="020B0502020202020204" pitchFamily="34" charset="0"/>
              <a:ea typeface="AGTacoTuesday" panose="02000603000000000000" pitchFamily="2" charset="0"/>
            </a:endParaRPr>
          </a:p>
          <a:p>
            <a:r>
              <a:rPr lang="en-US" sz="1100" dirty="0">
                <a:latin typeface="Century Gothic" panose="020B0502020202020204" pitchFamily="34" charset="0"/>
                <a:ea typeface="AGTacoTuesday" panose="02000603000000000000" pitchFamily="2" charset="0"/>
              </a:rPr>
              <a:t>If you would like to donate the following, I would appreciate it. </a:t>
            </a:r>
          </a:p>
          <a:p>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Tissues</a:t>
            </a:r>
          </a:p>
          <a:p>
            <a:endParaRPr lang="en-US" sz="7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Ream of Computer Paper</a:t>
            </a:r>
          </a:p>
          <a:p>
            <a:pPr marL="171450" indent="-171450">
              <a:buFont typeface="Arial" panose="020B0604020202020204" pitchFamily="34" charset="0"/>
              <a:buChar char="•"/>
            </a:pPr>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Pencils</a:t>
            </a:r>
          </a:p>
          <a:p>
            <a:pPr marL="171450" indent="-171450">
              <a:buFont typeface="Arial" panose="020B0604020202020204" pitchFamily="34" charset="0"/>
              <a:buChar char="•"/>
            </a:pPr>
            <a:endParaRPr lang="en-US" sz="1100" dirty="0">
              <a:latin typeface="Century Gothic" panose="020B0502020202020204" pitchFamily="34" charset="0"/>
              <a:ea typeface="AGTacoTuesday" panose="02000603000000000000" pitchFamily="2" charset="0"/>
            </a:endParaRPr>
          </a:p>
          <a:p>
            <a:pPr marL="171450" indent="-171450">
              <a:buFont typeface="Arial" panose="020B0604020202020204" pitchFamily="34" charset="0"/>
              <a:buChar char="•"/>
            </a:pPr>
            <a:r>
              <a:rPr lang="en-US" sz="1100" dirty="0">
                <a:latin typeface="Century Gothic" panose="020B0502020202020204" pitchFamily="34" charset="0"/>
                <a:ea typeface="AGTacoTuesday" panose="02000603000000000000" pitchFamily="2" charset="0"/>
              </a:rPr>
              <a:t>Low Odor Dry Erase Markers</a:t>
            </a:r>
          </a:p>
        </p:txBody>
      </p:sp>
      <p:sp>
        <p:nvSpPr>
          <p:cNvPr id="35" name="Rectangle 34"/>
          <p:cNvSpPr/>
          <p:nvPr/>
        </p:nvSpPr>
        <p:spPr>
          <a:xfrm>
            <a:off x="5089664" y="5989916"/>
            <a:ext cx="2514599" cy="3108543"/>
          </a:xfrm>
          <a:prstGeom prst="rect">
            <a:avLst/>
          </a:prstGeom>
        </p:spPr>
        <p:txBody>
          <a:bodyPr wrap="square">
            <a:spAutoFit/>
          </a:bodyPr>
          <a:lstStyle/>
          <a:p>
            <a:pPr algn="ctr"/>
            <a:r>
              <a:rPr lang="en-US" sz="2800" b="1" dirty="0">
                <a:latin typeface="KG Sorry Not Sorry" panose="02000506000000020004" pitchFamily="2" charset="0"/>
                <a:ea typeface="AGTacoTuesday" panose="02000603000000000000" pitchFamily="2" charset="0"/>
              </a:rPr>
              <a:t>Student Absence</a:t>
            </a:r>
          </a:p>
          <a:p>
            <a:endParaRPr lang="en-US" sz="200" dirty="0">
              <a:latin typeface="Century Gothic" panose="020B0502020202020204" pitchFamily="34" charset="0"/>
            </a:endParaRPr>
          </a:p>
          <a:p>
            <a:r>
              <a:rPr lang="en-US" sz="1100" dirty="0">
                <a:latin typeface="Century Gothic" panose="020B0502020202020204" pitchFamily="34" charset="0"/>
              </a:rPr>
              <a:t>For every day a student is absent, he or she will receive two school days to turn in any assignment they missed upon their return to school. </a:t>
            </a:r>
          </a:p>
          <a:p>
            <a:endParaRPr lang="en-US" sz="1100" dirty="0">
              <a:latin typeface="Century Gothic" panose="020B0502020202020204" pitchFamily="34" charset="0"/>
            </a:endParaRPr>
          </a:p>
          <a:p>
            <a:r>
              <a:rPr lang="en-US" sz="1100" dirty="0">
                <a:latin typeface="Century Gothic" panose="020B0502020202020204" pitchFamily="34" charset="0"/>
              </a:rPr>
              <a:t>For tests and quizzes, students will have one week to make arrangements to take the test or quiz he or she missed upon their return to school.</a:t>
            </a:r>
          </a:p>
          <a:p>
            <a:endParaRPr lang="en-US" sz="1100" dirty="0">
              <a:latin typeface="Century Gothic" panose="020B0502020202020204" pitchFamily="34" charset="0"/>
            </a:endParaRPr>
          </a:p>
          <a:p>
            <a:r>
              <a:rPr lang="en-US" sz="1100" dirty="0">
                <a:latin typeface="Century Gothic" panose="020B0502020202020204" pitchFamily="34" charset="0"/>
              </a:rPr>
              <a:t>For every day a student is absent he or she will be excused from the </a:t>
            </a:r>
            <a:r>
              <a:rPr lang="en-US" sz="1100" dirty="0" err="1">
                <a:latin typeface="Century Gothic" panose="020B0502020202020204" pitchFamily="34" charset="0"/>
              </a:rPr>
              <a:t>bellwork</a:t>
            </a:r>
            <a:r>
              <a:rPr lang="en-US" sz="1100" dirty="0">
                <a:latin typeface="Century Gothic" panose="020B0502020202020204" pitchFamily="34" charset="0"/>
              </a:rPr>
              <a:t> assignment.  </a:t>
            </a:r>
            <a:endParaRPr lang="en-US" sz="1100" dirty="0"/>
          </a:p>
        </p:txBody>
      </p:sp>
      <p:cxnSp>
        <p:nvCxnSpPr>
          <p:cNvPr id="13" name="Straight Connector 12"/>
          <p:cNvCxnSpPr/>
          <p:nvPr/>
        </p:nvCxnSpPr>
        <p:spPr>
          <a:xfrm flipH="1">
            <a:off x="176216" y="1804996"/>
            <a:ext cx="7558084" cy="41608"/>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flipV="1">
            <a:off x="40485" y="5973782"/>
            <a:ext cx="7674765" cy="7918"/>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V="1">
            <a:off x="2509837" y="1785918"/>
            <a:ext cx="0" cy="4195782"/>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flipV="1">
            <a:off x="5067298" y="1827526"/>
            <a:ext cx="0" cy="8230874"/>
          </a:xfrm>
          <a:prstGeom prst="line">
            <a:avLst/>
          </a:prstGeom>
          <a:ln w="28575"/>
        </p:spPr>
        <p:style>
          <a:lnRef idx="1">
            <a:schemeClr val="dk1"/>
          </a:lnRef>
          <a:fillRef idx="0">
            <a:schemeClr val="dk1"/>
          </a:fillRef>
          <a:effectRef idx="0">
            <a:schemeClr val="dk1"/>
          </a:effectRef>
          <a:fontRef idx="minor">
            <a:schemeClr val="tx1"/>
          </a:fontRef>
        </p:style>
      </p:cxnSp>
      <p:graphicFrame>
        <p:nvGraphicFramePr>
          <p:cNvPr id="2" name="Table 1">
            <a:extLst>
              <a:ext uri="{FF2B5EF4-FFF2-40B4-BE49-F238E27FC236}">
                <a16:creationId xmlns:a16="http://schemas.microsoft.com/office/drawing/2014/main" id="{83FA2074-C108-84AA-1910-BE12093454E5}"/>
              </a:ext>
            </a:extLst>
          </p:cNvPr>
          <p:cNvGraphicFramePr>
            <a:graphicFrameLocks noGrp="1"/>
          </p:cNvGraphicFramePr>
          <p:nvPr>
            <p:extLst>
              <p:ext uri="{D42A27DB-BD31-4B8C-83A1-F6EECF244321}">
                <p14:modId xmlns:p14="http://schemas.microsoft.com/office/powerpoint/2010/main" val="3831694743"/>
              </p:ext>
            </p:extLst>
          </p:nvPr>
        </p:nvGraphicFramePr>
        <p:xfrm>
          <a:off x="5865690" y="3846976"/>
          <a:ext cx="979727" cy="929640"/>
        </p:xfrm>
        <a:graphic>
          <a:graphicData uri="http://schemas.openxmlformats.org/drawingml/2006/table">
            <a:tbl>
              <a:tblPr firstRow="1" bandRow="1">
                <a:tableStyleId>{5C22544A-7EE6-4342-B048-85BDC9FD1C3A}</a:tableStyleId>
              </a:tblPr>
              <a:tblGrid>
                <a:gridCol w="233542">
                  <a:extLst>
                    <a:ext uri="{9D8B030D-6E8A-4147-A177-3AD203B41FA5}">
                      <a16:colId xmlns:a16="http://schemas.microsoft.com/office/drawing/2014/main" val="123876858"/>
                    </a:ext>
                  </a:extLst>
                </a:gridCol>
                <a:gridCol w="746185">
                  <a:extLst>
                    <a:ext uri="{9D8B030D-6E8A-4147-A177-3AD203B41FA5}">
                      <a16:colId xmlns:a16="http://schemas.microsoft.com/office/drawing/2014/main" val="1007338200"/>
                    </a:ext>
                  </a:extLst>
                </a:gridCol>
              </a:tblGrid>
              <a:tr h="895832">
                <a:tc>
                  <a:txBody>
                    <a:bodyPr/>
                    <a:lstStyle/>
                    <a:p>
                      <a:r>
                        <a:rPr lang="en-US" sz="1100" dirty="0">
                          <a:solidFill>
                            <a:schemeClr val="tx1"/>
                          </a:solidFill>
                        </a:rPr>
                        <a:t>A</a:t>
                      </a:r>
                    </a:p>
                    <a:p>
                      <a:r>
                        <a:rPr lang="en-US" sz="1100" dirty="0">
                          <a:solidFill>
                            <a:schemeClr val="tx1"/>
                          </a:solidFill>
                        </a:rPr>
                        <a:t>B</a:t>
                      </a:r>
                    </a:p>
                    <a:p>
                      <a:r>
                        <a:rPr lang="en-US" sz="1100" dirty="0">
                          <a:solidFill>
                            <a:schemeClr val="tx1"/>
                          </a:solidFill>
                        </a:rPr>
                        <a:t>C</a:t>
                      </a:r>
                    </a:p>
                    <a:p>
                      <a:r>
                        <a:rPr lang="en-US" sz="1100" dirty="0">
                          <a:solidFill>
                            <a:schemeClr val="tx1"/>
                          </a:solidFill>
                        </a:rPr>
                        <a:t>D</a:t>
                      </a:r>
                    </a:p>
                    <a:p>
                      <a:r>
                        <a:rPr lang="en-US" sz="1100" dirty="0">
                          <a:solidFill>
                            <a:schemeClr val="tx1"/>
                          </a:solidFill>
                        </a:rPr>
                        <a:t>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90 – 100</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80 – 89</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70 – 79</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60 – 69</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00" dirty="0">
                          <a:solidFill>
                            <a:schemeClr val="tx1"/>
                          </a:solidFill>
                        </a:rPr>
                        <a:t>0 - 59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2664937"/>
                  </a:ext>
                </a:extLst>
              </a:tr>
            </a:tbl>
          </a:graphicData>
        </a:graphic>
      </p:graphicFrame>
      <p:graphicFrame>
        <p:nvGraphicFramePr>
          <p:cNvPr id="4" name="Table 3">
            <a:extLst>
              <a:ext uri="{FF2B5EF4-FFF2-40B4-BE49-F238E27FC236}">
                <a16:creationId xmlns:a16="http://schemas.microsoft.com/office/drawing/2014/main" id="{C9767C83-8DB1-E8B4-0C87-ACE86E19ED51}"/>
              </a:ext>
            </a:extLst>
          </p:cNvPr>
          <p:cNvGraphicFramePr>
            <a:graphicFrameLocks noGrp="1"/>
          </p:cNvGraphicFramePr>
          <p:nvPr>
            <p:extLst>
              <p:ext uri="{D42A27DB-BD31-4B8C-83A1-F6EECF244321}">
                <p14:modId xmlns:p14="http://schemas.microsoft.com/office/powerpoint/2010/main" val="4168022951"/>
              </p:ext>
            </p:extLst>
          </p:nvPr>
        </p:nvGraphicFramePr>
        <p:xfrm>
          <a:off x="5089664" y="4857966"/>
          <a:ext cx="1336903" cy="1059180"/>
        </p:xfrm>
        <a:graphic>
          <a:graphicData uri="http://schemas.openxmlformats.org/drawingml/2006/table">
            <a:tbl>
              <a:tblPr firstRow="1" bandRow="1">
                <a:tableStyleId>{5C22544A-7EE6-4342-B048-85BDC9FD1C3A}</a:tableStyleId>
              </a:tblPr>
              <a:tblGrid>
                <a:gridCol w="814391">
                  <a:extLst>
                    <a:ext uri="{9D8B030D-6E8A-4147-A177-3AD203B41FA5}">
                      <a16:colId xmlns:a16="http://schemas.microsoft.com/office/drawing/2014/main" val="123876858"/>
                    </a:ext>
                  </a:extLst>
                </a:gridCol>
                <a:gridCol w="522512">
                  <a:extLst>
                    <a:ext uri="{9D8B030D-6E8A-4147-A177-3AD203B41FA5}">
                      <a16:colId xmlns:a16="http://schemas.microsoft.com/office/drawing/2014/main" val="1007338200"/>
                    </a:ext>
                  </a:extLst>
                </a:gridCol>
              </a:tblGrid>
              <a:tr h="234082">
                <a:tc gridSpan="2">
                  <a:txBody>
                    <a:bodyPr/>
                    <a:lstStyle/>
                    <a:p>
                      <a:pPr algn="ctr"/>
                      <a:r>
                        <a:rPr lang="en-US" sz="1150" u="sng" dirty="0">
                          <a:solidFill>
                            <a:schemeClr val="tx1"/>
                          </a:solidFill>
                        </a:rPr>
                        <a:t>Semester 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2664937"/>
                  </a:ext>
                </a:extLst>
              </a:tr>
              <a:tr h="695558">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Quarter 1</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Quarter 2</a:t>
                      </a:r>
                    </a:p>
                    <a:p>
                      <a:r>
                        <a:rPr lang="en-US" sz="1150" dirty="0">
                          <a:solidFill>
                            <a:schemeClr val="tx1"/>
                          </a:solidFill>
                        </a:rPr>
                        <a:t>Midterm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35%</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35%</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30%</a:t>
                      </a:r>
                    </a:p>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76845318"/>
                  </a:ext>
                </a:extLst>
              </a:tr>
            </a:tbl>
          </a:graphicData>
        </a:graphic>
      </p:graphicFrame>
      <p:graphicFrame>
        <p:nvGraphicFramePr>
          <p:cNvPr id="5" name="Table 4">
            <a:extLst>
              <a:ext uri="{FF2B5EF4-FFF2-40B4-BE49-F238E27FC236}">
                <a16:creationId xmlns:a16="http://schemas.microsoft.com/office/drawing/2014/main" id="{6F7DA7EF-CBBA-9340-D4B3-038B825C1E14}"/>
              </a:ext>
            </a:extLst>
          </p:cNvPr>
          <p:cNvGraphicFramePr>
            <a:graphicFrameLocks noGrp="1"/>
          </p:cNvGraphicFramePr>
          <p:nvPr>
            <p:extLst>
              <p:ext uri="{D42A27DB-BD31-4B8C-83A1-F6EECF244321}">
                <p14:modId xmlns:p14="http://schemas.microsoft.com/office/powerpoint/2010/main" val="1380020632"/>
              </p:ext>
            </p:extLst>
          </p:nvPr>
        </p:nvGraphicFramePr>
        <p:xfrm>
          <a:off x="6306909" y="4870323"/>
          <a:ext cx="1336903" cy="1059180"/>
        </p:xfrm>
        <a:graphic>
          <a:graphicData uri="http://schemas.openxmlformats.org/drawingml/2006/table">
            <a:tbl>
              <a:tblPr firstRow="1" bandRow="1">
                <a:tableStyleId>{5C22544A-7EE6-4342-B048-85BDC9FD1C3A}</a:tableStyleId>
              </a:tblPr>
              <a:tblGrid>
                <a:gridCol w="814391">
                  <a:extLst>
                    <a:ext uri="{9D8B030D-6E8A-4147-A177-3AD203B41FA5}">
                      <a16:colId xmlns:a16="http://schemas.microsoft.com/office/drawing/2014/main" val="123876858"/>
                    </a:ext>
                  </a:extLst>
                </a:gridCol>
                <a:gridCol w="522512">
                  <a:extLst>
                    <a:ext uri="{9D8B030D-6E8A-4147-A177-3AD203B41FA5}">
                      <a16:colId xmlns:a16="http://schemas.microsoft.com/office/drawing/2014/main" val="1007338200"/>
                    </a:ext>
                  </a:extLst>
                </a:gridCol>
              </a:tblGrid>
              <a:tr h="232088">
                <a:tc gridSpan="2">
                  <a:txBody>
                    <a:bodyPr/>
                    <a:lstStyle/>
                    <a:p>
                      <a:pPr algn="ctr"/>
                      <a:r>
                        <a:rPr lang="en-US" sz="1150" u="sng" dirty="0">
                          <a:solidFill>
                            <a:schemeClr val="tx1"/>
                          </a:solidFill>
                        </a:rPr>
                        <a:t>Semester 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2664937"/>
                  </a:ext>
                </a:extLst>
              </a:tr>
              <a:tr h="68963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Quarter 3</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Quarter 4</a:t>
                      </a:r>
                    </a:p>
                    <a:p>
                      <a:r>
                        <a:rPr lang="en-US" sz="1150" dirty="0">
                          <a:solidFill>
                            <a:schemeClr val="tx1"/>
                          </a:solidFill>
                        </a:rPr>
                        <a:t>Final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35%</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35%</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tx1"/>
                          </a:solidFill>
                        </a:rPr>
                        <a:t>30%</a:t>
                      </a:r>
                    </a:p>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76845318"/>
                  </a:ext>
                </a:extLst>
              </a:tr>
            </a:tbl>
          </a:graphicData>
        </a:graphic>
      </p:graphicFrame>
      <p:sp>
        <p:nvSpPr>
          <p:cNvPr id="6" name="TextBox 5">
            <a:extLst>
              <a:ext uri="{FF2B5EF4-FFF2-40B4-BE49-F238E27FC236}">
                <a16:creationId xmlns:a16="http://schemas.microsoft.com/office/drawing/2014/main" id="{2BEBCB7B-270E-A46D-F215-646453E6AD7A}"/>
              </a:ext>
            </a:extLst>
          </p:cNvPr>
          <p:cNvSpPr txBox="1"/>
          <p:nvPr/>
        </p:nvSpPr>
        <p:spPr>
          <a:xfrm>
            <a:off x="2705103" y="6521352"/>
            <a:ext cx="2300644" cy="2292935"/>
          </a:xfrm>
          <a:prstGeom prst="rect">
            <a:avLst/>
          </a:prstGeom>
          <a:noFill/>
          <a:ln w="3175">
            <a:noFill/>
          </a:ln>
        </p:spPr>
        <p:txBody>
          <a:bodyPr wrap="square" numCol="1" rtlCol="0">
            <a:spAutoFit/>
          </a:bodyPr>
          <a:lstStyle/>
          <a:p>
            <a:r>
              <a:rPr lang="en-US" sz="1100" b="1" dirty="0">
                <a:latin typeface="Century Gothic" panose="020B0502020202020204" pitchFamily="34" charset="0"/>
              </a:rPr>
              <a:t>Unit 6: </a:t>
            </a:r>
            <a:r>
              <a:rPr lang="en-US" sz="1100" dirty="0">
                <a:latin typeface="Century Gothic" panose="020B0502020202020204" pitchFamily="34" charset="0"/>
              </a:rPr>
              <a:t>Income Taxes</a:t>
            </a:r>
            <a:endParaRPr lang="en-US" sz="1100" b="1" dirty="0">
              <a:latin typeface="Century Gothic" panose="020B0502020202020204" pitchFamily="34" charset="0"/>
            </a:endParaRPr>
          </a:p>
          <a:p>
            <a:endParaRPr lang="en-US" sz="1100" b="1" dirty="0">
              <a:latin typeface="Century Gothic" panose="020B0502020202020204" pitchFamily="34" charset="0"/>
            </a:endParaRPr>
          </a:p>
          <a:p>
            <a:r>
              <a:rPr lang="en-US" sz="1100" b="1" dirty="0">
                <a:latin typeface="Century Gothic" panose="020B0502020202020204" pitchFamily="34" charset="0"/>
              </a:rPr>
              <a:t>Unit 7: </a:t>
            </a:r>
            <a:r>
              <a:rPr lang="en-US" sz="1100" dirty="0">
                <a:latin typeface="Century Gothic" panose="020B0502020202020204" pitchFamily="34" charset="0"/>
              </a:rPr>
              <a:t>Independent Living</a:t>
            </a:r>
          </a:p>
          <a:p>
            <a:endParaRPr lang="en-US" sz="1100" dirty="0">
              <a:latin typeface="Century Gothic" panose="020B0502020202020204" pitchFamily="34" charset="0"/>
            </a:endParaRPr>
          </a:p>
          <a:p>
            <a:r>
              <a:rPr lang="en-US" sz="1100" b="1" dirty="0">
                <a:latin typeface="Century Gothic" panose="020B0502020202020204" pitchFamily="34" charset="0"/>
              </a:rPr>
              <a:t>Unit 8:	</a:t>
            </a:r>
            <a:r>
              <a:rPr lang="en-US" sz="1100" dirty="0">
                <a:latin typeface="Century Gothic" panose="020B0502020202020204" pitchFamily="34" charset="0"/>
              </a:rPr>
              <a:t>The Stock Market</a:t>
            </a:r>
          </a:p>
          <a:p>
            <a:endParaRPr lang="en-US" sz="1100" dirty="0">
              <a:latin typeface="Century Gothic" panose="020B0502020202020204" pitchFamily="34" charset="0"/>
            </a:endParaRPr>
          </a:p>
          <a:p>
            <a:r>
              <a:rPr lang="en-US" sz="1100" b="1" dirty="0">
                <a:latin typeface="Century Gothic" panose="020B0502020202020204" pitchFamily="34" charset="0"/>
              </a:rPr>
              <a:t>Unit 9: </a:t>
            </a:r>
            <a:r>
              <a:rPr lang="en-US" sz="1100" dirty="0">
                <a:latin typeface="Century Gothic" panose="020B0502020202020204" pitchFamily="34" charset="0"/>
              </a:rPr>
              <a:t>Modeling a Business</a:t>
            </a:r>
          </a:p>
          <a:p>
            <a:endParaRPr lang="en-US" sz="1100" dirty="0">
              <a:latin typeface="Century Gothic" panose="020B0502020202020204" pitchFamily="34" charset="0"/>
            </a:endParaRPr>
          </a:p>
          <a:p>
            <a:r>
              <a:rPr lang="en-US" sz="1100" b="1" dirty="0">
                <a:latin typeface="Century Gothic" panose="020B0502020202020204" pitchFamily="34" charset="0"/>
              </a:rPr>
              <a:t>Unit 10: </a:t>
            </a:r>
            <a:r>
              <a:rPr lang="en-US" sz="1100" dirty="0">
                <a:latin typeface="Century Gothic" panose="020B0502020202020204" pitchFamily="34" charset="0"/>
              </a:rPr>
              <a:t>Planning for </a:t>
            </a:r>
            <a:br>
              <a:rPr lang="en-US" sz="1100" dirty="0">
                <a:latin typeface="Century Gothic" panose="020B0502020202020204" pitchFamily="34" charset="0"/>
              </a:rPr>
            </a:br>
            <a:r>
              <a:rPr lang="en-US" sz="1100" dirty="0">
                <a:latin typeface="Century Gothic" panose="020B0502020202020204" pitchFamily="34" charset="0"/>
              </a:rPr>
              <a:t>              Retirement</a:t>
            </a:r>
          </a:p>
          <a:p>
            <a:endParaRPr lang="en-US" sz="1100" dirty="0">
              <a:latin typeface="Century Gothic" panose="020B0502020202020204" pitchFamily="34" charset="0"/>
            </a:endParaRPr>
          </a:p>
          <a:p>
            <a:r>
              <a:rPr lang="en-US" sz="1100" b="1" dirty="0">
                <a:latin typeface="Century Gothic" panose="020B0502020202020204" pitchFamily="34" charset="0"/>
              </a:rPr>
              <a:t>Unit 11: </a:t>
            </a:r>
            <a:r>
              <a:rPr lang="en-US" sz="1100" dirty="0">
                <a:latin typeface="Century Gothic" panose="020B0502020202020204" pitchFamily="34" charset="0"/>
              </a:rPr>
              <a:t>Preparing a Budget</a:t>
            </a:r>
          </a:p>
          <a:p>
            <a:endParaRPr lang="en-US" sz="1100" dirty="0">
              <a:latin typeface="Century Gothic" panose="020B0502020202020204" pitchFamily="34" charset="0"/>
            </a:endParaRPr>
          </a:p>
        </p:txBody>
      </p:sp>
      <p:sp>
        <p:nvSpPr>
          <p:cNvPr id="7" name="Rectangle 6">
            <a:extLst>
              <a:ext uri="{FF2B5EF4-FFF2-40B4-BE49-F238E27FC236}">
                <a16:creationId xmlns:a16="http://schemas.microsoft.com/office/drawing/2014/main" id="{957F96D6-4CED-BF4B-120D-85BA849E9CF5}"/>
              </a:ext>
            </a:extLst>
          </p:cNvPr>
          <p:cNvSpPr/>
          <p:nvPr/>
        </p:nvSpPr>
        <p:spPr>
          <a:xfrm>
            <a:off x="455402" y="2788253"/>
            <a:ext cx="1932971" cy="2477601"/>
          </a:xfrm>
          <a:prstGeom prst="rect">
            <a:avLst/>
          </a:prstGeom>
        </p:spPr>
        <p:txBody>
          <a:bodyPr wrap="square">
            <a:spAutoFit/>
          </a:bodyPr>
          <a:lstStyle/>
          <a:p>
            <a:endParaRPr lang="en-US" sz="100" dirty="0">
              <a:latin typeface="Century Gothic" panose="020B0502020202020204" pitchFamily="34" charset="0"/>
            </a:endParaRPr>
          </a:p>
          <a:p>
            <a:r>
              <a:rPr lang="en-US" sz="1100" dirty="0">
                <a:latin typeface="Century Gothic" panose="020B0502020202020204" pitchFamily="34" charset="0"/>
              </a:rPr>
              <a:t>In Mathematics for Data and Financial Literacy, you will explore specific math skills to understand how money will impact your life from a personal and a business perspective. You will see how properly managing money can lead you to financial success and you will also learn how to analyze data to help you make decisions</a:t>
            </a:r>
          </a:p>
        </p:txBody>
      </p:sp>
    </p:spTree>
    <p:extLst>
      <p:ext uri="{BB962C8B-B14F-4D97-AF65-F5344CB8AC3E}">
        <p14:creationId xmlns:p14="http://schemas.microsoft.com/office/powerpoint/2010/main" val="252840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123825" y="-277254"/>
            <a:ext cx="2209800" cy="2400657"/>
          </a:xfrm>
          <a:prstGeom prst="rect">
            <a:avLst/>
          </a:prstGeom>
          <a:noFill/>
        </p:spPr>
        <p:txBody>
          <a:bodyPr wrap="square" rtlCol="0">
            <a:spAutoFit/>
          </a:bodyPr>
          <a:lstStyle/>
          <a:p>
            <a:r>
              <a:rPr lang="en-US" sz="15000" dirty="0">
                <a:latin typeface="KG Tangled Up In You " panose="02000000000000000000" pitchFamily="2" charset="0"/>
              </a:rPr>
              <a:t>7</a:t>
            </a:r>
            <a:r>
              <a:rPr lang="en-US" sz="15000" baseline="30000" dirty="0">
                <a:latin typeface="KG Tangled Up In You " panose="02000000000000000000" pitchFamily="2" charset="0"/>
              </a:rPr>
              <a:t>t</a:t>
            </a:r>
            <a:endParaRPr lang="en-US" sz="15000" dirty="0">
              <a:latin typeface="KG Tangled Up In You " panose="02000000000000000000" pitchFamily="2" charset="0"/>
            </a:endParaRPr>
          </a:p>
        </p:txBody>
      </p:sp>
      <p:sp>
        <p:nvSpPr>
          <p:cNvPr id="3" name="Rectangle 2"/>
          <p:cNvSpPr/>
          <p:nvPr/>
        </p:nvSpPr>
        <p:spPr>
          <a:xfrm>
            <a:off x="2128839" y="291882"/>
            <a:ext cx="5643561" cy="1231106"/>
          </a:xfrm>
          <a:prstGeom prst="rect">
            <a:avLst/>
          </a:prstGeom>
        </p:spPr>
        <p:txBody>
          <a:bodyPr wrap="square">
            <a:spAutoFit/>
          </a:bodyPr>
          <a:lstStyle/>
          <a:p>
            <a:pPr algn="ctr"/>
            <a:r>
              <a:rPr lang="en-US" sz="3200" dirty="0">
                <a:latin typeface="KG The Fighter" panose="02000000000000000000" pitchFamily="2" charset="0"/>
              </a:rPr>
              <a:t>Subject Type Here</a:t>
            </a:r>
          </a:p>
          <a:p>
            <a:pPr algn="ctr"/>
            <a:r>
              <a:rPr lang="en-US" sz="4200" dirty="0">
                <a:latin typeface="KG Sorry Not Sorry" panose="02000506000000020004" pitchFamily="2" charset="0"/>
              </a:rPr>
              <a:t>Room  Type Here</a:t>
            </a:r>
          </a:p>
        </p:txBody>
      </p:sp>
      <p:cxnSp>
        <p:nvCxnSpPr>
          <p:cNvPr id="5" name="Straight Connector 4"/>
          <p:cNvCxnSpPr/>
          <p:nvPr/>
        </p:nvCxnSpPr>
        <p:spPr>
          <a:xfrm>
            <a:off x="2762250" y="2209800"/>
            <a:ext cx="0" cy="7848600"/>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flipH="1">
            <a:off x="2762250" y="4248150"/>
            <a:ext cx="501015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H="1">
            <a:off x="2764630" y="5974458"/>
            <a:ext cx="501015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a:off x="0" y="2209800"/>
            <a:ext cx="7772400"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p:cNvSpPr/>
          <p:nvPr/>
        </p:nvSpPr>
        <p:spPr>
          <a:xfrm>
            <a:off x="37513" y="2380690"/>
            <a:ext cx="2762242" cy="861774"/>
          </a:xfrm>
          <a:prstGeom prst="rect">
            <a:avLst/>
          </a:prstGeom>
        </p:spPr>
        <p:txBody>
          <a:bodyPr wrap="square">
            <a:spAutoFit/>
          </a:bodyPr>
          <a:lstStyle/>
          <a:p>
            <a:pPr algn="ctr"/>
            <a:r>
              <a:rPr lang="en-US" sz="2400" dirty="0">
                <a:latin typeface="KG Tangled Up In You " panose="02000000000000000000" pitchFamily="2" charset="0"/>
              </a:rPr>
              <a:t>Classroom </a:t>
            </a:r>
          </a:p>
          <a:p>
            <a:pPr algn="ctr"/>
            <a:r>
              <a:rPr lang="en-US" sz="2400" dirty="0">
                <a:latin typeface="KG Tangled Up In You " panose="02000000000000000000" pitchFamily="2" charset="0"/>
              </a:rPr>
              <a:t>Expectations</a:t>
            </a:r>
          </a:p>
          <a:p>
            <a:endParaRPr lang="en-US" sz="200" dirty="0">
              <a:latin typeface="Century Gothic" panose="020B0502020202020204" pitchFamily="34" charset="0"/>
            </a:endParaRPr>
          </a:p>
        </p:txBody>
      </p:sp>
      <p:cxnSp>
        <p:nvCxnSpPr>
          <p:cNvPr id="18" name="Straight Connector 17"/>
          <p:cNvCxnSpPr/>
          <p:nvPr/>
        </p:nvCxnSpPr>
        <p:spPr>
          <a:xfrm flipH="1">
            <a:off x="2762250" y="8267700"/>
            <a:ext cx="5010150" cy="5389"/>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0" y="1733550"/>
            <a:ext cx="7772400" cy="0"/>
          </a:xfrm>
          <a:prstGeom prst="line">
            <a:avLst/>
          </a:prstGeom>
          <a:ln w="28575"/>
        </p:spPr>
        <p:style>
          <a:lnRef idx="1">
            <a:schemeClr val="dk1"/>
          </a:lnRef>
          <a:fillRef idx="0">
            <a:schemeClr val="dk1"/>
          </a:fillRef>
          <a:effectRef idx="0">
            <a:schemeClr val="dk1"/>
          </a:effectRef>
          <a:fontRef idx="minor">
            <a:schemeClr val="tx1"/>
          </a:fontRef>
        </p:style>
      </p:cxnSp>
      <p:sp>
        <p:nvSpPr>
          <p:cNvPr id="20" name="Rectangle 19"/>
          <p:cNvSpPr/>
          <p:nvPr/>
        </p:nvSpPr>
        <p:spPr>
          <a:xfrm>
            <a:off x="0" y="1819948"/>
            <a:ext cx="7772400" cy="369458"/>
          </a:xfrm>
          <a:prstGeom prst="rect">
            <a:avLst/>
          </a:prstGeom>
          <a:ln w="28575">
            <a:noFill/>
          </a:ln>
        </p:spPr>
        <p:txBody>
          <a:bodyPr wrap="square">
            <a:spAutoFit/>
          </a:bodyPr>
          <a:lstStyle/>
          <a:p>
            <a:pPr algn="ctr"/>
            <a:r>
              <a:rPr lang="en-US" dirty="0">
                <a:latin typeface="Century Gothic" panose="020B0502020202020204" pitchFamily="34" charset="0"/>
              </a:rPr>
              <a:t>Your Name  </a:t>
            </a:r>
            <a:r>
              <a:rPr lang="en-US" dirty="0"/>
              <a:t>•</a:t>
            </a:r>
            <a:r>
              <a:rPr lang="en-US" dirty="0">
                <a:latin typeface="Century Gothic" panose="020B0502020202020204" pitchFamily="34" charset="0"/>
              </a:rPr>
              <a:t> Your Email </a:t>
            </a:r>
            <a:r>
              <a:rPr lang="en-US" dirty="0"/>
              <a:t>•</a:t>
            </a:r>
            <a:r>
              <a:rPr lang="en-US" dirty="0">
                <a:latin typeface="Century Gothic" panose="020B0502020202020204" pitchFamily="34" charset="0"/>
              </a:rPr>
              <a:t> Your Phone </a:t>
            </a:r>
          </a:p>
        </p:txBody>
      </p:sp>
      <p:sp>
        <p:nvSpPr>
          <p:cNvPr id="22" name="Rectangle 21"/>
          <p:cNvSpPr/>
          <p:nvPr/>
        </p:nvSpPr>
        <p:spPr>
          <a:xfrm>
            <a:off x="2762242" y="4256652"/>
            <a:ext cx="5010150" cy="1354217"/>
          </a:xfrm>
          <a:prstGeom prst="rect">
            <a:avLst/>
          </a:prstGeom>
        </p:spPr>
        <p:txBody>
          <a:bodyPr wrap="square">
            <a:spAutoFit/>
          </a:bodyPr>
          <a:lstStyle/>
          <a:p>
            <a:pPr algn="ctr"/>
            <a:r>
              <a:rPr lang="en-US" sz="2400" dirty="0">
                <a:latin typeface="KG Tangled Up In You " panose="02000000000000000000" pitchFamily="2" charset="0"/>
              </a:rPr>
              <a:t>Canvas</a:t>
            </a:r>
            <a:endParaRPr lang="en-US" sz="100" dirty="0">
              <a:latin typeface="KG Tangled Up In You " panose="02000000000000000000" pitchFamily="2" charset="0"/>
            </a:endParaRPr>
          </a:p>
          <a:p>
            <a:pPr algn="ctr"/>
            <a:endParaRPr lang="en-US" sz="300" dirty="0">
              <a:latin typeface="KG Tangled Up In You " panose="02000000000000000000" pitchFamily="2" charset="0"/>
            </a:endParaRPr>
          </a:p>
          <a:p>
            <a:r>
              <a:rPr lang="en-US" sz="1100" dirty="0">
                <a:latin typeface="Century Gothic" panose="020B0502020202020204" pitchFamily="34" charset="0"/>
              </a:rPr>
              <a:t>Whether a student is absent, did not finish the notes, or has accommodations for a copy of completed notes, all notes will be uploaded to Canvas. All assignments and assessments will be in Canvas. Students will need to go to Modules, go down to the current module, and click on the name of the assignment or assessment. </a:t>
            </a:r>
          </a:p>
        </p:txBody>
      </p:sp>
      <p:sp>
        <p:nvSpPr>
          <p:cNvPr id="23" name="TextBox 22"/>
          <p:cNvSpPr txBox="1"/>
          <p:nvPr/>
        </p:nvSpPr>
        <p:spPr>
          <a:xfrm>
            <a:off x="2764627" y="6112859"/>
            <a:ext cx="5010155" cy="1877437"/>
          </a:xfrm>
          <a:prstGeom prst="rect">
            <a:avLst/>
          </a:prstGeom>
          <a:noFill/>
          <a:ln w="3175">
            <a:noFill/>
          </a:ln>
        </p:spPr>
        <p:txBody>
          <a:bodyPr wrap="square" rtlCol="0">
            <a:spAutoFit/>
          </a:bodyPr>
          <a:lstStyle/>
          <a:p>
            <a:pPr algn="ctr"/>
            <a:r>
              <a:rPr lang="en-US" sz="2400" dirty="0">
                <a:latin typeface="KG Tangled Up In You " panose="02000000000000000000" pitchFamily="2" charset="0"/>
              </a:rPr>
              <a:t>Communication with Students and Parents</a:t>
            </a:r>
          </a:p>
          <a:p>
            <a:endParaRPr lang="en-US" sz="200" dirty="0">
              <a:latin typeface="Century Gothic" panose="020B0502020202020204" pitchFamily="34" charset="0"/>
            </a:endParaRPr>
          </a:p>
          <a:p>
            <a:r>
              <a:rPr lang="en-US" sz="1100" dirty="0">
                <a:latin typeface="Century Gothic" panose="020B0502020202020204" pitchFamily="34" charset="0"/>
              </a:rPr>
              <a:t>The preferred method of contact for both parents and students is Remind. Please make sure you sign-up at the beginning of the school year. If remind is inconvenient for you, you can email me at Nicolas.ierfino@yourcharlotteschools.net. Please give me up to 48 hours to respond to your email. If you would like a parent-teacher conference, you will need to set that up through the  Guidance Office.</a:t>
            </a:r>
          </a:p>
        </p:txBody>
      </p:sp>
      <p:sp>
        <p:nvSpPr>
          <p:cNvPr id="24" name="TextBox 23"/>
          <p:cNvSpPr txBox="1"/>
          <p:nvPr/>
        </p:nvSpPr>
        <p:spPr>
          <a:xfrm>
            <a:off x="2900363" y="8387388"/>
            <a:ext cx="4738687" cy="646331"/>
          </a:xfrm>
          <a:prstGeom prst="rect">
            <a:avLst/>
          </a:prstGeom>
          <a:noFill/>
          <a:ln w="3175">
            <a:noFill/>
          </a:ln>
        </p:spPr>
        <p:txBody>
          <a:bodyPr wrap="square" rtlCol="0">
            <a:spAutoFit/>
          </a:bodyPr>
          <a:lstStyle/>
          <a:p>
            <a:pPr algn="ctr"/>
            <a:r>
              <a:rPr lang="en-US" sz="2400" dirty="0">
                <a:latin typeface="KG Tangled Up In You " panose="02000000000000000000" pitchFamily="2" charset="0"/>
              </a:rPr>
              <a:t>Student Absence</a:t>
            </a:r>
          </a:p>
          <a:p>
            <a:r>
              <a:rPr lang="en-US" sz="1200" dirty="0">
                <a:latin typeface="Century Gothic" panose="020B0502020202020204" pitchFamily="34" charset="0"/>
              </a:rPr>
              <a:t>Type Here</a:t>
            </a:r>
            <a:endParaRPr lang="en-US" dirty="0"/>
          </a:p>
        </p:txBody>
      </p:sp>
      <p:sp>
        <p:nvSpPr>
          <p:cNvPr id="25" name="TextBox 24"/>
          <p:cNvSpPr txBox="1"/>
          <p:nvPr/>
        </p:nvSpPr>
        <p:spPr>
          <a:xfrm>
            <a:off x="742951" y="967279"/>
            <a:ext cx="1547812" cy="707886"/>
          </a:xfrm>
          <a:prstGeom prst="rect">
            <a:avLst/>
          </a:prstGeom>
          <a:noFill/>
        </p:spPr>
        <p:txBody>
          <a:bodyPr wrap="square" rtlCol="0">
            <a:spAutoFit/>
          </a:bodyPr>
          <a:lstStyle/>
          <a:p>
            <a:pPr algn="ctr"/>
            <a:r>
              <a:rPr lang="en-US" sz="4000" dirty="0">
                <a:latin typeface="KG Tangled Up In You " panose="02000000000000000000" pitchFamily="2" charset="0"/>
              </a:rPr>
              <a:t>GRADE</a:t>
            </a:r>
          </a:p>
        </p:txBody>
      </p:sp>
      <p:sp>
        <p:nvSpPr>
          <p:cNvPr id="4" name="Rectangle 3">
            <a:extLst>
              <a:ext uri="{FF2B5EF4-FFF2-40B4-BE49-F238E27FC236}">
                <a16:creationId xmlns:a16="http://schemas.microsoft.com/office/drawing/2014/main" id="{D32508C5-0F6C-68B6-578B-F66B8FC5AC7C}"/>
              </a:ext>
            </a:extLst>
          </p:cNvPr>
          <p:cNvSpPr/>
          <p:nvPr/>
        </p:nvSpPr>
        <p:spPr>
          <a:xfrm>
            <a:off x="-37496" y="15557"/>
            <a:ext cx="7809896" cy="2447281"/>
          </a:xfrm>
          <a:prstGeom prst="rect">
            <a:avLst/>
          </a:prstGeom>
          <a:ln w="28575">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Rectangle 5"/>
          <p:cNvSpPr/>
          <p:nvPr/>
        </p:nvSpPr>
        <p:spPr>
          <a:xfrm>
            <a:off x="1" y="27439"/>
            <a:ext cx="7772399" cy="461665"/>
          </a:xfrm>
          <a:prstGeom prst="rect">
            <a:avLst/>
          </a:prstGeom>
        </p:spPr>
        <p:txBody>
          <a:bodyPr wrap="square">
            <a:spAutoFit/>
          </a:bodyPr>
          <a:lstStyle/>
          <a:p>
            <a:pPr algn="ctr"/>
            <a:r>
              <a:rPr lang="en-US" sz="2400" dirty="0">
                <a:latin typeface="KG Tangled Up In You " panose="02000000000000000000" pitchFamily="2" charset="0"/>
              </a:rPr>
              <a:t>Cell Phones/Late Policy</a:t>
            </a:r>
          </a:p>
        </p:txBody>
      </p:sp>
      <p:sp>
        <p:nvSpPr>
          <p:cNvPr id="8" name="Rectangle 7">
            <a:extLst>
              <a:ext uri="{FF2B5EF4-FFF2-40B4-BE49-F238E27FC236}">
                <a16:creationId xmlns:a16="http://schemas.microsoft.com/office/drawing/2014/main" id="{B3A1974B-B8CC-73F8-C9DC-472DAF9AEF4E}"/>
              </a:ext>
            </a:extLst>
          </p:cNvPr>
          <p:cNvSpPr/>
          <p:nvPr/>
        </p:nvSpPr>
        <p:spPr>
          <a:xfrm>
            <a:off x="2886075" y="2429665"/>
            <a:ext cx="4752975" cy="984885"/>
          </a:xfrm>
          <a:prstGeom prst="rect">
            <a:avLst/>
          </a:prstGeom>
        </p:spPr>
        <p:txBody>
          <a:bodyPr wrap="square">
            <a:spAutoFit/>
          </a:bodyPr>
          <a:lstStyle/>
          <a:p>
            <a:pPr algn="ctr"/>
            <a:r>
              <a:rPr lang="en-US" sz="2400" dirty="0">
                <a:latin typeface="KG Tangled Up In You " panose="02000000000000000000" pitchFamily="2" charset="0"/>
              </a:rPr>
              <a:t>Tutoring</a:t>
            </a:r>
          </a:p>
          <a:p>
            <a:endParaRPr lang="en-US" sz="100" dirty="0">
              <a:latin typeface="Century Gothic" panose="020B0502020202020204" pitchFamily="34" charset="0"/>
            </a:endParaRPr>
          </a:p>
          <a:p>
            <a:r>
              <a:rPr lang="en-US" sz="1100" dirty="0">
                <a:latin typeface="Century Gothic" panose="020B0502020202020204" pitchFamily="34" charset="0"/>
              </a:rPr>
              <a:t>Option 1: Student can attend National Honor’s Society’s tutoring </a:t>
            </a:r>
            <a:br>
              <a:rPr lang="en-US" sz="1100" dirty="0">
                <a:latin typeface="Century Gothic" panose="020B0502020202020204" pitchFamily="34" charset="0"/>
              </a:rPr>
            </a:br>
            <a:r>
              <a:rPr lang="en-US" sz="1100" dirty="0">
                <a:latin typeface="Century Gothic" panose="020B0502020202020204" pitchFamily="34" charset="0"/>
              </a:rPr>
              <a:t>                 after school. Please check the school website for the </a:t>
            </a:r>
            <a:br>
              <a:rPr lang="en-US" sz="1100" dirty="0">
                <a:latin typeface="Century Gothic" panose="020B0502020202020204" pitchFamily="34" charset="0"/>
              </a:rPr>
            </a:br>
            <a:r>
              <a:rPr lang="en-US" sz="1100" dirty="0">
                <a:latin typeface="Century Gothic" panose="020B0502020202020204" pitchFamily="34" charset="0"/>
              </a:rPr>
              <a:t>                 date and time. </a:t>
            </a:r>
          </a:p>
        </p:txBody>
      </p:sp>
      <p:sp>
        <p:nvSpPr>
          <p:cNvPr id="9" name="Rectangle 8">
            <a:extLst>
              <a:ext uri="{FF2B5EF4-FFF2-40B4-BE49-F238E27FC236}">
                <a16:creationId xmlns:a16="http://schemas.microsoft.com/office/drawing/2014/main" id="{179B4560-0395-B46B-3A94-9E0103D2F8E4}"/>
              </a:ext>
            </a:extLst>
          </p:cNvPr>
          <p:cNvSpPr/>
          <p:nvPr/>
        </p:nvSpPr>
        <p:spPr>
          <a:xfrm>
            <a:off x="0" y="8168877"/>
            <a:ext cx="7772392" cy="1889523"/>
          </a:xfrm>
          <a:prstGeom prst="rect">
            <a:avLst/>
          </a:prstGeom>
          <a:ln w="28575">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4AF6941-C401-E731-0048-9965DF2511B9}"/>
              </a:ext>
            </a:extLst>
          </p:cNvPr>
          <p:cNvSpPr/>
          <p:nvPr/>
        </p:nvSpPr>
        <p:spPr>
          <a:xfrm>
            <a:off x="346455" y="3073287"/>
            <a:ext cx="2340803" cy="2277547"/>
          </a:xfrm>
          <a:prstGeom prst="rect">
            <a:avLst/>
          </a:prstGeom>
        </p:spPr>
        <p:txBody>
          <a:bodyPr wrap="square">
            <a:spAutoFit/>
          </a:bodyPr>
          <a:lstStyle/>
          <a:p>
            <a:endParaRPr lang="en-US" sz="200" dirty="0">
              <a:latin typeface="Century Gothic" panose="020B0502020202020204" pitchFamily="34" charset="0"/>
            </a:endParaRP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Come to class on time and be ready when class starts.</a:t>
            </a: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Treat your peers, teacher, and yourself with respect. </a:t>
            </a: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Ask questions if you do not understand what we are learning. </a:t>
            </a: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Clean up after yourself before you leave the classroom. </a:t>
            </a:r>
          </a:p>
        </p:txBody>
      </p:sp>
      <p:sp>
        <p:nvSpPr>
          <p:cNvPr id="11" name="Rectangle 10">
            <a:extLst>
              <a:ext uri="{FF2B5EF4-FFF2-40B4-BE49-F238E27FC236}">
                <a16:creationId xmlns:a16="http://schemas.microsoft.com/office/drawing/2014/main" id="{575627FF-03BF-1B3F-FA17-22940268646E}"/>
              </a:ext>
            </a:extLst>
          </p:cNvPr>
          <p:cNvSpPr/>
          <p:nvPr/>
        </p:nvSpPr>
        <p:spPr>
          <a:xfrm>
            <a:off x="142272" y="337146"/>
            <a:ext cx="7412864" cy="1646605"/>
          </a:xfrm>
          <a:prstGeom prst="rect">
            <a:avLst/>
          </a:prstGeom>
        </p:spPr>
        <p:txBody>
          <a:bodyPr wrap="square">
            <a:spAutoFit/>
          </a:bodyPr>
          <a:lstStyle/>
          <a:p>
            <a:endParaRPr lang="en-US" sz="200" dirty="0">
              <a:latin typeface="Century Gothic" panose="020B0502020202020204" pitchFamily="34" charset="0"/>
            </a:endParaRPr>
          </a:p>
          <a:p>
            <a:r>
              <a:rPr lang="en-US" sz="1100" dirty="0">
                <a:latin typeface="Century Gothic" panose="020B0502020202020204" pitchFamily="34" charset="0"/>
              </a:rPr>
              <a:t>Per the new state law, students are not allowed to be on cellular devices during instructional time. Instructional time is when the bell rings to start the class and the second bell reminds the teacher that class is over. When students enter the class, they will need to put their cell phone in their backpacks. Classroom procedures and expectations will be enforced. The Schools Tardy policy will be followed. </a:t>
            </a:r>
          </a:p>
          <a:p>
            <a:endParaRPr lang="en-US" sz="1100" dirty="0">
              <a:latin typeface="Century Gothic" panose="020B0502020202020204" pitchFamily="34" charset="0"/>
            </a:endParaRPr>
          </a:p>
          <a:p>
            <a:pPr marL="171450" indent="-171450">
              <a:buFont typeface="Arial" panose="020B0604020202020204" pitchFamily="34" charset="0"/>
              <a:buChar char="•"/>
            </a:pPr>
            <a:r>
              <a:rPr lang="en-US" sz="1100" dirty="0">
                <a:latin typeface="Century Gothic" panose="020B0502020202020204" pitchFamily="34" charset="0"/>
              </a:rPr>
              <a:t>If you’re late to class, don’t ask to leave.</a:t>
            </a:r>
          </a:p>
          <a:p>
            <a:pPr marL="171450" indent="-171450">
              <a:buFont typeface="Arial" panose="020B0604020202020204" pitchFamily="34" charset="0"/>
              <a:buChar char="•"/>
            </a:pPr>
            <a:r>
              <a:rPr lang="en-US" sz="1100" dirty="0">
                <a:latin typeface="Century Gothic" panose="020B0502020202020204" pitchFamily="34" charset="0"/>
              </a:rPr>
              <a:t>Tardy #1-3 the students phone will be confiscated and returned at the end of class.</a:t>
            </a:r>
          </a:p>
          <a:p>
            <a:pPr marL="171450" indent="-171450">
              <a:buFont typeface="Arial" panose="020B0604020202020204" pitchFamily="34" charset="0"/>
              <a:buChar char="•"/>
            </a:pPr>
            <a:r>
              <a:rPr lang="en-US" sz="1100" dirty="0">
                <a:latin typeface="Century Gothic" panose="020B0502020202020204" pitchFamily="34" charset="0"/>
              </a:rPr>
              <a:t>Tardy #4-6 the students phone will be confiscated and sent to the Deans office for student to pickup after dismissal. </a:t>
            </a:r>
          </a:p>
        </p:txBody>
      </p:sp>
      <p:sp>
        <p:nvSpPr>
          <p:cNvPr id="12" name="Rectangle 11">
            <a:extLst>
              <a:ext uri="{FF2B5EF4-FFF2-40B4-BE49-F238E27FC236}">
                <a16:creationId xmlns:a16="http://schemas.microsoft.com/office/drawing/2014/main" id="{94594279-F4DF-E726-EB57-4FF7E372E3A4}"/>
              </a:ext>
            </a:extLst>
          </p:cNvPr>
          <p:cNvSpPr/>
          <p:nvPr/>
        </p:nvSpPr>
        <p:spPr>
          <a:xfrm>
            <a:off x="-37496" y="5281609"/>
            <a:ext cx="2762242" cy="861774"/>
          </a:xfrm>
          <a:prstGeom prst="rect">
            <a:avLst/>
          </a:prstGeom>
        </p:spPr>
        <p:txBody>
          <a:bodyPr wrap="square">
            <a:spAutoFit/>
          </a:bodyPr>
          <a:lstStyle/>
          <a:p>
            <a:pPr algn="ctr"/>
            <a:r>
              <a:rPr lang="en-US" sz="2400" dirty="0">
                <a:latin typeface="KG Tangled Up In You " panose="02000000000000000000" pitchFamily="2" charset="0"/>
              </a:rPr>
              <a:t>Classroom </a:t>
            </a:r>
          </a:p>
          <a:p>
            <a:pPr algn="ctr"/>
            <a:r>
              <a:rPr lang="en-US" sz="2400" dirty="0">
                <a:latin typeface="KG Tangled Up In You " panose="02000000000000000000" pitchFamily="2" charset="0"/>
              </a:rPr>
              <a:t>Policies</a:t>
            </a:r>
          </a:p>
          <a:p>
            <a:endParaRPr lang="en-US" sz="200" dirty="0">
              <a:latin typeface="Century Gothic" panose="020B0502020202020204" pitchFamily="34" charset="0"/>
            </a:endParaRPr>
          </a:p>
        </p:txBody>
      </p:sp>
      <p:sp>
        <p:nvSpPr>
          <p:cNvPr id="15" name="Rectangle 14">
            <a:extLst>
              <a:ext uri="{FF2B5EF4-FFF2-40B4-BE49-F238E27FC236}">
                <a16:creationId xmlns:a16="http://schemas.microsoft.com/office/drawing/2014/main" id="{5948728A-DCEC-213D-A911-FCFDE0EA796B}"/>
              </a:ext>
            </a:extLst>
          </p:cNvPr>
          <p:cNvSpPr/>
          <p:nvPr/>
        </p:nvSpPr>
        <p:spPr>
          <a:xfrm>
            <a:off x="272628" y="5960654"/>
            <a:ext cx="2340803" cy="2523768"/>
          </a:xfrm>
          <a:prstGeom prst="rect">
            <a:avLst/>
          </a:prstGeom>
        </p:spPr>
        <p:txBody>
          <a:bodyPr wrap="square">
            <a:spAutoFit/>
          </a:bodyPr>
          <a:lstStyle/>
          <a:p>
            <a:endParaRPr lang="en-US" sz="200" dirty="0">
              <a:latin typeface="Century Gothic" panose="020B0502020202020204" pitchFamily="34" charset="0"/>
            </a:endParaRP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Only one student is allowed out of the classroom at a time. </a:t>
            </a:r>
          </a:p>
          <a:p>
            <a:pPr marL="171450" indent="-171450">
              <a:spcAft>
                <a:spcPts val="1200"/>
              </a:spcAft>
              <a:buBlip>
                <a:blip r:embed="rId2">
                  <a:extLst>
                    <a:ext uri="{96DAC541-7B7A-43D3-8B79-37D633B846F1}">
                      <asvg:svgBlip xmlns:asvg="http://schemas.microsoft.com/office/drawing/2016/SVG/main" r:embed="rId3"/>
                    </a:ext>
                  </a:extLst>
                </a:blip>
              </a:buBlip>
            </a:pPr>
            <a:r>
              <a:rPr lang="en-US" sz="1100" dirty="0">
                <a:latin typeface="Century Gothic" panose="020B0502020202020204" pitchFamily="34" charset="0"/>
              </a:rPr>
              <a:t>Students will not be permitted to leave the classroom to go to another teacher’s room</a:t>
            </a:r>
            <a:r>
              <a:rPr lang="en-US" sz="1200" dirty="0">
                <a:latin typeface="Century Gothic" panose="020B0502020202020204" pitchFamily="34" charset="0"/>
              </a:rPr>
              <a:t>. </a:t>
            </a:r>
          </a:p>
          <a:p>
            <a:pPr marL="171450" indent="-171450">
              <a:spcAft>
                <a:spcPts val="1200"/>
              </a:spcAft>
              <a:buBlip>
                <a:blip r:embed="rId2">
                  <a:extLst>
                    <a:ext uri="{96DAC541-7B7A-43D3-8B79-37D633B846F1}">
                      <asvg:svgBlip xmlns:asvg="http://schemas.microsoft.com/office/drawing/2016/SVG/main" r:embed="rId3"/>
                    </a:ext>
                  </a:extLst>
                </a:blip>
              </a:buBlip>
            </a:pPr>
            <a:r>
              <a:rPr lang="en-US" sz="1200" dirty="0">
                <a:latin typeface="Century Gothic" panose="020B0502020202020204" pitchFamily="34" charset="0"/>
              </a:rPr>
              <a:t>Students must have their ID on when leaving the class</a:t>
            </a:r>
          </a:p>
          <a:p>
            <a:pPr marL="171450" indent="-171450">
              <a:spcAft>
                <a:spcPts val="1200"/>
              </a:spcAft>
              <a:buBlip>
                <a:blip r:embed="rId2">
                  <a:extLst>
                    <a:ext uri="{96DAC541-7B7A-43D3-8B79-37D633B846F1}">
                      <asvg:svgBlip xmlns:asvg="http://schemas.microsoft.com/office/drawing/2016/SVG/main" r:embed="rId3"/>
                    </a:ext>
                  </a:extLst>
                </a:blip>
              </a:buBlip>
            </a:pPr>
            <a:endParaRPr lang="en-US" sz="1200" dirty="0">
              <a:latin typeface="Century Gothic" panose="020B0502020202020204" pitchFamily="34" charset="0"/>
            </a:endParaRPr>
          </a:p>
        </p:txBody>
      </p:sp>
      <p:sp>
        <p:nvSpPr>
          <p:cNvPr id="26" name="TextBox 25">
            <a:extLst>
              <a:ext uri="{FF2B5EF4-FFF2-40B4-BE49-F238E27FC236}">
                <a16:creationId xmlns:a16="http://schemas.microsoft.com/office/drawing/2014/main" id="{50E2DE62-E23F-0D30-E05B-6DAC061B7E41}"/>
              </a:ext>
            </a:extLst>
          </p:cNvPr>
          <p:cNvSpPr txBox="1"/>
          <p:nvPr/>
        </p:nvSpPr>
        <p:spPr>
          <a:xfrm>
            <a:off x="123825" y="8218332"/>
            <a:ext cx="7648567" cy="1723549"/>
          </a:xfrm>
          <a:prstGeom prst="rect">
            <a:avLst/>
          </a:prstGeom>
          <a:noFill/>
        </p:spPr>
        <p:txBody>
          <a:bodyPr wrap="square" rtlCol="0">
            <a:spAutoFit/>
          </a:bodyPr>
          <a:lstStyle/>
          <a:p>
            <a:pPr marL="177800" lvl="1"/>
            <a:r>
              <a:rPr lang="en-US" sz="1100" dirty="0">
                <a:latin typeface="Century Gothic" panose="020B0502020202020204" pitchFamily="34" charset="0"/>
              </a:rPr>
              <a:t>I have read and understood the syllabus in its entirety. If I have any questions about the course, I will contact Mr. Ierfino via email, phone, or Remind. Some items may be altered at my discretion. </a:t>
            </a:r>
          </a:p>
          <a:p>
            <a:endParaRPr lang="en-US" sz="800" dirty="0">
              <a:latin typeface="Century Gothic" panose="020B0502020202020204" pitchFamily="34" charset="0"/>
            </a:endParaRPr>
          </a:p>
          <a:p>
            <a:pPr lvl="1"/>
            <a:r>
              <a:rPr lang="en-US" sz="1100" dirty="0">
                <a:latin typeface="Century Gothic" panose="020B0502020202020204" pitchFamily="34" charset="0"/>
              </a:rPr>
              <a:t>     ___________________________________________________         _____________</a:t>
            </a:r>
          </a:p>
          <a:p>
            <a:pPr lvl="1">
              <a:spcAft>
                <a:spcPts val="600"/>
              </a:spcAft>
            </a:pPr>
            <a:r>
              <a:rPr lang="en-US" sz="1100" dirty="0">
                <a:latin typeface="Century Gothic" panose="020B0502020202020204" pitchFamily="34" charset="0"/>
              </a:rPr>
              <a:t>      Student Name Printed                                                                     Period</a:t>
            </a:r>
          </a:p>
          <a:p>
            <a:pPr lvl="1">
              <a:spcAft>
                <a:spcPts val="600"/>
              </a:spcAft>
            </a:pPr>
            <a:r>
              <a:rPr lang="en-US" sz="1100" dirty="0">
                <a:latin typeface="Century Gothic" panose="020B0502020202020204" pitchFamily="34" charset="0"/>
              </a:rPr>
              <a:t>     ___________________________________________________         _____________</a:t>
            </a:r>
            <a:br>
              <a:rPr lang="en-US" sz="1100" dirty="0">
                <a:latin typeface="Century Gothic" panose="020B0502020202020204" pitchFamily="34" charset="0"/>
              </a:rPr>
            </a:br>
            <a:r>
              <a:rPr lang="en-US" sz="1100" dirty="0">
                <a:latin typeface="Century Gothic" panose="020B0502020202020204" pitchFamily="34" charset="0"/>
              </a:rPr>
              <a:t>      Student Signature                                                                             Date</a:t>
            </a:r>
          </a:p>
          <a:p>
            <a:pPr lvl="1">
              <a:spcAft>
                <a:spcPts val="600"/>
              </a:spcAft>
            </a:pPr>
            <a:r>
              <a:rPr lang="en-US" sz="1100" dirty="0">
                <a:latin typeface="Century Gothic" panose="020B0502020202020204" pitchFamily="34" charset="0"/>
              </a:rPr>
              <a:t>     ___________________________________________________         _____________</a:t>
            </a:r>
            <a:br>
              <a:rPr lang="en-US" sz="1100" dirty="0">
                <a:latin typeface="Century Gothic" panose="020B0502020202020204" pitchFamily="34" charset="0"/>
              </a:rPr>
            </a:br>
            <a:r>
              <a:rPr lang="en-US" sz="1100" dirty="0">
                <a:latin typeface="Century Gothic" panose="020B0502020202020204" pitchFamily="34" charset="0"/>
              </a:rPr>
              <a:t>      Parent/Guardian’s Signature                                                         Date</a:t>
            </a:r>
          </a:p>
        </p:txBody>
      </p:sp>
    </p:spTree>
    <p:extLst>
      <p:ext uri="{BB962C8B-B14F-4D97-AF65-F5344CB8AC3E}">
        <p14:creationId xmlns:p14="http://schemas.microsoft.com/office/powerpoint/2010/main" val="29566260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965</TotalTime>
  <Words>1685</Words>
  <Application>Microsoft Office PowerPoint</Application>
  <PresentationFormat>Custom</PresentationFormat>
  <Paragraphs>256</Paragraphs>
  <Slides>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Arial</vt:lpstr>
      <vt:lpstr>Calibri</vt:lpstr>
      <vt:lpstr>Calibri Light</vt:lpstr>
      <vt:lpstr>Century Gothic</vt:lpstr>
      <vt:lpstr>DM Sans</vt:lpstr>
      <vt:lpstr>KG Sorry Not Sorry</vt:lpstr>
      <vt:lpstr>KG Tangled Up In You </vt:lpstr>
      <vt:lpstr>KG The Fighter</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Beers</dc:creator>
  <cp:lastModifiedBy>Nicolas</cp:lastModifiedBy>
  <cp:revision>23</cp:revision>
  <cp:lastPrinted>2024-07-29T11:46:37Z</cp:lastPrinted>
  <dcterms:created xsi:type="dcterms:W3CDTF">2019-06-16T14:43:53Z</dcterms:created>
  <dcterms:modified xsi:type="dcterms:W3CDTF">2024-08-07T20:58:04Z</dcterms:modified>
</cp:coreProperties>
</file>