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56" r:id="rId2"/>
    <p:sldId id="258" r:id="rId3"/>
    <p:sldId id="259" r:id="rId4"/>
    <p:sldId id="260" r:id="rId5"/>
    <p:sldId id="261" r:id="rId6"/>
    <p:sldId id="262"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81" d="100"/>
          <a:sy n="81" d="100"/>
        </p:scale>
        <p:origin x="120" y="6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dirty="0"/>
              <a:t>1/31/2020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dirty="0"/>
              <a:t>1/31/2020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C6F822A4-8DA6-4447-9B1F-C5DB58435268}" type="datetimeFigureOut">
              <a:rPr lang="en-US" dirty="0"/>
              <a:t>1/31/2020</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dirty="0"/>
              <a:t>1/31/2020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dirty="0"/>
              <a:t>1/31/2020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7919A6-33EB-49BD-A62F-1FA56B9F9712}" type="datetimeFigureOut">
              <a:rPr lang="en-US" dirty="0"/>
              <a:t>1/31/2020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dirty="0"/>
              <a:t>1/31/2020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A16AA21-1863-4931-97CB-99D0A168701B}" type="datetimeFigureOut">
              <a:rPr lang="en-US" dirty="0"/>
              <a:t>1/31/2020</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72C379-9A7C-4C87-A116-CBE9F58B04C5}" type="datetimeFigureOut">
              <a:rPr lang="en-US" dirty="0"/>
              <a:t>1/31/2020</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157CC2-0FC8-4686-B024-99790E0F5162}" type="datetimeFigureOut">
              <a:rPr lang="en-US" dirty="0"/>
              <a:t>1/31/2020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dirty="0"/>
              <a:t>1/31/2020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8664C608-40B1-4030-A28D-5B74BC98ADCE}" type="datetimeFigureOut">
              <a:rPr lang="en-US" dirty="0"/>
              <a:t>1/31/2020</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apcentral.collegeboard.org/courses/ap-capstone?course=ap-capstone-diploma-progra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2A4E0-06A0-4901-ADD9-4209D555E03E}"/>
              </a:ext>
            </a:extLst>
          </p:cNvPr>
          <p:cNvSpPr>
            <a:spLocks noGrp="1"/>
          </p:cNvSpPr>
          <p:nvPr>
            <p:ph type="ctrTitle"/>
          </p:nvPr>
        </p:nvSpPr>
        <p:spPr/>
        <p:txBody>
          <a:bodyPr/>
          <a:lstStyle/>
          <a:p>
            <a:r>
              <a:rPr lang="en-US" dirty="0"/>
              <a:t>AP Capstone diploma program</a:t>
            </a:r>
          </a:p>
        </p:txBody>
      </p:sp>
      <p:sp>
        <p:nvSpPr>
          <p:cNvPr id="3" name="Subtitle 2">
            <a:extLst>
              <a:ext uri="{FF2B5EF4-FFF2-40B4-BE49-F238E27FC236}">
                <a16:creationId xmlns:a16="http://schemas.microsoft.com/office/drawing/2014/main" id="{3625DC77-7B86-4DD3-8156-BAE9780E7E37}"/>
              </a:ext>
            </a:extLst>
          </p:cNvPr>
          <p:cNvSpPr>
            <a:spLocks noGrp="1"/>
          </p:cNvSpPr>
          <p:nvPr>
            <p:ph type="subTitle" idx="1"/>
          </p:nvPr>
        </p:nvSpPr>
        <p:spPr/>
        <p:txBody>
          <a:bodyPr>
            <a:normAutofit/>
          </a:bodyPr>
          <a:lstStyle/>
          <a:p>
            <a:r>
              <a:rPr lang="en-US" sz="3600" dirty="0"/>
              <a:t>2020-2021</a:t>
            </a:r>
          </a:p>
        </p:txBody>
      </p:sp>
    </p:spTree>
    <p:extLst>
      <p:ext uri="{BB962C8B-B14F-4D97-AF65-F5344CB8AC3E}">
        <p14:creationId xmlns:p14="http://schemas.microsoft.com/office/powerpoint/2010/main" val="17430539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2AC0D-4194-40CC-B1D7-D5C6491CA0ED}"/>
              </a:ext>
            </a:extLst>
          </p:cNvPr>
          <p:cNvSpPr>
            <a:spLocks noGrp="1"/>
          </p:cNvSpPr>
          <p:nvPr>
            <p:ph type="title"/>
          </p:nvPr>
        </p:nvSpPr>
        <p:spPr/>
        <p:txBody>
          <a:bodyPr>
            <a:normAutofit/>
          </a:bodyPr>
          <a:lstStyle/>
          <a:p>
            <a:r>
              <a:rPr lang="en-US" sz="4400" dirty="0"/>
              <a:t>What is the ap capstone diploma program?</a:t>
            </a:r>
          </a:p>
        </p:txBody>
      </p:sp>
      <p:sp>
        <p:nvSpPr>
          <p:cNvPr id="3" name="Content Placeholder 2">
            <a:extLst>
              <a:ext uri="{FF2B5EF4-FFF2-40B4-BE49-F238E27FC236}">
                <a16:creationId xmlns:a16="http://schemas.microsoft.com/office/drawing/2014/main" id="{9DD43AF6-8518-485F-8E24-1BB84D8E101B}"/>
              </a:ext>
            </a:extLst>
          </p:cNvPr>
          <p:cNvSpPr>
            <a:spLocks noGrp="1"/>
          </p:cNvSpPr>
          <p:nvPr>
            <p:ph idx="1"/>
          </p:nvPr>
        </p:nvSpPr>
        <p:spPr/>
        <p:txBody>
          <a:bodyPr/>
          <a:lstStyle/>
          <a:p>
            <a:r>
              <a:rPr lang="en-US" dirty="0"/>
              <a:t>AP Capstone is a diploma program based on two AP Courses: </a:t>
            </a:r>
          </a:p>
          <a:p>
            <a:pPr marL="0" indent="0">
              <a:buNone/>
            </a:pPr>
            <a:endParaRPr lang="en-US" b="1" dirty="0"/>
          </a:p>
          <a:p>
            <a:pPr marL="0" indent="0">
              <a:buNone/>
            </a:pPr>
            <a:r>
              <a:rPr lang="en-US" b="1" dirty="0"/>
              <a:t>AP Seminar and AP Research.</a:t>
            </a:r>
            <a:r>
              <a:rPr lang="en-US" dirty="0"/>
              <a:t>  These year long courses focus on developing the critical thinking, research, collaboration, time management, and presentation skills you need for college level work.</a:t>
            </a:r>
          </a:p>
          <a:p>
            <a:pPr marL="0" indent="0">
              <a:buNone/>
            </a:pPr>
            <a:endParaRPr lang="en-US" b="1" dirty="0"/>
          </a:p>
          <a:p>
            <a:pPr marL="0" indent="0">
              <a:buNone/>
            </a:pPr>
            <a:r>
              <a:rPr lang="en-US" b="1" dirty="0"/>
              <a:t>AP Seminar and AP Research- </a:t>
            </a:r>
            <a:r>
              <a:rPr lang="en-US" dirty="0"/>
              <a:t>Can both be used to fulfill your English Credit toward graduation.</a:t>
            </a:r>
            <a:endParaRPr lang="en-US" b="1" dirty="0"/>
          </a:p>
        </p:txBody>
      </p:sp>
    </p:spTree>
    <p:extLst>
      <p:ext uri="{BB962C8B-B14F-4D97-AF65-F5344CB8AC3E}">
        <p14:creationId xmlns:p14="http://schemas.microsoft.com/office/powerpoint/2010/main" val="41782420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1A10B65-E2A1-41AA-8A8F-AC226B998680}"/>
              </a:ext>
            </a:extLst>
          </p:cNvPr>
          <p:cNvSpPr>
            <a:spLocks noGrp="1"/>
          </p:cNvSpPr>
          <p:nvPr>
            <p:ph type="title"/>
          </p:nvPr>
        </p:nvSpPr>
        <p:spPr>
          <a:xfrm>
            <a:off x="1069848" y="484632"/>
            <a:ext cx="10058400" cy="1057089"/>
          </a:xfrm>
        </p:spPr>
        <p:txBody>
          <a:bodyPr>
            <a:normAutofit/>
          </a:bodyPr>
          <a:lstStyle/>
          <a:p>
            <a:r>
              <a:rPr lang="en-US" sz="3600" dirty="0"/>
              <a:t>AP Seminar (year 1)             AP research (year 2)</a:t>
            </a:r>
          </a:p>
        </p:txBody>
      </p:sp>
      <p:sp>
        <p:nvSpPr>
          <p:cNvPr id="5" name="Text Placeholder 4">
            <a:extLst>
              <a:ext uri="{FF2B5EF4-FFF2-40B4-BE49-F238E27FC236}">
                <a16:creationId xmlns:a16="http://schemas.microsoft.com/office/drawing/2014/main" id="{88A9CBDC-F993-4758-BE1B-0607BB698A5C}"/>
              </a:ext>
            </a:extLst>
          </p:cNvPr>
          <p:cNvSpPr>
            <a:spLocks noGrp="1"/>
          </p:cNvSpPr>
          <p:nvPr>
            <p:ph type="body" idx="1"/>
          </p:nvPr>
        </p:nvSpPr>
        <p:spPr>
          <a:xfrm>
            <a:off x="1066800" y="1541721"/>
            <a:ext cx="4754880" cy="1563623"/>
          </a:xfrm>
        </p:spPr>
        <p:txBody>
          <a:bodyPr>
            <a:normAutofit/>
          </a:bodyPr>
          <a:lstStyle/>
          <a:p>
            <a:r>
              <a:rPr lang="en-US" sz="1600" b="0" dirty="0"/>
              <a:t>You will learn to consider an issue from multiple perspectives, identify credible sources, evaluate strengths and weaknesses of arguments, and make logical evidence-based recommendations.</a:t>
            </a:r>
          </a:p>
        </p:txBody>
      </p:sp>
      <p:sp>
        <p:nvSpPr>
          <p:cNvPr id="6" name="Content Placeholder 5">
            <a:extLst>
              <a:ext uri="{FF2B5EF4-FFF2-40B4-BE49-F238E27FC236}">
                <a16:creationId xmlns:a16="http://schemas.microsoft.com/office/drawing/2014/main" id="{7D235551-B09F-46BD-B898-817CA810AF70}"/>
              </a:ext>
            </a:extLst>
          </p:cNvPr>
          <p:cNvSpPr>
            <a:spLocks noGrp="1"/>
          </p:cNvSpPr>
          <p:nvPr>
            <p:ph sz="half" idx="2"/>
          </p:nvPr>
        </p:nvSpPr>
        <p:spPr/>
        <p:txBody>
          <a:bodyPr>
            <a:normAutofit lnSpcReduction="10000"/>
          </a:bodyPr>
          <a:lstStyle/>
          <a:p>
            <a:pPr marL="0" indent="0">
              <a:buNone/>
            </a:pPr>
            <a:endParaRPr lang="en-US" dirty="0"/>
          </a:p>
          <a:p>
            <a:pPr marL="0" indent="0">
              <a:buNone/>
            </a:pPr>
            <a:r>
              <a:rPr lang="en-US" dirty="0"/>
              <a:t>Examples of topics investigated:</a:t>
            </a:r>
          </a:p>
          <a:p>
            <a:r>
              <a:rPr lang="en-US" sz="1600" dirty="0"/>
              <a:t>Effect of texting on grammar skills</a:t>
            </a:r>
          </a:p>
          <a:p>
            <a:r>
              <a:rPr lang="en-US" sz="1600" dirty="0"/>
              <a:t>Food waste solutions</a:t>
            </a:r>
          </a:p>
          <a:p>
            <a:r>
              <a:rPr lang="en-US" sz="1600" dirty="0"/>
              <a:t>Role of art in education</a:t>
            </a:r>
          </a:p>
          <a:p>
            <a:r>
              <a:rPr lang="en-US" sz="1600" dirty="0"/>
              <a:t>Wealth inequity</a:t>
            </a:r>
          </a:p>
          <a:p>
            <a:r>
              <a:rPr lang="en-US" sz="1600" dirty="0"/>
              <a:t>Future of automotive industry</a:t>
            </a:r>
          </a:p>
        </p:txBody>
      </p:sp>
      <p:sp>
        <p:nvSpPr>
          <p:cNvPr id="7" name="Text Placeholder 6">
            <a:extLst>
              <a:ext uri="{FF2B5EF4-FFF2-40B4-BE49-F238E27FC236}">
                <a16:creationId xmlns:a16="http://schemas.microsoft.com/office/drawing/2014/main" id="{E3CDFE3B-A5D3-4696-90DC-A157502CF154}"/>
              </a:ext>
            </a:extLst>
          </p:cNvPr>
          <p:cNvSpPr>
            <a:spLocks noGrp="1"/>
          </p:cNvSpPr>
          <p:nvPr>
            <p:ph type="body" sz="quarter" idx="3"/>
          </p:nvPr>
        </p:nvSpPr>
        <p:spPr>
          <a:xfrm>
            <a:off x="6364224" y="1631247"/>
            <a:ext cx="4754880" cy="1057089"/>
          </a:xfrm>
        </p:spPr>
        <p:txBody>
          <a:bodyPr>
            <a:normAutofit/>
          </a:bodyPr>
          <a:lstStyle/>
          <a:p>
            <a:r>
              <a:rPr lang="en-US" sz="1600" b="0" dirty="0"/>
              <a:t>You will complete an independent research project.  Your project can build on a topic or issue you covered in AP Seminar or be a brand new topic.</a:t>
            </a:r>
          </a:p>
        </p:txBody>
      </p:sp>
      <p:sp>
        <p:nvSpPr>
          <p:cNvPr id="8" name="Content Placeholder 7">
            <a:extLst>
              <a:ext uri="{FF2B5EF4-FFF2-40B4-BE49-F238E27FC236}">
                <a16:creationId xmlns:a16="http://schemas.microsoft.com/office/drawing/2014/main" id="{4D70697A-C152-4B89-9443-21D9F4ACE424}"/>
              </a:ext>
            </a:extLst>
          </p:cNvPr>
          <p:cNvSpPr>
            <a:spLocks noGrp="1"/>
          </p:cNvSpPr>
          <p:nvPr>
            <p:ph sz="quarter" idx="4"/>
          </p:nvPr>
        </p:nvSpPr>
        <p:spPr/>
        <p:txBody>
          <a:bodyPr>
            <a:normAutofit lnSpcReduction="10000"/>
          </a:bodyPr>
          <a:lstStyle/>
          <a:p>
            <a:pPr marL="0" indent="0">
              <a:buNone/>
            </a:pPr>
            <a:r>
              <a:rPr lang="en-US" dirty="0"/>
              <a:t>Examples of topics investigated:</a:t>
            </a:r>
          </a:p>
          <a:p>
            <a:r>
              <a:rPr lang="en-US" sz="1600" dirty="0"/>
              <a:t>Algorithm of K-POP music</a:t>
            </a:r>
          </a:p>
          <a:p>
            <a:r>
              <a:rPr lang="en-US" sz="1600" dirty="0"/>
              <a:t>Effects of sleep deprivation on academic achievement in teens.</a:t>
            </a:r>
          </a:p>
          <a:p>
            <a:r>
              <a:rPr lang="en-US" sz="1600" dirty="0"/>
              <a:t>Learning chemistry through musical chords.</a:t>
            </a:r>
          </a:p>
          <a:p>
            <a:r>
              <a:rPr lang="en-US" sz="1600" dirty="0"/>
              <a:t>Environmental injustice of subsidized housing.</a:t>
            </a:r>
          </a:p>
          <a:p>
            <a:pPr marL="0" indent="0">
              <a:buNone/>
            </a:pPr>
            <a:r>
              <a:rPr lang="en-US" sz="1600" dirty="0">
                <a:solidFill>
                  <a:srgbClr val="FF0000"/>
                </a:solidFill>
              </a:rPr>
              <a:t>At end of project, you’ll submit your academic paper and present and defend your research findings.  These are the components to the overall research score.  There is no end of course exam.</a:t>
            </a:r>
          </a:p>
        </p:txBody>
      </p:sp>
    </p:spTree>
    <p:extLst>
      <p:ext uri="{BB962C8B-B14F-4D97-AF65-F5344CB8AC3E}">
        <p14:creationId xmlns:p14="http://schemas.microsoft.com/office/powerpoint/2010/main" val="23622726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A01EB-5691-40EA-8BB6-EFA901110342}"/>
              </a:ext>
            </a:extLst>
          </p:cNvPr>
          <p:cNvSpPr>
            <a:spLocks noGrp="1"/>
          </p:cNvSpPr>
          <p:nvPr>
            <p:ph type="title"/>
          </p:nvPr>
        </p:nvSpPr>
        <p:spPr/>
        <p:txBody>
          <a:bodyPr>
            <a:normAutofit/>
          </a:bodyPr>
          <a:lstStyle/>
          <a:p>
            <a:r>
              <a:rPr lang="en-US" sz="4400" dirty="0"/>
              <a:t>How it works…	</a:t>
            </a:r>
          </a:p>
        </p:txBody>
      </p:sp>
      <p:sp>
        <p:nvSpPr>
          <p:cNvPr id="3" name="Content Placeholder 2">
            <a:extLst>
              <a:ext uri="{FF2B5EF4-FFF2-40B4-BE49-F238E27FC236}">
                <a16:creationId xmlns:a16="http://schemas.microsoft.com/office/drawing/2014/main" id="{836EFD99-E938-48A0-A049-307C9533E2C1}"/>
              </a:ext>
            </a:extLst>
          </p:cNvPr>
          <p:cNvSpPr>
            <a:spLocks noGrp="1"/>
          </p:cNvSpPr>
          <p:nvPr>
            <p:ph idx="1"/>
          </p:nvPr>
        </p:nvSpPr>
        <p:spPr/>
        <p:txBody>
          <a:bodyPr/>
          <a:lstStyle/>
          <a:p>
            <a:r>
              <a:rPr lang="en-US" dirty="0"/>
              <a:t>If you earn scores of 3 or higher in AP Seminar and AP Research and on four additional AP Exams of your choice, you’ll receive the AP Capstone Diploma.</a:t>
            </a:r>
          </a:p>
          <a:p>
            <a:endParaRPr lang="en-US" dirty="0"/>
          </a:p>
          <a:p>
            <a:r>
              <a:rPr lang="en-US" dirty="0"/>
              <a:t>If you earn scores of 3 or higher in AP Seminar and AP Research, you’ll receive the AP Seminar Research Certificate.</a:t>
            </a:r>
          </a:p>
        </p:txBody>
      </p:sp>
    </p:spTree>
    <p:extLst>
      <p:ext uri="{BB962C8B-B14F-4D97-AF65-F5344CB8AC3E}">
        <p14:creationId xmlns:p14="http://schemas.microsoft.com/office/powerpoint/2010/main" val="14244693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F2669-1565-47AE-87A5-69675B0ED3D9}"/>
              </a:ext>
            </a:extLst>
          </p:cNvPr>
          <p:cNvSpPr>
            <a:spLocks noGrp="1"/>
          </p:cNvSpPr>
          <p:nvPr>
            <p:ph type="title"/>
          </p:nvPr>
        </p:nvSpPr>
        <p:spPr/>
        <p:txBody>
          <a:bodyPr>
            <a:normAutofit/>
          </a:bodyPr>
          <a:lstStyle/>
          <a:p>
            <a:r>
              <a:rPr lang="en-US" sz="4400" dirty="0"/>
              <a:t>How it works continued…	</a:t>
            </a:r>
          </a:p>
        </p:txBody>
      </p:sp>
      <p:sp>
        <p:nvSpPr>
          <p:cNvPr id="3" name="Content Placeholder 2">
            <a:extLst>
              <a:ext uri="{FF2B5EF4-FFF2-40B4-BE49-F238E27FC236}">
                <a16:creationId xmlns:a16="http://schemas.microsoft.com/office/drawing/2014/main" id="{9BF07791-8C13-4DBC-B594-86F97BBB276E}"/>
              </a:ext>
            </a:extLst>
          </p:cNvPr>
          <p:cNvSpPr>
            <a:spLocks noGrp="1"/>
          </p:cNvSpPr>
          <p:nvPr>
            <p:ph idx="1"/>
          </p:nvPr>
        </p:nvSpPr>
        <p:spPr/>
        <p:txBody>
          <a:bodyPr/>
          <a:lstStyle/>
          <a:p>
            <a:r>
              <a:rPr lang="en-US" dirty="0"/>
              <a:t>AP Seminar will be open for ANY 10</a:t>
            </a:r>
            <a:r>
              <a:rPr lang="en-US" baseline="30000" dirty="0"/>
              <a:t>th</a:t>
            </a:r>
            <a:r>
              <a:rPr lang="en-US" dirty="0"/>
              <a:t> or 11</a:t>
            </a:r>
            <a:r>
              <a:rPr lang="en-US" baseline="30000" dirty="0"/>
              <a:t>th</a:t>
            </a:r>
            <a:r>
              <a:rPr lang="en-US" dirty="0"/>
              <a:t> grade student to take during 2020-2021 school year.  Which means current 9</a:t>
            </a:r>
            <a:r>
              <a:rPr lang="en-US" baseline="30000" dirty="0"/>
              <a:t>th</a:t>
            </a:r>
            <a:r>
              <a:rPr lang="en-US" dirty="0"/>
              <a:t> and 10</a:t>
            </a:r>
            <a:r>
              <a:rPr lang="en-US" baseline="30000" dirty="0"/>
              <a:t>th</a:t>
            </a:r>
            <a:r>
              <a:rPr lang="en-US" dirty="0"/>
              <a:t> graders would need to sign up for it in order to be considered for next school year.</a:t>
            </a:r>
          </a:p>
          <a:p>
            <a:r>
              <a:rPr lang="en-US" dirty="0"/>
              <a:t>Sign up by meeting with your guidance counselor.  Your counselor will add the course to next years schedule and rework your course selections with you.</a:t>
            </a:r>
          </a:p>
          <a:p>
            <a:r>
              <a:rPr lang="en-US" dirty="0"/>
              <a:t>Student must sign up for AP </a:t>
            </a:r>
            <a:r>
              <a:rPr lang="en-US" dirty="0" err="1"/>
              <a:t>Seminiar</a:t>
            </a:r>
            <a:r>
              <a:rPr lang="en-US" dirty="0"/>
              <a:t> – by FEBRUARY 14</a:t>
            </a:r>
            <a:r>
              <a:rPr lang="en-US" baseline="30000" dirty="0"/>
              <a:t>th</a:t>
            </a:r>
            <a:r>
              <a:rPr lang="en-US" dirty="0"/>
              <a:t>.  </a:t>
            </a:r>
          </a:p>
          <a:p>
            <a:r>
              <a:rPr lang="en-US" dirty="0"/>
              <a:t>The amount of classes available will be based off the amount of students who sign up by FEBRUARY 14</a:t>
            </a:r>
            <a:r>
              <a:rPr lang="en-US" baseline="30000" dirty="0"/>
              <a:t>th</a:t>
            </a:r>
            <a:r>
              <a:rPr lang="en-US" dirty="0"/>
              <a:t>.  </a:t>
            </a:r>
          </a:p>
          <a:p>
            <a:pPr marL="0" indent="0">
              <a:buNone/>
            </a:pPr>
            <a:endParaRPr lang="en-US" dirty="0"/>
          </a:p>
        </p:txBody>
      </p:sp>
    </p:spTree>
    <p:extLst>
      <p:ext uri="{BB962C8B-B14F-4D97-AF65-F5344CB8AC3E}">
        <p14:creationId xmlns:p14="http://schemas.microsoft.com/office/powerpoint/2010/main" val="4838892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EA481-D49B-4ABF-946E-F1C7B208CF0E}"/>
              </a:ext>
            </a:extLst>
          </p:cNvPr>
          <p:cNvSpPr>
            <a:spLocks noGrp="1"/>
          </p:cNvSpPr>
          <p:nvPr>
            <p:ph type="title"/>
          </p:nvPr>
        </p:nvSpPr>
        <p:spPr/>
        <p:txBody>
          <a:bodyPr/>
          <a:lstStyle/>
          <a:p>
            <a:r>
              <a:rPr lang="en-US" dirty="0"/>
              <a:t>In closing…			</a:t>
            </a:r>
          </a:p>
        </p:txBody>
      </p:sp>
      <p:sp>
        <p:nvSpPr>
          <p:cNvPr id="3" name="Content Placeholder 2">
            <a:extLst>
              <a:ext uri="{FF2B5EF4-FFF2-40B4-BE49-F238E27FC236}">
                <a16:creationId xmlns:a16="http://schemas.microsoft.com/office/drawing/2014/main" id="{0F16C565-EE7C-4FA7-BF9B-8FF11B9B909F}"/>
              </a:ext>
            </a:extLst>
          </p:cNvPr>
          <p:cNvSpPr>
            <a:spLocks noGrp="1"/>
          </p:cNvSpPr>
          <p:nvPr>
            <p:ph idx="1"/>
          </p:nvPr>
        </p:nvSpPr>
        <p:spPr/>
        <p:txBody>
          <a:bodyPr/>
          <a:lstStyle/>
          <a:p>
            <a:r>
              <a:rPr lang="en-US" dirty="0"/>
              <a:t>Please bring the literature home to your parents to discuss.</a:t>
            </a:r>
          </a:p>
          <a:p>
            <a:r>
              <a:rPr lang="en-US" dirty="0"/>
              <a:t>Visit collegeboard.org/</a:t>
            </a:r>
            <a:r>
              <a:rPr lang="en-US" dirty="0" err="1"/>
              <a:t>apcapstonehed</a:t>
            </a:r>
            <a:r>
              <a:rPr lang="en-US" dirty="0"/>
              <a:t>  for a list of colleges that offer credit and/or placement policies for AP Seminar and </a:t>
            </a:r>
            <a:r>
              <a:rPr lang="en-US"/>
              <a:t>AP Research.</a:t>
            </a:r>
            <a:endParaRPr lang="en-US" dirty="0"/>
          </a:p>
          <a:p>
            <a:r>
              <a:rPr lang="en-US" dirty="0"/>
              <a:t>Visit </a:t>
            </a:r>
            <a:r>
              <a:rPr lang="en-US" dirty="0" err="1"/>
              <a:t>apstudent.org.seminar</a:t>
            </a:r>
            <a:r>
              <a:rPr lang="en-US" dirty="0"/>
              <a:t> for more information.</a:t>
            </a:r>
          </a:p>
          <a:p>
            <a:endParaRPr lang="en-US" dirty="0"/>
          </a:p>
          <a:p>
            <a:r>
              <a:rPr lang="en-US" dirty="0">
                <a:hlinkClick r:id="rId2"/>
              </a:rPr>
              <a:t>https://apcentral.collegeboard.org/courses/ap-capstone?course=ap-capstone-diploma-program#</a:t>
            </a:r>
            <a:endParaRPr lang="en-US" dirty="0"/>
          </a:p>
          <a:p>
            <a:pPr marL="0" indent="0">
              <a:buNone/>
            </a:pPr>
            <a:endParaRPr lang="en-US" dirty="0"/>
          </a:p>
        </p:txBody>
      </p:sp>
    </p:spTree>
    <p:extLst>
      <p:ext uri="{BB962C8B-B14F-4D97-AF65-F5344CB8AC3E}">
        <p14:creationId xmlns:p14="http://schemas.microsoft.com/office/powerpoint/2010/main" val="334720251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emplate>TM03090434[[fn=Wood Type]]</Template>
  <TotalTime>49</TotalTime>
  <Words>473</Words>
  <Application>Microsoft Office PowerPoint</Application>
  <PresentationFormat>Widescreen</PresentationFormat>
  <Paragraphs>39</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Rockwell</vt:lpstr>
      <vt:lpstr>Rockwell Condensed</vt:lpstr>
      <vt:lpstr>Wingdings</vt:lpstr>
      <vt:lpstr>Wood Type</vt:lpstr>
      <vt:lpstr>AP Capstone diploma program</vt:lpstr>
      <vt:lpstr>What is the ap capstone diploma program?</vt:lpstr>
      <vt:lpstr>AP Seminar (year 1)             AP research (year 2)</vt:lpstr>
      <vt:lpstr>How it works… </vt:lpstr>
      <vt:lpstr>How it works continued… </vt:lpstr>
      <vt:lpstr>In closing…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 Capstone diploma program</dc:title>
  <dc:creator>Kristin Dunseith</dc:creator>
  <cp:lastModifiedBy>Megan MacLellan</cp:lastModifiedBy>
  <cp:revision>9</cp:revision>
  <dcterms:created xsi:type="dcterms:W3CDTF">2020-01-21T15:57:01Z</dcterms:created>
  <dcterms:modified xsi:type="dcterms:W3CDTF">2020-01-31T16:38:28Z</dcterms:modified>
</cp:coreProperties>
</file>