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handoutMasterIdLst>
    <p:handoutMasterId r:id="rId11"/>
  </p:handoutMasterIdLst>
  <p:sldIdLst>
    <p:sldId id="256" r:id="rId2"/>
    <p:sldId id="260" r:id="rId3"/>
    <p:sldId id="264" r:id="rId4"/>
    <p:sldId id="262" r:id="rId5"/>
    <p:sldId id="263" r:id="rId6"/>
    <p:sldId id="265" r:id="rId7"/>
    <p:sldId id="266" r:id="rId8"/>
    <p:sldId id="267" r:id="rId9"/>
    <p:sldId id="268" r:id="rId10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C5A7518-B2E5-4B78-9EE0-5537E06B4286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765A271-411C-4097-A211-086511A6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5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4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7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2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0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7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1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63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19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62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0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4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4/17/2018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863601"/>
            <a:ext cx="10572000" cy="3556598"/>
          </a:xfrm>
        </p:spPr>
        <p:txBody>
          <a:bodyPr/>
          <a:lstStyle/>
          <a:p>
            <a:pPr algn="ctr"/>
            <a:r>
              <a:rPr lang="en-US"/>
              <a:t>THE SEVEN HABITS OF</a:t>
            </a:r>
            <a:br>
              <a:rPr lang="en-US"/>
            </a:br>
            <a:r>
              <a:rPr lang="en-US"/>
              <a:t>HIGHLY EFFECTIVE TEENS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BY SEAN COVEY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018353"/>
          </a:xfrm>
        </p:spPr>
        <p:txBody>
          <a:bodyPr>
            <a:normAutofit/>
          </a:bodyPr>
          <a:lstStyle/>
          <a:p>
            <a:r>
              <a:rPr lang="en-US"/>
              <a:t>South Sumter Middle School</a:t>
            </a:r>
          </a:p>
          <a:p>
            <a:r>
              <a:rPr lang="en-US"/>
              <a:t>M&amp;M Time 2017-2018</a:t>
            </a:r>
          </a:p>
        </p:txBody>
      </p:sp>
    </p:spTree>
    <p:extLst>
      <p:ext uri="{BB962C8B-B14F-4D97-AF65-F5344CB8AC3E}">
        <p14:creationId xmlns:p14="http://schemas.microsoft.com/office/powerpoint/2010/main" val="22612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960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ALONE we can do so little: together we can do so much.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 smtClean="0"/>
              <a:t>Helen Keller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37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774700"/>
            <a:ext cx="10561418" cy="3721100"/>
          </a:xfrm>
        </p:spPr>
        <p:txBody>
          <a:bodyPr/>
          <a:lstStyle/>
          <a:p>
            <a:pPr algn="ctr"/>
            <a:r>
              <a:rPr lang="en-US" dirty="0"/>
              <a:t>SEVEN HABITS OF </a:t>
            </a:r>
            <a:br>
              <a:rPr lang="en-US" dirty="0"/>
            </a:br>
            <a:r>
              <a:rPr lang="en-US" dirty="0"/>
              <a:t>HIGHLY EFFECTIVE TEENS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HABIT </a:t>
            </a:r>
            <a:r>
              <a:rPr lang="en-US" dirty="0" smtClean="0"/>
              <a:t>6: SYNERGIZE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HABIT </a:t>
            </a:r>
            <a:r>
              <a:rPr lang="en-US" dirty="0" smtClean="0"/>
              <a:t>6: SYNERGIZE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904" y="3372592"/>
            <a:ext cx="10316382" cy="10331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Definition</a:t>
            </a:r>
            <a:r>
              <a:rPr lang="en-US" dirty="0"/>
              <a:t>:</a:t>
            </a:r>
          </a:p>
          <a:p>
            <a:pPr lvl="1"/>
            <a:r>
              <a:rPr lang="en-US" sz="1800" dirty="0" smtClean="0"/>
              <a:t>Achieved when two or more people work together to create a better solution than either could alone. It’s not your way or my way but a better way, higher way.</a:t>
            </a:r>
          </a:p>
          <a:p>
            <a:pPr lvl="1"/>
            <a:endParaRPr lang="en-US" sz="18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53577"/>
              </p:ext>
            </p:extLst>
          </p:nvPr>
        </p:nvGraphicFramePr>
        <p:xfrm>
          <a:off x="1319479" y="4025736"/>
          <a:ext cx="9285185" cy="2654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4505">
                  <a:extLst>
                    <a:ext uri="{9D8B030D-6E8A-4147-A177-3AD203B41FA5}">
                      <a16:colId xmlns:a16="http://schemas.microsoft.com/office/drawing/2014/main" val="2560248797"/>
                    </a:ext>
                  </a:extLst>
                </a:gridCol>
                <a:gridCol w="4660680">
                  <a:extLst>
                    <a:ext uri="{9D8B030D-6E8A-4147-A177-3AD203B41FA5}">
                      <a16:colId xmlns:a16="http://schemas.microsoft.com/office/drawing/2014/main" val="3756228621"/>
                    </a:ext>
                  </a:extLst>
                </a:gridCol>
              </a:tblGrid>
              <a:tr h="530893">
                <a:tc>
                  <a:txBody>
                    <a:bodyPr/>
                    <a:lstStyle/>
                    <a:p>
                      <a:r>
                        <a:rPr lang="en-US" dirty="0" smtClean="0"/>
                        <a:t>SYNERGY IS: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SYNERGY IS NOT: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86537"/>
                  </a:ext>
                </a:extLst>
              </a:tr>
              <a:tr h="530893">
                <a:tc>
                  <a:txBody>
                    <a:bodyPr/>
                    <a:lstStyle/>
                    <a:p>
                      <a:r>
                        <a:rPr lang="en-US" dirty="0" smtClean="0"/>
                        <a:t>Celebrating differences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Tolerating differences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645316"/>
                  </a:ext>
                </a:extLst>
              </a:tr>
              <a:tr h="530893">
                <a:tc>
                  <a:txBody>
                    <a:bodyPr/>
                    <a:lstStyle/>
                    <a:p>
                      <a:r>
                        <a:rPr lang="en-US" dirty="0" smtClean="0"/>
                        <a:t>Teamwork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Working independently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877074"/>
                  </a:ext>
                </a:extLst>
              </a:tr>
              <a:tr h="530893">
                <a:tc>
                  <a:txBody>
                    <a:bodyPr/>
                    <a:lstStyle/>
                    <a:p>
                      <a:r>
                        <a:rPr lang="en-US" dirty="0" smtClean="0"/>
                        <a:t>Open-mindedness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Thinking you’re always right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50927"/>
                  </a:ext>
                </a:extLst>
              </a:tr>
              <a:tr h="530893">
                <a:tc>
                  <a:txBody>
                    <a:bodyPr/>
                    <a:lstStyle/>
                    <a:p>
                      <a:r>
                        <a:rPr lang="en-US" dirty="0" smtClean="0"/>
                        <a:t>Finding new and better ways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Compromise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12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5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dirty="0" smtClean="0"/>
              <a:t>WE ARE ALL A MINORITY OF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91937"/>
            <a:ext cx="10554574" cy="43628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Everyone has their own unique way of thinking – even about the same topic.</a:t>
            </a:r>
          </a:p>
          <a:p>
            <a:pPr lvl="1"/>
            <a:r>
              <a:rPr lang="en-US" sz="2200" dirty="0" smtClean="0"/>
              <a:t>Think about how different you are from your friends or family members</a:t>
            </a:r>
          </a:p>
          <a:p>
            <a:pPr lvl="1"/>
            <a:endParaRPr lang="en-US" sz="2200" dirty="0" smtClean="0"/>
          </a:p>
          <a:p>
            <a:pPr marL="400050"/>
            <a:r>
              <a:rPr lang="en-US" sz="2400" dirty="0" smtClean="0"/>
              <a:t>We see differently.</a:t>
            </a:r>
          </a:p>
          <a:p>
            <a:pPr marL="800100" lvl="1"/>
            <a:r>
              <a:rPr lang="en-US" sz="2200" dirty="0" smtClean="0"/>
              <a:t>Everyone sees the world differently and has a different paradigm about themselves, others, and life in general.</a:t>
            </a:r>
          </a:p>
          <a:p>
            <a:pPr marL="800100" lvl="1"/>
            <a:endParaRPr lang="en-US" sz="2200" dirty="0" smtClean="0"/>
          </a:p>
          <a:p>
            <a:pPr marL="400050"/>
            <a:r>
              <a:rPr lang="en-US" sz="2400" dirty="0" smtClean="0"/>
              <a:t>We have different styles, traits, and characteristics.</a:t>
            </a:r>
          </a:p>
          <a:p>
            <a:pPr marL="51435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5480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i="1" dirty="0" smtClean="0"/>
              <a:t>ACTIVITY #1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Fun look at some of your general characteristics and personality traits…</a:t>
            </a:r>
          </a:p>
          <a:p>
            <a:pPr lvl="1"/>
            <a:r>
              <a:rPr lang="en-US" sz="2400" dirty="0" smtClean="0"/>
              <a:t>See handout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681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280012"/>
          </a:xfrm>
        </p:spPr>
        <p:txBody>
          <a:bodyPr/>
          <a:lstStyle/>
          <a:p>
            <a:pPr algn="ctr"/>
            <a:r>
              <a:rPr lang="en-US" dirty="0" smtClean="0"/>
              <a:t>ROADBLOCKS TO SYNERGY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721510"/>
              </p:ext>
            </p:extLst>
          </p:nvPr>
        </p:nvGraphicFramePr>
        <p:xfrm>
          <a:off x="810000" y="2517569"/>
          <a:ext cx="10553700" cy="4026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850">
                  <a:extLst>
                    <a:ext uri="{9D8B030D-6E8A-4147-A177-3AD203B41FA5}">
                      <a16:colId xmlns:a16="http://schemas.microsoft.com/office/drawing/2014/main" val="1765846957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3701003622"/>
                    </a:ext>
                  </a:extLst>
                </a:gridCol>
              </a:tblGrid>
              <a:tr h="908798">
                <a:tc>
                  <a:txBody>
                    <a:bodyPr/>
                    <a:lstStyle/>
                    <a:p>
                      <a:r>
                        <a:rPr lang="en-US" dirty="0" smtClean="0"/>
                        <a:t>Roadblock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does it mean?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53899"/>
                  </a:ext>
                </a:extLst>
              </a:tr>
              <a:tr h="908798">
                <a:tc>
                  <a:txBody>
                    <a:bodyPr/>
                    <a:lstStyle/>
                    <a:p>
                      <a:r>
                        <a:rPr lang="en-US" dirty="0" smtClean="0"/>
                        <a:t>Ignorance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 don’t know what other people feel, believe, or what they’ve been through.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89687"/>
                  </a:ext>
                </a:extLst>
              </a:tr>
              <a:tr h="1300527">
                <a:tc>
                  <a:txBody>
                    <a:bodyPr/>
                    <a:lstStyle/>
                    <a:p>
                      <a:r>
                        <a:rPr lang="en-US" dirty="0" smtClean="0"/>
                        <a:t>Cliques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There’s nothing wrong with hanging out with a group</a:t>
                      </a:r>
                      <a:r>
                        <a:rPr lang="en-US" baseline="0" dirty="0" smtClean="0"/>
                        <a:t> of friends, unless the group becomes so exclusive that they reject everyone who isn’t just like them.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56677"/>
                  </a:ext>
                </a:extLst>
              </a:tr>
              <a:tr h="908798">
                <a:tc>
                  <a:txBody>
                    <a:bodyPr/>
                    <a:lstStyle/>
                    <a:p>
                      <a:r>
                        <a:rPr lang="en-US" dirty="0" smtClean="0"/>
                        <a:t>Prejudice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Stereotyping</a:t>
                      </a:r>
                      <a:r>
                        <a:rPr lang="en-US" baseline="0" dirty="0" smtClean="0"/>
                        <a:t> or labeling </a:t>
                      </a:r>
                      <a:r>
                        <a:rPr lang="en-US" dirty="0" smtClean="0"/>
                        <a:t>based on things such as skin, gender, accent, or where you live.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98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5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GETTING TO SYNERGY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383461"/>
              </p:ext>
            </p:extLst>
          </p:nvPr>
        </p:nvGraphicFramePr>
        <p:xfrm>
          <a:off x="819149" y="2481945"/>
          <a:ext cx="10553700" cy="402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850">
                  <a:extLst>
                    <a:ext uri="{9D8B030D-6E8A-4147-A177-3AD203B41FA5}">
                      <a16:colId xmlns:a16="http://schemas.microsoft.com/office/drawing/2014/main" val="2592761079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650180039"/>
                    </a:ext>
                  </a:extLst>
                </a:gridCol>
              </a:tblGrid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r>
                        <a:rPr lang="en-US" baseline="0" dirty="0" smtClean="0"/>
                        <a:t> Plan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71238"/>
                  </a:ext>
                </a:extLst>
              </a:tr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Define the problem or opportunity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 have a problem…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11537"/>
                  </a:ext>
                </a:extLst>
              </a:tr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Their way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Seek first to understand the ideas of others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30530"/>
                  </a:ext>
                </a:extLst>
              </a:tr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My way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Seek to be understood by sharing your ideas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26885"/>
                  </a:ext>
                </a:extLst>
              </a:tr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Brainstorm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new options and ideas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25202"/>
                  </a:ext>
                </a:extLst>
              </a:tr>
              <a:tr h="670956">
                <a:tc>
                  <a:txBody>
                    <a:bodyPr/>
                    <a:lstStyle/>
                    <a:p>
                      <a:r>
                        <a:rPr lang="en-US" dirty="0" smtClean="0"/>
                        <a:t>High way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</a:t>
                      </a:r>
                      <a:r>
                        <a:rPr lang="en-US" baseline="0" dirty="0" smtClean="0"/>
                        <a:t> the best solution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16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20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ACTIVITY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Leaning Tower of </a:t>
            </a:r>
            <a:r>
              <a:rPr lang="en-US" sz="2000" dirty="0" err="1" smtClean="0"/>
              <a:t>Feetza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9580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308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2</vt:lpstr>
      <vt:lpstr>Quotable</vt:lpstr>
      <vt:lpstr>THE SEVEN HABITS OF HIGHLY EFFECTIVE TEENS  BY SEAN COVEY</vt:lpstr>
      <vt:lpstr>PowerPoint Presentation</vt:lpstr>
      <vt:lpstr>SEVEN HABITS OF  HIGHLY EFFECTIVE TEENS  HABIT 6: SYNERGIZE</vt:lpstr>
      <vt:lpstr>HABIT 6: SYNERGIZE</vt:lpstr>
      <vt:lpstr>WE ARE ALL A MINORITY OF ONE</vt:lpstr>
      <vt:lpstr>ACTIVITY #1</vt:lpstr>
      <vt:lpstr>ROADBLOCKS TO SYNERGY </vt:lpstr>
      <vt:lpstr>GETTING TO SYNERGY</vt:lpstr>
      <vt:lpstr>ACTIVITY #2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HABITS OF HIGHLY EFFECTIVE TEENS  BY SEAN COVEY</dc:title>
  <dc:creator>Wyatt, Jennifer</dc:creator>
  <cp:lastModifiedBy>Wyatt, Jennifer</cp:lastModifiedBy>
  <cp:revision>8</cp:revision>
  <dcterms:modified xsi:type="dcterms:W3CDTF">2018-04-17T14:58:59Z</dcterms:modified>
</cp:coreProperties>
</file>