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2" r:id="rId1"/>
  </p:sldMasterIdLst>
  <p:handoutMasterIdLst>
    <p:handoutMasterId r:id="rId10"/>
  </p:handoutMasterIdLst>
  <p:sldIdLst>
    <p:sldId id="256" r:id="rId2"/>
    <p:sldId id="260" r:id="rId3"/>
    <p:sldId id="264" r:id="rId4"/>
    <p:sldId id="262" r:id="rId5"/>
    <p:sldId id="263" r:id="rId6"/>
    <p:sldId id="265" r:id="rId7"/>
    <p:sldId id="266" r:id="rId8"/>
    <p:sldId id="267" r:id="rId9"/>
  </p:sldIdLst>
  <p:sldSz cx="12192000" cy="6858000"/>
  <p:notesSz cx="7053263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217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EC5A7518-B2E5-4B78-9EE0-5537E06B4286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217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3765A271-411C-4097-A211-086511A6A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5315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555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547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472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12/12/2017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923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12/12/2017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58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12/12/2017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007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12/12/2017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975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12/12/2017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315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12/12/2017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87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12/12/2017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663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9195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12/12/2017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6626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900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148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12/12/2017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764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863601"/>
            <a:ext cx="10572000" cy="3556598"/>
          </a:xfrm>
        </p:spPr>
        <p:txBody>
          <a:bodyPr/>
          <a:lstStyle/>
          <a:p>
            <a:pPr algn="ctr"/>
            <a:r>
              <a:rPr lang="en-US"/>
              <a:t>THE SEVEN HABITS OF</a:t>
            </a:r>
            <a:br>
              <a:rPr lang="en-US"/>
            </a:br>
            <a:r>
              <a:rPr lang="en-US"/>
              <a:t>HIGHLY EFFECTIVE TEENS</a:t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/>
              <a:t>BY SEAN COVEY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6"/>
            <a:ext cx="10572000" cy="1018353"/>
          </a:xfrm>
        </p:spPr>
        <p:txBody>
          <a:bodyPr>
            <a:normAutofit/>
          </a:bodyPr>
          <a:lstStyle/>
          <a:p>
            <a:r>
              <a:rPr lang="en-US"/>
              <a:t>South Sumter Middle School</a:t>
            </a:r>
          </a:p>
          <a:p>
            <a:r>
              <a:rPr lang="en-US"/>
              <a:t>M&amp;M Time 2017-2018</a:t>
            </a:r>
          </a:p>
        </p:txBody>
      </p:sp>
    </p:spTree>
    <p:extLst>
      <p:ext uri="{BB962C8B-B14F-4D97-AF65-F5344CB8AC3E}">
        <p14:creationId xmlns:p14="http://schemas.microsoft.com/office/powerpoint/2010/main" val="2261294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960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/>
              <a:t>“Would you tell me please which way I ought to walk from here?”</a:t>
            </a:r>
          </a:p>
          <a:p>
            <a:pPr marL="0" indent="0" algn="ctr">
              <a:buNone/>
            </a:pPr>
            <a:r>
              <a:rPr lang="en-US" sz="2400"/>
              <a:t>“That depends a good deal on where you want to get to,” said the Cat.</a:t>
            </a:r>
          </a:p>
          <a:p>
            <a:pPr marL="0" indent="0" algn="ctr">
              <a:buNone/>
            </a:pPr>
            <a:r>
              <a:rPr lang="en-US" sz="2400"/>
              <a:t>“I don’t much care where-” said Alice.</a:t>
            </a:r>
          </a:p>
          <a:p>
            <a:pPr marL="0" indent="0" algn="ctr">
              <a:buNone/>
            </a:pPr>
            <a:r>
              <a:rPr lang="en-US" sz="2400"/>
              <a:t>“Then it doesn’t matter which way to walk,” said the Cat</a:t>
            </a:r>
          </a:p>
          <a:p>
            <a:pPr marL="0" indent="0">
              <a:buNone/>
            </a:pPr>
            <a:endParaRPr lang="en-US"/>
          </a:p>
          <a:p>
            <a:pPr marL="0" indent="0" algn="r">
              <a:buNone/>
            </a:pPr>
            <a:r>
              <a:rPr lang="en-US"/>
              <a:t>From </a:t>
            </a:r>
            <a:r>
              <a:rPr lang="en-US" i="1"/>
              <a:t>Alice’s adventures in Wonderland</a:t>
            </a:r>
            <a:endParaRPr lang="en-US"/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437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10000" y="774700"/>
            <a:ext cx="10561418" cy="3721100"/>
          </a:xfrm>
        </p:spPr>
        <p:txBody>
          <a:bodyPr/>
          <a:lstStyle/>
          <a:p>
            <a:pPr algn="ctr"/>
            <a:r>
              <a:rPr lang="en-US"/>
              <a:t>SEVEN HABITS OF </a:t>
            </a:r>
            <a:br>
              <a:rPr lang="en-US"/>
            </a:br>
            <a:r>
              <a:rPr lang="en-US"/>
              <a:t>HIGHLY EFFECTIVE TEENS</a:t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/>
              <a:t>HABIT 2: BEGIN WITH THE END IN MIND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422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HABIT 2: BEGIN WITH THE END IN MIND</a:t>
            </a:r>
            <a:endParaRPr lang="en-US" sz="24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1790701"/>
            <a:ext cx="10554574" cy="48895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i="1"/>
              <a:t>Define you mission and goals in life.</a:t>
            </a:r>
          </a:p>
          <a:p>
            <a:r>
              <a:rPr lang="en-US"/>
              <a:t>Definition:</a:t>
            </a:r>
          </a:p>
          <a:p>
            <a:pPr lvl="1"/>
            <a:r>
              <a:rPr lang="en-US" sz="1800"/>
              <a:t>Beginning with the end in mind means knowing where you want to be in the future; you can’t make a plan if you don’t!</a:t>
            </a:r>
          </a:p>
          <a:p>
            <a:pPr marL="457200" lvl="1" indent="0">
              <a:buNone/>
            </a:pPr>
            <a:endParaRPr lang="en-US" sz="1800"/>
          </a:p>
          <a:p>
            <a:r>
              <a:rPr lang="en-US"/>
              <a:t>Where do you want to be?</a:t>
            </a:r>
          </a:p>
          <a:p>
            <a:pPr lvl="1"/>
            <a:r>
              <a:rPr lang="en-US"/>
              <a:t>Imagine you are on your deathbed, looking back on your life.</a:t>
            </a:r>
          </a:p>
          <a:p>
            <a:pPr lvl="1"/>
            <a:r>
              <a:rPr lang="en-US"/>
              <a:t>List five things that you would want to look back on with pride.</a:t>
            </a:r>
          </a:p>
          <a:p>
            <a:pPr lvl="1"/>
            <a:r>
              <a:rPr lang="en-US"/>
              <a:t>Now pick ONE of them and think about how to get there.</a:t>
            </a:r>
          </a:p>
          <a:p>
            <a:pPr lvl="1"/>
            <a:r>
              <a:rPr lang="en-US"/>
              <a:t>Work backwards; detail each step from the end to now.</a:t>
            </a:r>
          </a:p>
          <a:p>
            <a:pPr lvl="1"/>
            <a:endParaRPr lang="en-US"/>
          </a:p>
          <a:p>
            <a:r>
              <a:rPr lang="en-US"/>
              <a:t>This is what it means to begin with the end in mind!</a:t>
            </a:r>
          </a:p>
        </p:txBody>
      </p:sp>
    </p:spTree>
    <p:extLst>
      <p:ext uri="{BB962C8B-B14F-4D97-AF65-F5344CB8AC3E}">
        <p14:creationId xmlns:p14="http://schemas.microsoft.com/office/powerpoint/2010/main" val="100356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288" y="355600"/>
            <a:ext cx="10571998" cy="1201738"/>
          </a:xfrm>
        </p:spPr>
        <p:txBody>
          <a:bodyPr/>
          <a:lstStyle/>
          <a:p>
            <a:pPr algn="ctr"/>
            <a:r>
              <a:rPr lang="en-US"/>
              <a:t>A PERSONAL MISSION STATEMENT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032001"/>
            <a:ext cx="10554574" cy="4622800"/>
          </a:xfrm>
        </p:spPr>
        <p:txBody>
          <a:bodyPr>
            <a:normAutofit/>
          </a:bodyPr>
          <a:lstStyle/>
          <a:p>
            <a:r>
              <a:rPr lang="en-US" sz="2600"/>
              <a:t>What is a personal mission statement?</a:t>
            </a:r>
          </a:p>
          <a:p>
            <a:pPr lvl="1"/>
            <a:r>
              <a:rPr lang="en-US" sz="2400"/>
              <a:t>“A personal mission statement is like a personal credo or motto that states what your life is about. It is like the blueprint to your life.” – Sean Covey, </a:t>
            </a:r>
            <a:r>
              <a:rPr lang="en-US" sz="2400" i="1"/>
              <a:t>Seven Habits of Highly Effective Teens, </a:t>
            </a:r>
            <a:r>
              <a:rPr lang="en-US" sz="2400"/>
              <a:t>Page 81</a:t>
            </a:r>
          </a:p>
        </p:txBody>
      </p:sp>
    </p:spTree>
    <p:extLst>
      <p:ext uri="{BB962C8B-B14F-4D97-AF65-F5344CB8AC3E}">
        <p14:creationId xmlns:p14="http://schemas.microsoft.com/office/powerpoint/2010/main" val="265480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288" y="355600"/>
            <a:ext cx="10571998" cy="1201738"/>
          </a:xfrm>
        </p:spPr>
        <p:txBody>
          <a:bodyPr/>
          <a:lstStyle/>
          <a:p>
            <a:pPr algn="ctr"/>
            <a:r>
              <a:rPr lang="en-US"/>
              <a:t>PERSONAL MISSION STATEMENT EXAMPLE #1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032001"/>
            <a:ext cx="10554574" cy="4622800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sz="2400" b="1" u="sng"/>
              <a:t>R</a:t>
            </a:r>
            <a:r>
              <a:rPr lang="en-US" sz="2400"/>
              <a:t>eligion</a:t>
            </a:r>
          </a:p>
          <a:p>
            <a:pPr marL="457200" lvl="1" indent="0" algn="ctr">
              <a:buNone/>
            </a:pPr>
            <a:r>
              <a:rPr lang="en-US" sz="2400" b="1" u="sng"/>
              <a:t>E</a:t>
            </a:r>
            <a:r>
              <a:rPr lang="en-US" sz="2400"/>
              <a:t>ducation</a:t>
            </a:r>
          </a:p>
          <a:p>
            <a:pPr marL="457200" lvl="1" indent="0" algn="ctr">
              <a:buNone/>
            </a:pPr>
            <a:r>
              <a:rPr lang="en-US" sz="2400" b="1" u="sng"/>
              <a:t>S</a:t>
            </a:r>
            <a:r>
              <a:rPr lang="en-US" sz="2400"/>
              <a:t>ucceeding</a:t>
            </a:r>
          </a:p>
          <a:p>
            <a:pPr marL="457200" lvl="1" indent="0" algn="ctr">
              <a:buNone/>
            </a:pPr>
            <a:r>
              <a:rPr lang="en-US" sz="2400" b="1" u="sng"/>
              <a:t>P</a:t>
            </a:r>
            <a:r>
              <a:rPr lang="en-US" sz="2400"/>
              <a:t>roductive</a:t>
            </a:r>
          </a:p>
          <a:p>
            <a:pPr marL="457200" lvl="1" indent="0" algn="ctr">
              <a:buNone/>
            </a:pPr>
            <a:r>
              <a:rPr lang="en-US" sz="2400" b="1" u="sng"/>
              <a:t>E</a:t>
            </a:r>
            <a:r>
              <a:rPr lang="en-US" sz="2400"/>
              <a:t>xercise</a:t>
            </a:r>
          </a:p>
          <a:p>
            <a:pPr marL="457200" lvl="1" indent="0" algn="ctr">
              <a:buNone/>
            </a:pPr>
            <a:r>
              <a:rPr lang="en-US" sz="2400" b="1" u="sng"/>
              <a:t>C</a:t>
            </a:r>
            <a:r>
              <a:rPr lang="en-US" sz="2400"/>
              <a:t>aring</a:t>
            </a:r>
          </a:p>
          <a:p>
            <a:pPr marL="457200" lvl="1" indent="0" algn="ctr">
              <a:buNone/>
            </a:pPr>
            <a:r>
              <a:rPr lang="en-US" sz="2400" b="1" u="sng"/>
              <a:t>T</a:t>
            </a:r>
            <a:r>
              <a:rPr lang="en-US" sz="2400"/>
              <a:t>ruthful</a:t>
            </a:r>
          </a:p>
          <a:p>
            <a:pPr marL="457200" lvl="1" indent="0" algn="r">
              <a:buNone/>
            </a:pPr>
            <a:r>
              <a:rPr lang="en-US" sz="2400"/>
              <a:t>-Steven Strong</a:t>
            </a:r>
          </a:p>
        </p:txBody>
      </p:sp>
    </p:spTree>
    <p:extLst>
      <p:ext uri="{BB962C8B-B14F-4D97-AF65-F5344CB8AC3E}">
        <p14:creationId xmlns:p14="http://schemas.microsoft.com/office/powerpoint/2010/main" val="1256818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1280012"/>
          </a:xfrm>
        </p:spPr>
        <p:txBody>
          <a:bodyPr/>
          <a:lstStyle/>
          <a:p>
            <a:pPr algn="ctr"/>
            <a:r>
              <a:rPr lang="en-US"/>
              <a:t>PERSONAL MISSION STATEMENT EXAMPLE #2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62500" lnSpcReduction="20000"/>
          </a:bodyPr>
          <a:lstStyle/>
          <a:p>
            <a:r>
              <a:rPr lang="en-US" sz="2800"/>
              <a:t>Have confidence in yourself and everyone else around you.</a:t>
            </a:r>
          </a:p>
          <a:p>
            <a:r>
              <a:rPr lang="en-US" sz="2800"/>
              <a:t>Be kind, courteous, and respectful to all people.</a:t>
            </a:r>
          </a:p>
          <a:p>
            <a:r>
              <a:rPr lang="en-US" sz="2800"/>
              <a:t>Set reachable goals.</a:t>
            </a:r>
          </a:p>
          <a:p>
            <a:r>
              <a:rPr lang="en-US" sz="2800"/>
              <a:t>Never lose sight of these goals.</a:t>
            </a:r>
          </a:p>
          <a:p>
            <a:r>
              <a:rPr lang="en-US" sz="2800"/>
              <a:t>Never take the simple things in life for granted.</a:t>
            </a:r>
          </a:p>
          <a:p>
            <a:r>
              <a:rPr lang="en-US" sz="2800"/>
              <a:t>Appreciate other people’s differences and see their differences as a great advantage.</a:t>
            </a:r>
          </a:p>
          <a:p>
            <a:r>
              <a:rPr lang="en-US" sz="2800"/>
              <a:t>Ask questions.</a:t>
            </a:r>
          </a:p>
          <a:p>
            <a:r>
              <a:rPr lang="en-US" sz="2800"/>
              <a:t>Strive each day to reach interdependence.</a:t>
            </a:r>
          </a:p>
          <a:p>
            <a:r>
              <a:rPr lang="en-US" sz="2800"/>
              <a:t>Remember that before you can change someone else, you must first change yourself.</a:t>
            </a:r>
          </a:p>
          <a:p>
            <a:r>
              <a:rPr lang="en-US" sz="2800"/>
              <a:t>Speak with your actions, not with your words.</a:t>
            </a:r>
          </a:p>
          <a:p>
            <a:r>
              <a:rPr lang="en-US" sz="2800"/>
              <a:t>Make the time to help those less fortunate than yourself or those who are having a bad day.</a:t>
            </a:r>
          </a:p>
          <a:p>
            <a:r>
              <a:rPr lang="en-US" sz="2800"/>
              <a:t>Read the 7 Habits everyday.</a:t>
            </a:r>
          </a:p>
          <a:p>
            <a:endParaRPr lang="en-US" sz="2800"/>
          </a:p>
        </p:txBody>
      </p:sp>
      <p:sp>
        <p:nvSpPr>
          <p:cNvPr id="4" name="TextBox 3"/>
          <p:cNvSpPr txBox="1"/>
          <p:nvPr/>
        </p:nvSpPr>
        <p:spPr>
          <a:xfrm>
            <a:off x="622299" y="5858798"/>
            <a:ext cx="1094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/>
              <a:t>Read this mission statement every day.</a:t>
            </a:r>
          </a:p>
          <a:p>
            <a:pPr algn="r"/>
            <a:r>
              <a:rPr lang="en-US"/>
              <a:t>-Adam </a:t>
            </a:r>
            <a:r>
              <a:rPr lang="en-US" err="1"/>
              <a:t>Sosne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55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THE GREAT DISCOVERY!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This activity is designed to help you get in touch with your deeper self as you prepare to write a mission statement. As you walk through it, answer the questions honestly. When you’re finished, you’ll have a better idea of what inspires you, what you enjoy doing, whom you admire, and where you want to take your life.</a:t>
            </a:r>
          </a:p>
        </p:txBody>
      </p:sp>
    </p:spTree>
    <p:extLst>
      <p:ext uri="{BB962C8B-B14F-4D97-AF65-F5344CB8AC3E}">
        <p14:creationId xmlns:p14="http://schemas.microsoft.com/office/powerpoint/2010/main" val="3079206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8664B0"/>
      </a:accent1>
      <a:accent2>
        <a:srgbClr val="D75BCD"/>
      </a:accent2>
      <a:accent3>
        <a:srgbClr val="E54D86"/>
      </a:accent3>
      <a:accent4>
        <a:srgbClr val="DE4547"/>
      </a:accent4>
      <a:accent5>
        <a:srgbClr val="F16E40"/>
      </a:accent5>
      <a:accent6>
        <a:srgbClr val="EB9C5A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7AF46513-5B0D-4B03-9323-32F3F0BFC9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462</Words>
  <Application>Microsoft Office PowerPoint</Application>
  <PresentationFormat>Widescreen</PresentationFormat>
  <Paragraphs>51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</vt:lpstr>
      <vt:lpstr>Century Gothic</vt:lpstr>
      <vt:lpstr>Wingdings 2</vt:lpstr>
      <vt:lpstr>Quotable</vt:lpstr>
      <vt:lpstr>THE SEVEN HABITS OF HIGHLY EFFECTIVE TEENS  BY SEAN COVEY</vt:lpstr>
      <vt:lpstr>PowerPoint Presentation</vt:lpstr>
      <vt:lpstr>SEVEN HABITS OF  HIGHLY EFFECTIVE TEENS  HABIT 2: BEGIN WITH THE END IN MIND</vt:lpstr>
      <vt:lpstr>HABIT 2: BEGIN WITH THE END IN MIND</vt:lpstr>
      <vt:lpstr>A PERSONAL MISSION STATEMENT</vt:lpstr>
      <vt:lpstr>PERSONAL MISSION STATEMENT EXAMPLE #1</vt:lpstr>
      <vt:lpstr>PERSONAL MISSION STATEMENT EXAMPLE #2</vt:lpstr>
      <vt:lpstr>THE GREAT DISCOVERY!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SEVEN HABITS OF HIGHLY EFFECTIVE TEENS  BY SEAN COVEY</dc:title>
  <dc:creator>Alberto, Michelle</dc:creator>
  <cp:lastModifiedBy>Alberto, Michelle</cp:lastModifiedBy>
  <cp:revision>2</cp:revision>
  <dcterms:modified xsi:type="dcterms:W3CDTF">2017-12-12T06:13:53Z</dcterms:modified>
</cp:coreProperties>
</file>