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handoutMasterIdLst>
    <p:handoutMasterId r:id="rId11"/>
  </p:handoutMasterIdLst>
  <p:sldIdLst>
    <p:sldId id="256" r:id="rId2"/>
    <p:sldId id="259" r:id="rId3"/>
    <p:sldId id="260" r:id="rId4"/>
    <p:sldId id="261" r:id="rId5"/>
    <p:sldId id="264" r:id="rId6"/>
    <p:sldId id="262" r:id="rId7"/>
    <p:sldId id="263" r:id="rId8"/>
    <p:sldId id="265" r:id="rId9"/>
    <p:sldId id="266" r:id="rId10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C5A7518-B2E5-4B78-9EE0-5537E06B4286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765A271-411C-4097-A211-086511A6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6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9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9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6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90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6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1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4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6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3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63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26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50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3164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863601"/>
            <a:ext cx="10572000" cy="3556598"/>
          </a:xfrm>
        </p:spPr>
        <p:txBody>
          <a:bodyPr/>
          <a:lstStyle/>
          <a:p>
            <a:pPr algn="ctr"/>
            <a:r>
              <a:rPr lang="en-US" dirty="0" smtClean="0"/>
              <a:t>THE SEVEN HABITS OF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SEAN COVEY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018353"/>
          </a:xfrm>
        </p:spPr>
        <p:txBody>
          <a:bodyPr>
            <a:normAutofit/>
          </a:bodyPr>
          <a:lstStyle/>
          <a:p>
            <a:r>
              <a:rPr lang="en-US" dirty="0" smtClean="0"/>
              <a:t>South Sumter Middle School</a:t>
            </a:r>
          </a:p>
          <a:p>
            <a:r>
              <a:rPr lang="en-US" dirty="0" smtClean="0"/>
              <a:t>M&amp;M Time 2017-2018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1694096"/>
            <a:ext cx="10561418" cy="3017604"/>
          </a:xfrm>
        </p:spPr>
        <p:txBody>
          <a:bodyPr/>
          <a:lstStyle/>
          <a:p>
            <a:pPr algn="ctr"/>
            <a:r>
              <a:rPr lang="en-US" dirty="0" smtClean="0"/>
              <a:t>SEVEN HABITS OF 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PERSONAL BANK ACCOUNT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9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A PERSONAL BANK ACCOUNT?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601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The sum tota</a:t>
            </a:r>
            <a:r>
              <a:rPr lang="en-US" dirty="0"/>
              <a:t>l</a:t>
            </a:r>
            <a:r>
              <a:rPr lang="en-US" dirty="0" smtClean="0"/>
              <a:t> of all the feelings you have about yourself.</a:t>
            </a:r>
          </a:p>
          <a:p>
            <a:pPr lvl="1"/>
            <a:r>
              <a:rPr lang="en-US" dirty="0" smtClean="0"/>
              <a:t>“Just like a checking or savings account at a banks, you can make deposits into and take withdrawals from your PBA by the things you think, say, and do.</a:t>
            </a:r>
          </a:p>
          <a:p>
            <a:pPr lvl="2"/>
            <a:r>
              <a:rPr lang="en-US" dirty="0" smtClean="0"/>
              <a:t>Sean Covey, </a:t>
            </a:r>
            <a:r>
              <a:rPr lang="en-US" i="1" dirty="0" smtClean="0"/>
              <a:t> Seven Habits of Highly Effective Teens</a:t>
            </a:r>
            <a:r>
              <a:rPr lang="en-US" dirty="0" smtClean="0"/>
              <a:t>, Page 34</a:t>
            </a:r>
          </a:p>
          <a:p>
            <a:pPr lvl="2"/>
            <a:endParaRPr lang="en-US" dirty="0"/>
          </a:p>
          <a:p>
            <a:r>
              <a:rPr lang="en-US" dirty="0" smtClean="0"/>
              <a:t>Consequences of a negative PBA balance include:</a:t>
            </a:r>
          </a:p>
          <a:p>
            <a:pPr lvl="1"/>
            <a:r>
              <a:rPr lang="en-US" dirty="0" smtClean="0"/>
              <a:t>Group discussion: Discuss your own examples</a:t>
            </a:r>
          </a:p>
          <a:p>
            <a:pPr lvl="1"/>
            <a:endParaRPr lang="en-US" dirty="0"/>
          </a:p>
          <a:p>
            <a:r>
              <a:rPr lang="en-US" dirty="0" smtClean="0"/>
              <a:t>Consequences of a </a:t>
            </a:r>
            <a:r>
              <a:rPr lang="en-US" i="1" dirty="0" smtClean="0"/>
              <a:t>negative</a:t>
            </a:r>
            <a:r>
              <a:rPr lang="en-US" dirty="0" smtClean="0"/>
              <a:t> PBS balance include:</a:t>
            </a:r>
          </a:p>
          <a:p>
            <a:pPr lvl="1"/>
            <a:r>
              <a:rPr lang="en-US" dirty="0" smtClean="0"/>
              <a:t>Group discussion: Discuss your own examples</a:t>
            </a:r>
          </a:p>
          <a:p>
            <a:pPr lvl="1"/>
            <a:endParaRPr lang="en-US" dirty="0"/>
          </a:p>
          <a:p>
            <a:r>
              <a:rPr lang="en-US" dirty="0" smtClean="0"/>
              <a:t>So how do you create a </a:t>
            </a:r>
            <a:r>
              <a:rPr lang="en-US" i="1" dirty="0" smtClean="0"/>
              <a:t>positive</a:t>
            </a:r>
            <a:r>
              <a:rPr lang="en-US" dirty="0" smtClean="0"/>
              <a:t> PBA balance?</a:t>
            </a:r>
          </a:p>
          <a:p>
            <a:pPr lvl="1"/>
            <a:r>
              <a:rPr lang="en-US" dirty="0" smtClean="0"/>
              <a:t>Simple. Deposit more than you withdraw!</a:t>
            </a:r>
          </a:p>
        </p:txBody>
      </p:sp>
    </p:spTree>
    <p:extLst>
      <p:ext uri="{BB962C8B-B14F-4D97-AF65-F5344CB8AC3E}">
        <p14:creationId xmlns:p14="http://schemas.microsoft.com/office/powerpoint/2010/main" val="329243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PBA DEPOSITS &amp; WITHDRAWALS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400" b="1" u="sng" dirty="0" smtClean="0"/>
              <a:t>PBA DEPOSITS</a:t>
            </a:r>
          </a:p>
          <a:p>
            <a:pPr marL="457200" lvl="1" indent="0" algn="ctr">
              <a:buNone/>
            </a:pPr>
            <a:endParaRPr lang="en-US" b="1" u="sng" dirty="0"/>
          </a:p>
          <a:p>
            <a:pPr lvl="1"/>
            <a:r>
              <a:rPr lang="en-US" sz="1800" dirty="0" smtClean="0"/>
              <a:t>Keep promises</a:t>
            </a:r>
          </a:p>
          <a:p>
            <a:pPr lvl="1"/>
            <a:r>
              <a:rPr lang="en-US" sz="1800" dirty="0" smtClean="0"/>
              <a:t>Be considerate</a:t>
            </a:r>
          </a:p>
          <a:p>
            <a:pPr lvl="1"/>
            <a:r>
              <a:rPr lang="en-US" sz="1800" dirty="0" smtClean="0"/>
              <a:t>Forgive yourself</a:t>
            </a:r>
          </a:p>
          <a:p>
            <a:pPr lvl="1"/>
            <a:r>
              <a:rPr lang="en-US" sz="1800" dirty="0" smtClean="0"/>
              <a:t>Be honest</a:t>
            </a:r>
          </a:p>
          <a:p>
            <a:pPr lvl="1"/>
            <a:r>
              <a:rPr lang="en-US" sz="1800" dirty="0" smtClean="0"/>
              <a:t>Renew yourself</a:t>
            </a:r>
          </a:p>
          <a:p>
            <a:pPr lvl="1"/>
            <a:r>
              <a:rPr lang="en-US" sz="1800" dirty="0" smtClean="0"/>
              <a:t>Develop you talents</a:t>
            </a:r>
            <a:endParaRPr lang="en-US" sz="1800" dirty="0"/>
          </a:p>
          <a:p>
            <a:pPr marL="457200" lvl="1" indent="0" algn="ctr">
              <a:buNone/>
            </a:pPr>
            <a:endParaRPr lang="en-US" b="1" u="sng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u="sng" dirty="0" smtClean="0"/>
              <a:t>PBA WITHDRAWALS</a:t>
            </a:r>
            <a:endParaRPr lang="en-US" sz="2400" dirty="0" smtClean="0"/>
          </a:p>
          <a:p>
            <a:pPr marL="0" indent="0" algn="ctr">
              <a:buNone/>
            </a:pPr>
            <a:endParaRPr lang="en-US" b="1" u="sng" dirty="0"/>
          </a:p>
          <a:p>
            <a:r>
              <a:rPr lang="en-US" dirty="0" smtClean="0"/>
              <a:t>Break promises</a:t>
            </a:r>
          </a:p>
          <a:p>
            <a:r>
              <a:rPr lang="en-US" dirty="0" smtClean="0"/>
              <a:t>Be selfish</a:t>
            </a:r>
          </a:p>
          <a:p>
            <a:r>
              <a:rPr lang="en-US" dirty="0" smtClean="0"/>
              <a:t>Punish yourself</a:t>
            </a:r>
          </a:p>
          <a:p>
            <a:r>
              <a:rPr lang="en-US" dirty="0" smtClean="0"/>
              <a:t>Be dishonest</a:t>
            </a:r>
          </a:p>
          <a:p>
            <a:r>
              <a:rPr lang="en-US" dirty="0" smtClean="0"/>
              <a:t>Wear yourself out</a:t>
            </a:r>
          </a:p>
          <a:p>
            <a:r>
              <a:rPr lang="en-US" dirty="0" smtClean="0"/>
              <a:t>Neglect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437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1371600"/>
            <a:ext cx="10561418" cy="3276600"/>
          </a:xfrm>
        </p:spPr>
        <p:txBody>
          <a:bodyPr/>
          <a:lstStyle/>
          <a:p>
            <a:pPr algn="ctr"/>
            <a:r>
              <a:rPr lang="en-US" dirty="0" smtClean="0"/>
              <a:t>SEVEN HABITS OF 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HABIT 1: BE PROACTIVE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HABIT 1: BE PROACTIVE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90701"/>
            <a:ext cx="10554574" cy="48895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i="1" dirty="0" smtClean="0"/>
              <a:t>Take responsibility for your life.</a:t>
            </a:r>
          </a:p>
          <a:p>
            <a:r>
              <a:rPr lang="en-US" dirty="0" smtClean="0"/>
              <a:t>Definition:</a:t>
            </a:r>
          </a:p>
          <a:p>
            <a:pPr lvl="1"/>
            <a:r>
              <a:rPr lang="en-US" sz="1800" dirty="0" smtClean="0"/>
              <a:t>Being proactive means taking control of the things you can control and forgetting about the things you can’t.</a:t>
            </a:r>
          </a:p>
          <a:p>
            <a:pPr lvl="1"/>
            <a:r>
              <a:rPr lang="en-US" sz="1800" dirty="0" smtClean="0"/>
              <a:t>Reactive people make choices based on impulse.</a:t>
            </a:r>
          </a:p>
          <a:p>
            <a:pPr lvl="1"/>
            <a:endParaRPr lang="en-US" sz="1800" dirty="0" smtClean="0"/>
          </a:p>
          <a:p>
            <a:r>
              <a:rPr lang="en-US" dirty="0" smtClean="0"/>
              <a:t>What </a:t>
            </a:r>
            <a:r>
              <a:rPr lang="en-US" i="1" dirty="0" smtClean="0"/>
              <a:t>can</a:t>
            </a:r>
            <a:r>
              <a:rPr lang="en-US" dirty="0" smtClean="0"/>
              <a:t> you control? (Activity: Piece of paper, 2 columns label proactive/reactive)</a:t>
            </a:r>
          </a:p>
          <a:p>
            <a:pPr lvl="1"/>
            <a:r>
              <a:rPr lang="en-US" sz="1800" dirty="0" smtClean="0"/>
              <a:t>Listen to the following list. Identify each item as something you can control (in the proactive column) or cannot (reactive).</a:t>
            </a:r>
          </a:p>
          <a:p>
            <a:pPr lvl="1"/>
            <a:endParaRPr lang="en-US" sz="1800" dirty="0" smtClean="0"/>
          </a:p>
          <a:p>
            <a:r>
              <a:rPr lang="en-US" dirty="0" smtClean="0"/>
              <a:t>What’s the Point? YOU CAN ONLY CONTROL YOURSELF!!!</a:t>
            </a:r>
          </a:p>
        </p:txBody>
      </p:sp>
    </p:spTree>
    <p:extLst>
      <p:ext uri="{BB962C8B-B14F-4D97-AF65-F5344CB8AC3E}">
        <p14:creationId xmlns:p14="http://schemas.microsoft.com/office/powerpoint/2010/main" val="10035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dirty="0" smtClean="0"/>
              <a:t>ACTIVITY 2</a:t>
            </a:r>
            <a:br>
              <a:rPr lang="en-US" dirty="0" smtClean="0"/>
            </a:br>
            <a:r>
              <a:rPr lang="en-US" dirty="0" smtClean="0"/>
              <a:t>WHAT DO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 smtClean="0"/>
              <a:t>Scene 1:</a:t>
            </a:r>
          </a:p>
          <a:p>
            <a:pPr marL="457200" lvl="1" indent="0">
              <a:buNone/>
            </a:pPr>
            <a:r>
              <a:rPr lang="en-US" sz="2400" dirty="0" smtClean="0"/>
              <a:t>You see pictures on Facebook of your best friend at a party the night she said she was too busy to hang out with you. She doesn’t know you saw the photos. Just five minutes ago, this same friend was sweet-talking you right to your face. You feel hurt and betrayed.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What do you do?</a:t>
            </a:r>
          </a:p>
          <a:p>
            <a:pPr lvl="1"/>
            <a:r>
              <a:rPr lang="en-US" sz="2400" dirty="0" smtClean="0"/>
              <a:t>Give examples of both proactive and reactive responses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48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dirty="0" smtClean="0"/>
              <a:t>ACTIVITY 2</a:t>
            </a:r>
            <a:br>
              <a:rPr lang="en-US" dirty="0" smtClean="0"/>
            </a:br>
            <a:r>
              <a:rPr lang="en-US" dirty="0" smtClean="0"/>
              <a:t>WHAT DO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 smtClean="0"/>
              <a:t>Scene 2:</a:t>
            </a:r>
          </a:p>
          <a:p>
            <a:pPr marL="457200" lvl="1" indent="0">
              <a:buNone/>
            </a:pPr>
            <a:r>
              <a:rPr lang="en-US" sz="2400" dirty="0" smtClean="0"/>
              <a:t>You’ve been working at your retail job for awhile now and have been completely committed and dependable (I know, you don’t have a job now, but you will). Recently, a new employee joined the crew and he gets the coveted Saturday afternoon shift – the shift you were hoping for.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What do you do?</a:t>
            </a:r>
          </a:p>
          <a:p>
            <a:pPr lvl="1"/>
            <a:r>
              <a:rPr lang="en-US" sz="2400" dirty="0" smtClean="0"/>
              <a:t>Give examples of both proactive and reactive responses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6818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280012"/>
          </a:xfrm>
        </p:spPr>
        <p:txBody>
          <a:bodyPr/>
          <a:lstStyle/>
          <a:p>
            <a:pPr algn="ctr"/>
            <a:r>
              <a:rPr lang="en-US" dirty="0" smtClean="0"/>
              <a:t>ACTIVITY 3</a:t>
            </a:r>
            <a:br>
              <a:rPr lang="en-US" dirty="0" smtClean="0"/>
            </a:br>
            <a:r>
              <a:rPr lang="en-US" dirty="0" smtClean="0"/>
              <a:t>ROLE 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Each group will be given 2 scenarios to act out. The scenario is labeled wither proactive or reactive. Work with your group to create a skit for the class. The class must determine what the scene is and if your response was proactive or reactive.</a:t>
            </a:r>
          </a:p>
        </p:txBody>
      </p:sp>
    </p:spTree>
    <p:extLst>
      <p:ext uri="{BB962C8B-B14F-4D97-AF65-F5344CB8AC3E}">
        <p14:creationId xmlns:p14="http://schemas.microsoft.com/office/powerpoint/2010/main" val="380155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337</TotalTime>
  <Words>456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2</vt:lpstr>
      <vt:lpstr>Quotable</vt:lpstr>
      <vt:lpstr>THE SEVEN HABITS OF HIGHLY EFFECTIVE TEENS  BY SEAN COVEY</vt:lpstr>
      <vt:lpstr>SEVEN HABITS OF  HIGHLY EFFECTIVE TEENS  THE PERSONAL BANK ACCOUNT</vt:lpstr>
      <vt:lpstr>WHAT IS A PERSONAL BANK ACCOUNT?</vt:lpstr>
      <vt:lpstr>PBA DEPOSITS &amp; WITHDRAWALS</vt:lpstr>
      <vt:lpstr>SEVEN HABITS OF  HIGHLY EFFECTIVE TEENS  HABIT 1: BE PROACTIVE</vt:lpstr>
      <vt:lpstr>HABIT 1: BE PROACTIVE</vt:lpstr>
      <vt:lpstr>ACTIVITY 2 WHAT DO YOU DO?</vt:lpstr>
      <vt:lpstr>ACTIVITY 2 WHAT DO YOU DO?</vt:lpstr>
      <vt:lpstr>ACTIVITY 3 ROLE PLAYING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HABITS OF HIGHLY EFFECTIVE TEENS  BY SEAN COVEY</dc:title>
  <dc:creator>Wyatt, Jennifer</dc:creator>
  <cp:lastModifiedBy>Alberto, Michelle</cp:lastModifiedBy>
  <cp:revision>13</cp:revision>
  <cp:lastPrinted>2017-09-19T18:27:58Z</cp:lastPrinted>
  <dcterms:created xsi:type="dcterms:W3CDTF">2017-09-19T13:44:21Z</dcterms:created>
  <dcterms:modified xsi:type="dcterms:W3CDTF">2017-12-12T06:13:32Z</dcterms:modified>
</cp:coreProperties>
</file>