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E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-112" y="-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C3E9-93B5-6642-8F57-EF2564CCF8A7}" type="datetimeFigureOut">
              <a:rPr lang="en-US" smtClean="0"/>
              <a:t>4/16/20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AE3DD-A8A6-E148-9119-AF6C91424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684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C3E9-93B5-6642-8F57-EF2564CCF8A7}" type="datetimeFigureOut">
              <a:rPr lang="en-US" smtClean="0"/>
              <a:t>4/16/20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AE3DD-A8A6-E148-9119-AF6C91424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538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C3E9-93B5-6642-8F57-EF2564CCF8A7}" type="datetimeFigureOut">
              <a:rPr lang="en-US" smtClean="0"/>
              <a:t>4/16/20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AE3DD-A8A6-E148-9119-AF6C91424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606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C3E9-93B5-6642-8F57-EF2564CCF8A7}" type="datetimeFigureOut">
              <a:rPr lang="en-US" smtClean="0"/>
              <a:t>4/16/20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AE3DD-A8A6-E148-9119-AF6C91424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51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C3E9-93B5-6642-8F57-EF2564CCF8A7}" type="datetimeFigureOut">
              <a:rPr lang="en-US" smtClean="0"/>
              <a:t>4/16/20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AE3DD-A8A6-E148-9119-AF6C91424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206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C3E9-93B5-6642-8F57-EF2564CCF8A7}" type="datetimeFigureOut">
              <a:rPr lang="en-US" smtClean="0"/>
              <a:t>4/16/20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AE3DD-A8A6-E148-9119-AF6C91424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654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C3E9-93B5-6642-8F57-EF2564CCF8A7}" type="datetimeFigureOut">
              <a:rPr lang="en-US" smtClean="0"/>
              <a:t>4/16/20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AE3DD-A8A6-E148-9119-AF6C91424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51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C3E9-93B5-6642-8F57-EF2564CCF8A7}" type="datetimeFigureOut">
              <a:rPr lang="en-US" smtClean="0"/>
              <a:t>4/16/20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AE3DD-A8A6-E148-9119-AF6C91424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70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C3E9-93B5-6642-8F57-EF2564CCF8A7}" type="datetimeFigureOut">
              <a:rPr lang="en-US" smtClean="0"/>
              <a:t>4/16/20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AE3DD-A8A6-E148-9119-AF6C91424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936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C3E9-93B5-6642-8F57-EF2564CCF8A7}" type="datetimeFigureOut">
              <a:rPr lang="en-US" smtClean="0"/>
              <a:t>4/16/20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AE3DD-A8A6-E148-9119-AF6C91424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800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C3E9-93B5-6642-8F57-EF2564CCF8A7}" type="datetimeFigureOut">
              <a:rPr lang="en-US" smtClean="0"/>
              <a:t>4/16/20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AE3DD-A8A6-E148-9119-AF6C91424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298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9C3E9-93B5-6642-8F57-EF2564CCF8A7}" type="datetimeFigureOut">
              <a:rPr lang="en-US" smtClean="0"/>
              <a:t>4/16/20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AE3DD-A8A6-E148-9119-AF6C91424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626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.jpeg"/><Relationship Id="rId12" Type="http://schemas.openxmlformats.org/officeDocument/2006/relationships/image" Target="../media/image4.jpeg"/><Relationship Id="rId13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letsfindout.scholastic.com/issues/2019-20/040220.html" TargetMode="External"/><Relationship Id="rId3" Type="http://schemas.openxmlformats.org/officeDocument/2006/relationships/hyperlink" Target="https://classroom.google.com/u/0/c/NTYwODcwNzgyMjFa" TargetMode="External"/><Relationship Id="rId4" Type="http://schemas.openxmlformats.org/officeDocument/2006/relationships/hyperlink" Target="http://www.reflexmath.com" TargetMode="External"/><Relationship Id="rId5" Type="http://schemas.openxmlformats.org/officeDocument/2006/relationships/hyperlink" Target="https://jr.brainpop.com/socialstudies/citizenship/ussymbols/" TargetMode="External"/><Relationship Id="rId6" Type="http://schemas.openxmlformats.org/officeDocument/2006/relationships/hyperlink" Target="https://www.khanacademy.org/math/cc-kindergarten-math" TargetMode="External"/><Relationship Id="rId7" Type="http://schemas.openxmlformats.org/officeDocument/2006/relationships/hyperlink" Target="https://bubba-production.benchmarkuniverse.com/clever/sulphur/X06148" TargetMode="External"/><Relationship Id="rId8" Type="http://schemas.openxmlformats.org/officeDocument/2006/relationships/hyperlink" Target="https://letsfindout.scholastic.com/issues/2019-20/040120.html" TargetMode="External"/><Relationship Id="rId9" Type="http://schemas.openxmlformats.org/officeDocument/2006/relationships/image" Target="../media/image1.png"/><Relationship Id="rId10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5E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0"/>
            <a:ext cx="8229600" cy="952623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HelloBigDeal"/>
                <a:cs typeface="HelloBigDeal"/>
              </a:rPr>
              <a:t>Week of 4/20-4/24</a:t>
            </a:r>
            <a:endParaRPr lang="en-US" sz="3600" dirty="0">
              <a:latin typeface="HelloBigDeal"/>
              <a:cs typeface="HelloBigDeal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872461"/>
              </p:ext>
            </p:extLst>
          </p:nvPr>
        </p:nvGraphicFramePr>
        <p:xfrm>
          <a:off x="457198" y="952623"/>
          <a:ext cx="8337550" cy="5676549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667510"/>
                <a:gridCol w="1667510"/>
                <a:gridCol w="1667510"/>
                <a:gridCol w="1667510"/>
                <a:gridCol w="1667510"/>
              </a:tblGrid>
              <a:tr h="37557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loBigDeal"/>
                          <a:cs typeface="HelloBigDeal"/>
                        </a:rPr>
                        <a:t>Monday</a:t>
                      </a:r>
                      <a:endParaRPr lang="en-US" sz="1400" dirty="0">
                        <a:latin typeface="HelloBigDeal"/>
                        <a:cs typeface="HelloBigDeal"/>
                      </a:endParaRPr>
                    </a:p>
                  </a:txBody>
                  <a:tcPr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loBigDeal"/>
                          <a:cs typeface="HelloBigDeal"/>
                        </a:rPr>
                        <a:t>Tuesday</a:t>
                      </a:r>
                      <a:endParaRPr lang="en-US" sz="1400" dirty="0">
                        <a:latin typeface="HelloBigDeal"/>
                        <a:cs typeface="HelloBigDeal"/>
                      </a:endParaRPr>
                    </a:p>
                  </a:txBody>
                  <a:tcPr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loBigDeal"/>
                          <a:cs typeface="HelloBigDeal"/>
                        </a:rPr>
                        <a:t>Wednesday</a:t>
                      </a:r>
                      <a:endParaRPr lang="en-US" sz="1400" dirty="0">
                        <a:latin typeface="HelloBigDeal"/>
                        <a:cs typeface="HelloBigDeal"/>
                      </a:endParaRPr>
                    </a:p>
                  </a:txBody>
                  <a:tcPr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loBigDeal"/>
                          <a:cs typeface="HelloBigDeal"/>
                        </a:rPr>
                        <a:t>Thursday</a:t>
                      </a:r>
                      <a:endParaRPr lang="en-US" sz="1400" dirty="0">
                        <a:latin typeface="HelloBigDeal"/>
                        <a:cs typeface="HelloBigDeal"/>
                      </a:endParaRPr>
                    </a:p>
                  </a:txBody>
                  <a:tcPr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loBigDeal"/>
                          <a:cs typeface="HelloBigDeal"/>
                        </a:rPr>
                        <a:t>Friday</a:t>
                      </a:r>
                      <a:endParaRPr lang="en-US" sz="1400" dirty="0">
                        <a:latin typeface="HelloBigDeal"/>
                        <a:cs typeface="HelloBigDeal"/>
                      </a:endParaRPr>
                    </a:p>
                  </a:txBody>
                  <a:tcPr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4144">
                <a:tc>
                  <a:txBody>
                    <a:bodyPr/>
                    <a:lstStyle/>
                    <a:p>
                      <a:pPr marL="285750" indent="-285750">
                        <a:buFont typeface="Wingdings" charset="2"/>
                        <a:buChar char="q"/>
                      </a:pPr>
                      <a:r>
                        <a:rPr lang="en-US" sz="1200" dirty="0" smtClean="0">
                          <a:latin typeface="Comic Sans MS"/>
                          <a:cs typeface="Comic Sans MS"/>
                        </a:rPr>
                        <a:t>20 minutes Imagine Learning</a:t>
                      </a:r>
                    </a:p>
                    <a:p>
                      <a:pPr marL="285750" indent="-285750">
                        <a:buFont typeface="Wingdings" charset="2"/>
                        <a:buChar char="q"/>
                      </a:pPr>
                      <a:r>
                        <a:rPr lang="en-US" sz="1200" dirty="0" smtClean="0">
                          <a:latin typeface="Comic Sans MS"/>
                          <a:cs typeface="Comic Sans MS"/>
                        </a:rPr>
                        <a:t>20 minutes</a:t>
                      </a:r>
                      <a:r>
                        <a:rPr lang="en-US" sz="1200" baseline="0" dirty="0" smtClean="0">
                          <a:latin typeface="Comic Sans MS"/>
                          <a:cs typeface="Comic Sans MS"/>
                        </a:rPr>
                        <a:t> Imagine Math</a:t>
                      </a:r>
                    </a:p>
                    <a:p>
                      <a:pPr marL="285750" indent="-285750">
                        <a:buFont typeface="Wingdings" charset="2"/>
                        <a:buChar char="q"/>
                      </a:pPr>
                      <a:r>
                        <a:rPr lang="en-US" sz="1200" baseline="0" dirty="0" smtClean="0">
                          <a:latin typeface="Comic Sans MS"/>
                          <a:cs typeface="Comic Sans MS"/>
                        </a:rPr>
                        <a:t>Unit 8 Week 2 Benchmark packet pages</a:t>
                      </a:r>
                    </a:p>
                    <a:p>
                      <a:pPr marL="285750" indent="-285750">
                        <a:buFont typeface="Wingdings" charset="2"/>
                        <a:buChar char="q"/>
                      </a:pPr>
                      <a:r>
                        <a:rPr lang="en-US" sz="1200" baseline="0" dirty="0" smtClean="0">
                          <a:latin typeface="Comic Sans MS"/>
                          <a:cs typeface="Comic Sans MS"/>
                        </a:rPr>
                        <a:t>HW math pages 95-96</a:t>
                      </a:r>
                      <a:endParaRPr lang="en-US" sz="1200" dirty="0" smtClean="0"/>
                    </a:p>
                    <a:p>
                      <a:pPr marL="0" indent="0">
                        <a:buFont typeface="Wingdings" charset="2"/>
                        <a:buNone/>
                      </a:pPr>
                      <a:endParaRPr lang="en-US" sz="1200" dirty="0" smtClean="0"/>
                    </a:p>
                    <a:p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Scholastic Let’s Find Out</a:t>
                      </a:r>
                    </a:p>
                    <a:p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Magazine Read Aloud</a:t>
                      </a:r>
                    </a:p>
                    <a:p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Classroom password is </a:t>
                      </a:r>
                      <a:r>
                        <a:rPr lang="en-US" sz="1200" u="none" kern="1200" baseline="0" dirty="0" err="1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sskinderleao</a:t>
                      </a:r>
                      <a:endParaRPr lang="en-US" sz="1200" u="none" kern="1200" baseline="0" dirty="0" smtClean="0">
                        <a:solidFill>
                          <a:schemeClr val="dk1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r>
                        <a:rPr lang="en-US" sz="1200" u="sng" kern="1200" baseline="0" dirty="0" smtClean="0">
                          <a:solidFill>
                            <a:srgbClr val="3366FF"/>
                          </a:solidFill>
                          <a:latin typeface="Comic Sans MS"/>
                          <a:ea typeface="+mn-ea"/>
                          <a:cs typeface="Comic Sans MS"/>
                          <a:hlinkClick r:id="rId2"/>
                        </a:rPr>
                        <a:t>Would You Munch a Plant For Lunch</a:t>
                      </a:r>
                      <a:endParaRPr lang="en-US" sz="1200" u="sng" kern="1200" baseline="0" dirty="0" smtClean="0">
                        <a:solidFill>
                          <a:srgbClr val="3366FF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endParaRPr lang="en-US" sz="1200" u="sng" kern="1200" baseline="0" dirty="0" smtClean="0">
                        <a:solidFill>
                          <a:srgbClr val="3366FF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endParaRPr lang="en-US" sz="1200" u="sng" kern="1200" baseline="0" dirty="0" smtClean="0">
                        <a:solidFill>
                          <a:srgbClr val="3366FF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endParaRPr lang="en-US" sz="1200" u="sng" kern="1200" baseline="0" dirty="0" smtClean="0">
                        <a:solidFill>
                          <a:srgbClr val="3366FF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endParaRPr lang="en-US" sz="1200" u="sng" kern="1200" baseline="0" dirty="0" smtClean="0">
                        <a:solidFill>
                          <a:srgbClr val="3366FF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endParaRPr lang="en-US" sz="1200" u="sng" kern="1200" baseline="0" dirty="0" smtClean="0">
                        <a:solidFill>
                          <a:srgbClr val="3366FF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endParaRPr lang="en-US" sz="1200" u="sng" kern="1200" baseline="0" dirty="0" smtClean="0">
                        <a:solidFill>
                          <a:srgbClr val="3366FF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pPr algn="l"/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Optional Practice</a:t>
                      </a:r>
                    </a:p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US" sz="1200" u="sng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3"/>
                        </a:rPr>
                        <a:t>Google Classroom</a:t>
                      </a:r>
                      <a:endParaRPr lang="en-US" sz="1200" u="sng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US" sz="1200" u="sng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4"/>
                        </a:rPr>
                        <a:t>Reflex Math </a:t>
                      </a:r>
                      <a:endParaRPr lang="en-US" sz="700" dirty="0">
                        <a:solidFill>
                          <a:srgbClr val="3366FF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q"/>
                      </a:pPr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Benchmark Advance Online </a:t>
                      </a:r>
                    </a:p>
                    <a:p>
                      <a:pPr marL="171450" indent="-171450">
                        <a:buFont typeface="Wingdings" charset="2"/>
                        <a:buChar char="q"/>
                      </a:pPr>
                      <a:r>
                        <a:rPr lang="en-US" sz="1200" u="none" kern="1200" baseline="0" dirty="0" err="1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ThinkCentral</a:t>
                      </a:r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 Lessons</a:t>
                      </a:r>
                    </a:p>
                    <a:p>
                      <a:pPr marL="171450" indent="-171450">
                        <a:buFont typeface="Wingdings" charset="2"/>
                        <a:buChar char="q"/>
                      </a:pPr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My Shared Reading: </a:t>
                      </a:r>
                      <a:r>
                        <a:rPr lang="en-US" sz="1200" u="sng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The Four Seasons of the Year</a:t>
                      </a:r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 </a:t>
                      </a:r>
                      <a:r>
                        <a:rPr lang="en-US" sz="1200" b="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pg. 18 </a:t>
                      </a:r>
                    </a:p>
                    <a:p>
                      <a:pPr marL="171450" indent="-171450">
                        <a:buFont typeface="Wingdings" charset="2"/>
                        <a:buChar char="q"/>
                      </a:pPr>
                      <a:r>
                        <a:rPr lang="en-US" sz="1200" b="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HW math pages 97-98 </a:t>
                      </a:r>
                    </a:p>
                    <a:p>
                      <a:pPr marL="171450" indent="-171450">
                        <a:buFont typeface="Wingdings" charset="2"/>
                        <a:buChar char="q"/>
                      </a:pPr>
                      <a:endParaRPr lang="en-US" sz="1200" b="0" u="none" kern="1200" baseline="0" dirty="0" smtClean="0">
                        <a:solidFill>
                          <a:schemeClr val="dk1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pPr marL="171450" indent="-171450">
                        <a:buFont typeface="Wingdings" charset="2"/>
                        <a:buChar char="q"/>
                      </a:pPr>
                      <a:endParaRPr lang="en-US" sz="1200" b="0" u="none" kern="1200" baseline="0" dirty="0" smtClean="0">
                        <a:solidFill>
                          <a:schemeClr val="dk1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r>
                        <a:rPr lang="en-US" sz="1400" b="0" u="none" kern="1200" baseline="0" dirty="0" err="1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Brainpop</a:t>
                      </a:r>
                      <a:r>
                        <a:rPr lang="en-US" sz="1400" b="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 Jr. </a:t>
                      </a:r>
                    </a:p>
                    <a:p>
                      <a:r>
                        <a:rPr lang="en-US" sz="1400" b="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  <a:hlinkClick r:id="rId5"/>
                        </a:rPr>
                        <a:t>U.S. Symbols</a:t>
                      </a:r>
                      <a:endParaRPr lang="en-US" sz="1400" b="0" u="none" kern="1200" baseline="0" dirty="0" smtClean="0">
                        <a:solidFill>
                          <a:schemeClr val="dk1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r>
                        <a:rPr lang="en-US" sz="1400" b="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Practice the Pledge of Allegiance</a:t>
                      </a:r>
                    </a:p>
                    <a:p>
                      <a:endParaRPr lang="en-US" sz="1400" b="0" u="none" kern="1200" baseline="0" dirty="0" smtClean="0">
                        <a:solidFill>
                          <a:schemeClr val="dk1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endParaRPr lang="en-US" sz="1400" b="0" u="none" kern="1200" baseline="0" dirty="0" smtClean="0">
                        <a:solidFill>
                          <a:schemeClr val="dk1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endParaRPr lang="en-US" sz="1400" b="0" u="none" kern="1200" baseline="0" dirty="0" smtClean="0">
                        <a:solidFill>
                          <a:schemeClr val="dk1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endParaRPr lang="en-US" sz="1400" b="0" u="none" kern="1200" baseline="0" dirty="0" smtClean="0">
                        <a:solidFill>
                          <a:schemeClr val="dk1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endParaRPr lang="en-US" sz="1400" b="0" u="none" kern="1200" baseline="0" dirty="0" smtClean="0">
                        <a:solidFill>
                          <a:schemeClr val="dk1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endParaRPr lang="en-US" sz="1400" b="0" u="none" kern="1200" baseline="0" dirty="0" smtClean="0">
                        <a:solidFill>
                          <a:schemeClr val="dk1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pPr algn="l"/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Optional Practice</a:t>
                      </a:r>
                    </a:p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US" sz="1200" u="sng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3"/>
                        </a:rPr>
                        <a:t>Google Classroom</a:t>
                      </a:r>
                      <a:endParaRPr lang="en-US" sz="1200" u="sng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US" sz="1200" u="sng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6"/>
                        </a:rPr>
                        <a:t>Khan Math</a:t>
                      </a:r>
                      <a:endParaRPr lang="en-US" sz="1200" u="sng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>
                        <a:buFont typeface="Arial"/>
                        <a:buChar char="•"/>
                      </a:pPr>
                      <a:endParaRPr lang="en-US" sz="700" dirty="0" smtClean="0">
                        <a:solidFill>
                          <a:srgbClr val="3366FF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q"/>
                      </a:pPr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 20 minutes Imagine Learning</a:t>
                      </a:r>
                    </a:p>
                    <a:p>
                      <a:pPr marL="171450" indent="-171450">
                        <a:buFont typeface="Wingdings" charset="2"/>
                        <a:buChar char="q"/>
                      </a:pPr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20 minutes   Imagine  Math</a:t>
                      </a:r>
                    </a:p>
                    <a:p>
                      <a:pPr marL="171450" indent="-171450">
                        <a:buFont typeface="Wingdings" charset="2"/>
                        <a:buChar char="q"/>
                      </a:pPr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Unit 8 Week 2     3 Benchmark packet pages</a:t>
                      </a:r>
                    </a:p>
                    <a:p>
                      <a:pPr marL="171450" indent="-171450">
                        <a:buFont typeface="Wingdings" charset="2"/>
                        <a:buChar char="q"/>
                      </a:pPr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1 math page (Blue book in Kinder Bundle)</a:t>
                      </a:r>
                    </a:p>
                    <a:p>
                      <a:pPr marL="171450" indent="-171450">
                        <a:buFont typeface="Wingdings" charset="2"/>
                        <a:buChar char="q"/>
                      </a:pPr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Weather Book: complete 1 page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endParaRPr lang="en-US" sz="1200" dirty="0" smtClean="0">
                        <a:latin typeface="Comic Sans MS"/>
                        <a:cs typeface="Comic Sans MS"/>
                      </a:endParaRP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q"/>
                        <a:tabLst/>
                        <a:defRPr/>
                      </a:pPr>
                      <a:r>
                        <a:rPr lang="en-US" sz="1200" dirty="0" smtClean="0">
                          <a:latin typeface="Comic Sans MS"/>
                          <a:cs typeface="Comic Sans MS"/>
                        </a:rPr>
                        <a:t>Listen to the story </a:t>
                      </a:r>
                      <a:r>
                        <a:rPr lang="en-US" sz="1200" dirty="0" smtClean="0">
                          <a:latin typeface="Comic Sans MS"/>
                          <a:cs typeface="Comic Sans MS"/>
                          <a:hlinkClick r:id="rId7"/>
                        </a:rPr>
                        <a:t>Weather and</a:t>
                      </a:r>
                      <a:r>
                        <a:rPr lang="en-US" sz="1200" baseline="0" dirty="0" smtClean="0">
                          <a:latin typeface="Comic Sans MS"/>
                          <a:cs typeface="Comic Sans MS"/>
                          <a:hlinkClick r:id="rId7"/>
                        </a:rPr>
                        <a:t> the Seasons</a:t>
                      </a:r>
                      <a:endParaRPr lang="en-US" sz="1200" baseline="0" dirty="0" smtClean="0">
                        <a:latin typeface="Comic Sans MS"/>
                        <a:cs typeface="Comic Sans MS"/>
                      </a:endParaRP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q"/>
                        <a:tabLst/>
                        <a:defRPr/>
                      </a:pPr>
                      <a:r>
                        <a:rPr lang="en-US" sz="1200" dirty="0" smtClean="0">
                          <a:latin typeface="Comic Sans MS"/>
                          <a:cs typeface="Comic Sans MS"/>
                        </a:rPr>
                        <a:t>Draw a picture of your favorite</a:t>
                      </a:r>
                      <a:r>
                        <a:rPr lang="en-US" sz="1200" baseline="0" dirty="0" smtClean="0">
                          <a:latin typeface="Comic Sans MS"/>
                          <a:cs typeface="Comic Sans MS"/>
                        </a:rPr>
                        <a:t> season and write 2 sentences about </a:t>
                      </a:r>
                      <a:r>
                        <a:rPr lang="en-US" sz="1200" b="1" u="sng" baseline="0" dirty="0" smtClean="0">
                          <a:latin typeface="Comic Sans MS"/>
                          <a:cs typeface="Comic Sans MS"/>
                        </a:rPr>
                        <a:t>why it is your favorite.</a:t>
                      </a:r>
                      <a:endParaRPr lang="en-US" sz="1200" b="1" u="sng" dirty="0">
                        <a:latin typeface="Comic Sans MS"/>
                        <a:cs typeface="Comic Sans MS"/>
                      </a:endParaRPr>
                    </a:p>
                  </a:txBody>
                  <a:tcPr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q"/>
                      </a:pPr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Benchmark Advance Online </a:t>
                      </a:r>
                    </a:p>
                    <a:p>
                      <a:pPr marL="171450" indent="-171450">
                        <a:buFont typeface="Wingdings" charset="2"/>
                        <a:buChar char="q"/>
                      </a:pPr>
                      <a:r>
                        <a:rPr lang="en-US" sz="1200" u="none" kern="1200" baseline="0" dirty="0" err="1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ThinkCentral</a:t>
                      </a:r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 Lessons</a:t>
                      </a:r>
                    </a:p>
                    <a:p>
                      <a:pPr marL="171450" indent="-171450">
                        <a:buFont typeface="Wingdings" charset="2"/>
                        <a:buChar char="q"/>
                      </a:pPr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My Shared Reading: </a:t>
                      </a:r>
                      <a:r>
                        <a:rPr lang="en-US" sz="1200" u="sng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Fall</a:t>
                      </a:r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      </a:t>
                      </a:r>
                      <a:r>
                        <a:rPr lang="en-US" sz="1200" b="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pg. 20</a:t>
                      </a:r>
                    </a:p>
                    <a:p>
                      <a:pPr marL="171450" indent="-171450">
                        <a:buFont typeface="Wingdings" charset="2"/>
                        <a:buChar char="q"/>
                      </a:pPr>
                      <a:r>
                        <a:rPr lang="en-US" sz="1200" b="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HW math pages 99-100</a:t>
                      </a:r>
                    </a:p>
                    <a:p>
                      <a:pPr marL="171450" indent="-171450">
                        <a:buFont typeface="Wingdings" charset="2"/>
                        <a:buChar char="q"/>
                      </a:pPr>
                      <a:endParaRPr lang="en-US" sz="1200" b="0" u="none" kern="1200" baseline="0" dirty="0" smtClean="0">
                        <a:solidFill>
                          <a:schemeClr val="dk1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pPr marL="171450" indent="-171450">
                        <a:buFont typeface="Wingdings" charset="2"/>
                        <a:buChar char="q"/>
                      </a:pPr>
                      <a:endParaRPr lang="en-US" sz="1200" b="0" u="none" kern="1200" baseline="0" dirty="0" smtClean="0">
                        <a:solidFill>
                          <a:schemeClr val="dk1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pPr marL="171450" indent="-171450">
                        <a:buFont typeface="Wingdings" charset="2"/>
                        <a:buChar char="q"/>
                      </a:pPr>
                      <a:endParaRPr lang="en-US" sz="1200" b="0" u="none" kern="1200" baseline="0" dirty="0" smtClean="0">
                        <a:solidFill>
                          <a:schemeClr val="dk1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Scholastic Let’s Find Out</a:t>
                      </a:r>
                    </a:p>
                    <a:p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Magazine Read Aloud</a:t>
                      </a:r>
                    </a:p>
                    <a:p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Classroom password is </a:t>
                      </a:r>
                      <a:r>
                        <a:rPr lang="en-US" sz="1200" u="none" kern="1200" baseline="0" dirty="0" err="1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sskinderleao</a:t>
                      </a:r>
                      <a:endParaRPr lang="en-US" sz="1200" u="none" kern="1200" baseline="0" dirty="0" smtClean="0">
                        <a:solidFill>
                          <a:schemeClr val="dk1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r>
                        <a:rPr lang="en-US" sz="1200" u="sng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  <a:hlinkClick r:id="rId8"/>
                        </a:rPr>
                        <a:t>If You See a Flower</a:t>
                      </a:r>
                      <a:endParaRPr lang="en-US" sz="1000" b="0" u="none" kern="1200" baseline="0" dirty="0" smtClean="0">
                        <a:solidFill>
                          <a:schemeClr val="dk1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pPr marL="171450" indent="-171450">
                        <a:buFont typeface="Wingdings" charset="2"/>
                        <a:buChar char="q"/>
                      </a:pPr>
                      <a:endParaRPr lang="en-US" sz="1200" b="0" u="none" kern="1200" baseline="0" dirty="0" smtClean="0">
                        <a:solidFill>
                          <a:schemeClr val="dk1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pPr marL="171450" indent="-171450">
                        <a:buFont typeface="Wingdings" charset="2"/>
                        <a:buChar char="q"/>
                      </a:pPr>
                      <a:endParaRPr lang="en-US" sz="1200" b="0" u="none" kern="1200" baseline="0" dirty="0" smtClean="0">
                        <a:solidFill>
                          <a:schemeClr val="dk1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pPr marL="0" indent="0">
                        <a:buFont typeface="Wingdings" charset="2"/>
                        <a:buNone/>
                      </a:pPr>
                      <a:endParaRPr lang="en-US" sz="1200" b="0" u="none" kern="1200" baseline="0" dirty="0" smtClean="0">
                        <a:solidFill>
                          <a:schemeClr val="dk1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pPr marL="0" indent="0">
                        <a:buFont typeface="Wingdings" charset="2"/>
                        <a:buNone/>
                      </a:pPr>
                      <a:endParaRPr lang="en-US" sz="1200" b="0" u="none" kern="1200" baseline="0" dirty="0" smtClean="0">
                        <a:solidFill>
                          <a:schemeClr val="dk1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pPr marL="0" indent="0">
                        <a:buFont typeface="Wingdings" charset="2"/>
                        <a:buNone/>
                      </a:pPr>
                      <a:endParaRPr lang="en-US" sz="1200" b="0" u="none" kern="1200" baseline="0" dirty="0" smtClean="0">
                        <a:solidFill>
                          <a:schemeClr val="dk1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pPr marL="0" indent="0">
                        <a:buFont typeface="Wingdings" charset="2"/>
                        <a:buNone/>
                      </a:pPr>
                      <a:endParaRPr lang="en-US" sz="1200" b="0" u="none" kern="1200" baseline="0" dirty="0" smtClean="0">
                        <a:solidFill>
                          <a:schemeClr val="dk1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pPr algn="l"/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Optional Practice</a:t>
                      </a:r>
                    </a:p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US" sz="1200" u="sng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3"/>
                        </a:rPr>
                        <a:t>Google Classroom</a:t>
                      </a:r>
                      <a:endParaRPr lang="en-US" sz="1200" u="sng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US" sz="1200" u="sng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4"/>
                        </a:rPr>
                        <a:t>Reflex Math </a:t>
                      </a:r>
                      <a:endParaRPr lang="en-US" sz="1200" dirty="0" smtClean="0">
                        <a:solidFill>
                          <a:srgbClr val="3366FF"/>
                        </a:solidFill>
                        <a:latin typeface="Comic Sans MS"/>
                        <a:cs typeface="Comic Sans MS"/>
                      </a:endParaRPr>
                    </a:p>
                  </a:txBody>
                  <a:tcPr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q"/>
                      </a:pPr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 20 minutes Imagine Learning</a:t>
                      </a:r>
                    </a:p>
                    <a:p>
                      <a:pPr marL="171450" indent="-171450">
                        <a:buFont typeface="Wingdings" charset="2"/>
                        <a:buChar char="q"/>
                      </a:pPr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20 minutes   Imagine  Math</a:t>
                      </a:r>
                    </a:p>
                    <a:p>
                      <a:pPr marL="171450" indent="-171450">
                        <a:buFont typeface="Wingdings" charset="2"/>
                        <a:buChar char="q"/>
                      </a:pPr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Unit 8 Week 2     3 Benchmark packet pages</a:t>
                      </a:r>
                    </a:p>
                    <a:p>
                      <a:pPr marL="171450" indent="-171450">
                        <a:buFont typeface="Wingdings" charset="2"/>
                        <a:buChar char="q"/>
                      </a:pPr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2 math pages (Blue book in Kinder Bundle)</a:t>
                      </a:r>
                    </a:p>
                    <a:p>
                      <a:pPr marL="0" indent="0">
                        <a:buFont typeface="Wingdings" charset="2"/>
                        <a:buNone/>
                      </a:pPr>
                      <a:endParaRPr lang="en-US" sz="1200" u="none" kern="1200" baseline="0" dirty="0" smtClean="0">
                        <a:solidFill>
                          <a:schemeClr val="dk1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pPr marL="171450" indent="-171450">
                        <a:buFont typeface="Wingdings" charset="2"/>
                        <a:buChar char="q"/>
                      </a:pPr>
                      <a:endParaRPr lang="en-US" sz="1200" u="none" kern="1200" baseline="0" dirty="0" smtClean="0">
                        <a:solidFill>
                          <a:schemeClr val="dk1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r>
                        <a:rPr lang="en-US" sz="11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Zoom Meeting</a:t>
                      </a:r>
                    </a:p>
                    <a:p>
                      <a:r>
                        <a:rPr lang="en-US" sz="11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LETTER </a:t>
                      </a:r>
                      <a:r>
                        <a:rPr lang="en-US" sz="1100" u="none" kern="1200" baseline="0" dirty="0" err="1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Yy</a:t>
                      </a:r>
                      <a:endParaRPr lang="en-US" sz="1100" u="none" kern="1200" baseline="0" dirty="0" smtClean="0">
                        <a:solidFill>
                          <a:schemeClr val="dk1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r>
                        <a:rPr lang="en-US" sz="11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• </a:t>
                      </a:r>
                      <a:r>
                        <a:rPr lang="en-US" sz="1100" u="none" kern="1200" baseline="0" dirty="0" smtClean="0">
                          <a:solidFill>
                            <a:srgbClr val="FF0000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Red</a:t>
                      </a:r>
                      <a:r>
                        <a:rPr lang="en-US" sz="11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 9:00-9:20</a:t>
                      </a:r>
                    </a:p>
                    <a:p>
                      <a:r>
                        <a:rPr lang="nl-NL" sz="11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• </a:t>
                      </a:r>
                      <a:r>
                        <a:rPr lang="nl-NL" sz="1100" u="none" kern="1200" baseline="0" dirty="0" smtClean="0">
                          <a:solidFill>
                            <a:srgbClr val="FF6600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Orange</a:t>
                      </a:r>
                      <a:r>
                        <a:rPr lang="nl-NL" sz="11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 9:25-9:45</a:t>
                      </a:r>
                    </a:p>
                    <a:p>
                      <a:r>
                        <a:rPr lang="en-US" sz="11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• </a:t>
                      </a:r>
                      <a:r>
                        <a:rPr lang="en-US" sz="1100" u="none" kern="1200" baseline="0" dirty="0" smtClean="0">
                          <a:solidFill>
                            <a:srgbClr val="008000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Green</a:t>
                      </a:r>
                      <a:r>
                        <a:rPr lang="en-US" sz="11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 9:50-10:10</a:t>
                      </a:r>
                    </a:p>
                    <a:p>
                      <a:r>
                        <a:rPr lang="en-US" sz="11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• </a:t>
                      </a:r>
                      <a:r>
                        <a:rPr lang="en-US" sz="1100" u="none" kern="1200" baseline="0" dirty="0" smtClean="0">
                          <a:solidFill>
                            <a:srgbClr val="3366FF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Blue</a:t>
                      </a:r>
                      <a:r>
                        <a:rPr lang="en-US" sz="11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 10:15-10:35</a:t>
                      </a:r>
                    </a:p>
                    <a:p>
                      <a:r>
                        <a:rPr lang="en-US" sz="11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• </a:t>
                      </a:r>
                      <a:r>
                        <a:rPr lang="en-US" sz="1100" u="none" kern="12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mic Sans MS"/>
                          <a:ea typeface="+mn-ea"/>
                          <a:cs typeface="Comic Sans MS"/>
                        </a:rPr>
                        <a:t>Purple</a:t>
                      </a:r>
                      <a:r>
                        <a:rPr lang="en-US" sz="1100" u="none" kern="1200" baseline="0" dirty="0" smtClean="0">
                          <a:solidFill>
                            <a:schemeClr val="dk1"/>
                          </a:solidFill>
                          <a:latin typeface="Comic Sans MS"/>
                          <a:ea typeface="+mn-ea"/>
                          <a:cs typeface="Comic Sans MS"/>
                        </a:rPr>
                        <a:t> 10:40-11:00</a:t>
                      </a:r>
                      <a:endParaRPr lang="en-US" sz="900" u="none" kern="1200" baseline="0" dirty="0" smtClean="0">
                        <a:solidFill>
                          <a:schemeClr val="dk1"/>
                        </a:solidFill>
                        <a:latin typeface="Comic Sans MS"/>
                        <a:ea typeface="+mn-ea"/>
                        <a:cs typeface="Comic Sans MS"/>
                      </a:endParaRPr>
                    </a:p>
                    <a:p>
                      <a:pPr algn="l"/>
                      <a:endParaRPr lang="en-US" sz="1200" u="non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en-US" sz="1200" u="non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en-US" sz="1200" u="non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en-US" sz="1200" u="non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en-US" sz="1200" u="non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en-US" sz="1200" u="non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US" sz="1200" u="non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Optional Practice</a:t>
                      </a:r>
                    </a:p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US" sz="1200" u="sng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3"/>
                        </a:rPr>
                        <a:t>Google Classroom</a:t>
                      </a:r>
                      <a:endParaRPr lang="en-US" sz="1200" u="sng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US" sz="1200" u="sng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6"/>
                        </a:rPr>
                        <a:t>Khan Math</a:t>
                      </a:r>
                      <a:endParaRPr lang="en-US" sz="1200" u="sng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6023" y="4917229"/>
            <a:ext cx="985461" cy="974263"/>
          </a:xfrm>
          <a:prstGeom prst="rect">
            <a:avLst/>
          </a:prstGeom>
        </p:spPr>
      </p:pic>
      <p:pic>
        <p:nvPicPr>
          <p:cNvPr id="9" name="Picture 8" descr="IMG_D502C031770F-1.jpe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023" y="123489"/>
            <a:ext cx="670364" cy="670364"/>
          </a:xfrm>
          <a:prstGeom prst="rect">
            <a:avLst/>
          </a:prstGeom>
        </p:spPr>
      </p:pic>
      <p:pic>
        <p:nvPicPr>
          <p:cNvPr id="10" name="Picture 9" descr="IMG_187FC39BA53E-1.jpe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5572981"/>
            <a:ext cx="805950" cy="805950"/>
          </a:xfrm>
          <a:prstGeom prst="rect">
            <a:avLst/>
          </a:prstGeom>
        </p:spPr>
      </p:pic>
      <p:pic>
        <p:nvPicPr>
          <p:cNvPr id="11" name="Picture 10" descr="IMG_9D1129D4EF7A-1.jpe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702" y="4674252"/>
            <a:ext cx="851390" cy="851390"/>
          </a:xfrm>
          <a:prstGeom prst="rect">
            <a:avLst/>
          </a:prstGeom>
        </p:spPr>
      </p:pic>
      <p:pic>
        <p:nvPicPr>
          <p:cNvPr id="12" name="Picture 11" descr="IMG_3BCB92D8850E-1.jpe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263" y="4811477"/>
            <a:ext cx="966508" cy="96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759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rbit">
      <a:dk1>
        <a:srgbClr val="000000"/>
      </a:dk1>
      <a:lt1>
        <a:srgbClr val="FFFFFF"/>
      </a:lt1>
      <a:dk2>
        <a:srgbClr val="7C9BA5"/>
      </a:dk2>
      <a:lt2>
        <a:srgbClr val="C1D0CA"/>
      </a:lt2>
      <a:accent1>
        <a:srgbClr val="F2D908"/>
      </a:accent1>
      <a:accent2>
        <a:srgbClr val="9DE61E"/>
      </a:accent2>
      <a:accent3>
        <a:srgbClr val="0D8BE6"/>
      </a:accent3>
      <a:accent4>
        <a:srgbClr val="C61B1B"/>
      </a:accent4>
      <a:accent5>
        <a:srgbClr val="E26F08"/>
      </a:accent5>
      <a:accent6>
        <a:srgbClr val="8D35D1"/>
      </a:accent6>
      <a:hlink>
        <a:srgbClr val="ECBF0B"/>
      </a:hlink>
      <a:folHlink>
        <a:srgbClr val="F4E5A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282</Words>
  <Application>Microsoft Macintosh PowerPoint</Application>
  <PresentationFormat>On-screen Show (4:3)</PresentationFormat>
  <Paragraphs>92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Week of 4/20-4/24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Sophia LEAO</dc:creator>
  <cp:lastModifiedBy>Sophia LEAO</cp:lastModifiedBy>
  <cp:revision>7</cp:revision>
  <dcterms:created xsi:type="dcterms:W3CDTF">2020-04-16T17:56:52Z</dcterms:created>
  <dcterms:modified xsi:type="dcterms:W3CDTF">2020-04-16T18:50:16Z</dcterms:modified>
</cp:coreProperties>
</file>