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71" r:id="rId3"/>
    <p:sldId id="257" r:id="rId4"/>
    <p:sldId id="258" r:id="rId5"/>
    <p:sldId id="261" r:id="rId6"/>
    <p:sldId id="260" r:id="rId7"/>
    <p:sldId id="262" r:id="rId8"/>
    <p:sldId id="263" r:id="rId9"/>
    <p:sldId id="267" r:id="rId10"/>
    <p:sldId id="264" r:id="rId11"/>
    <p:sldId id="268" r:id="rId12"/>
    <p:sldId id="269"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116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C05101-8801-4D97-9984-4F6FB22AEAB8}" type="datetimeFigureOut">
              <a:rPr lang="en-US" smtClean="0"/>
              <a:t>2/24/2018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F8016-FF1F-41A5-BE82-9BE45A29B78F}" type="slidenum">
              <a:rPr lang="en-US" smtClean="0"/>
              <a:t>‹#›</a:t>
            </a:fld>
            <a:endParaRPr lang="en-US"/>
          </a:p>
        </p:txBody>
      </p:sp>
    </p:spTree>
    <p:extLst>
      <p:ext uri="{BB962C8B-B14F-4D97-AF65-F5344CB8AC3E}">
        <p14:creationId xmlns:p14="http://schemas.microsoft.com/office/powerpoint/2010/main" val="102735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to update</a:t>
            </a:r>
            <a:r>
              <a:rPr lang="en-US" baseline="0" dirty="0" smtClean="0"/>
              <a:t> stats</a:t>
            </a:r>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3</a:t>
            </a:fld>
            <a:endParaRPr lang="en-US"/>
          </a:p>
        </p:txBody>
      </p:sp>
    </p:spTree>
    <p:extLst>
      <p:ext uri="{BB962C8B-B14F-4D97-AF65-F5344CB8AC3E}">
        <p14:creationId xmlns:p14="http://schemas.microsoft.com/office/powerpoint/2010/main" val="4125526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to update stats</a:t>
            </a:r>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4</a:t>
            </a:fld>
            <a:endParaRPr lang="en-US"/>
          </a:p>
        </p:txBody>
      </p:sp>
    </p:spTree>
    <p:extLst>
      <p:ext uri="{BB962C8B-B14F-4D97-AF65-F5344CB8AC3E}">
        <p14:creationId xmlns:p14="http://schemas.microsoft.com/office/powerpoint/2010/main" val="2824912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recorded reports at least one adult was concerned about the students behavior and never reported it</a:t>
            </a:r>
          </a:p>
          <a:p>
            <a:r>
              <a:rPr lang="en-US" baseline="0" dirty="0" smtClean="0"/>
              <a:t>Students usually egg a student on by saying “you won’t do it” “you’re all talk”</a:t>
            </a:r>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5</a:t>
            </a:fld>
            <a:endParaRPr lang="en-US"/>
          </a:p>
        </p:txBody>
      </p:sp>
    </p:spTree>
    <p:extLst>
      <p:ext uri="{BB962C8B-B14F-4D97-AF65-F5344CB8AC3E}">
        <p14:creationId xmlns:p14="http://schemas.microsoft.com/office/powerpoint/2010/main" val="1937947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6</a:t>
            </a:fld>
            <a:endParaRPr lang="en-US"/>
          </a:p>
        </p:txBody>
      </p:sp>
    </p:spTree>
    <p:extLst>
      <p:ext uri="{BB962C8B-B14F-4D97-AF65-F5344CB8AC3E}">
        <p14:creationId xmlns:p14="http://schemas.microsoft.com/office/powerpoint/2010/main" val="1077809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walk</a:t>
            </a:r>
            <a:r>
              <a:rPr lang="en-US" baseline="0" dirty="0" smtClean="0"/>
              <a:t> through campus think about what you would do “if a lockdown was called right now, what would I do?” “if I saw a suspicious person/car on campus what would I do?”  If someone came in to the classroom with a gun what would I do?”  You will only rise to your training, not the occasion.</a:t>
            </a:r>
          </a:p>
          <a:p>
            <a:r>
              <a:rPr lang="en-US" baseline="0" dirty="0" smtClean="0"/>
              <a:t>Know what you will be willing to do when talking about priority of life</a:t>
            </a:r>
          </a:p>
          <a:p>
            <a:r>
              <a:rPr lang="en-US" baseline="0" dirty="0" smtClean="0"/>
              <a:t>Plan A = lockdown, Plan B = what will you do if lockdown isn’t an option</a:t>
            </a:r>
          </a:p>
        </p:txBody>
      </p:sp>
      <p:sp>
        <p:nvSpPr>
          <p:cNvPr id="4" name="Slide Number Placeholder 3"/>
          <p:cNvSpPr>
            <a:spLocks noGrp="1"/>
          </p:cNvSpPr>
          <p:nvPr>
            <p:ph type="sldNum" sz="quarter" idx="10"/>
          </p:nvPr>
        </p:nvSpPr>
        <p:spPr/>
        <p:txBody>
          <a:bodyPr/>
          <a:lstStyle/>
          <a:p>
            <a:fld id="{287F8016-FF1F-41A5-BE82-9BE45A29B78F}" type="slidenum">
              <a:rPr lang="en-US" smtClean="0"/>
              <a:t>7</a:t>
            </a:fld>
            <a:endParaRPr lang="en-US"/>
          </a:p>
        </p:txBody>
      </p:sp>
    </p:spTree>
    <p:extLst>
      <p:ext uri="{BB962C8B-B14F-4D97-AF65-F5344CB8AC3E}">
        <p14:creationId xmlns:p14="http://schemas.microsoft.com/office/powerpoint/2010/main" val="4089397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8</a:t>
            </a:fld>
            <a:endParaRPr lang="en-US"/>
          </a:p>
        </p:txBody>
      </p:sp>
    </p:spTree>
    <p:extLst>
      <p:ext uri="{BB962C8B-B14F-4D97-AF65-F5344CB8AC3E}">
        <p14:creationId xmlns:p14="http://schemas.microsoft.com/office/powerpoint/2010/main" val="148109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Kaitlin </a:t>
            </a:r>
            <a:r>
              <a:rPr lang="en-US" dirty="0" err="1" smtClean="0"/>
              <a:t>Roig</a:t>
            </a:r>
            <a:r>
              <a:rPr lang="en-US" dirty="0" smtClean="0"/>
              <a:t>, locked her and her students into a tiny</a:t>
            </a:r>
            <a:r>
              <a:rPr lang="en-US" baseline="0" dirty="0" smtClean="0"/>
              <a:t> bathroom.  Refused to open the door when cops came knocking.  She made them put their badges under the door and then get the key to unlock it.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Victoria Soto, Sandy Hook teacher, heard gun shots and hid her students in closet.  When the gun man entered she lied and told him that the students were in the gym.  He shot her and left.</a:t>
            </a:r>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9</a:t>
            </a:fld>
            <a:endParaRPr lang="en-US"/>
          </a:p>
        </p:txBody>
      </p:sp>
    </p:spTree>
    <p:extLst>
      <p:ext uri="{BB962C8B-B14F-4D97-AF65-F5344CB8AC3E}">
        <p14:creationId xmlns:p14="http://schemas.microsoft.com/office/powerpoint/2010/main" val="1858769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Police will be focusing on finding the suspect.  They will not stop for victims, and only need pertinent information</a:t>
            </a:r>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10</a:t>
            </a:fld>
            <a:endParaRPr lang="en-US"/>
          </a:p>
        </p:txBody>
      </p:sp>
    </p:spTree>
    <p:extLst>
      <p:ext uri="{BB962C8B-B14F-4D97-AF65-F5344CB8AC3E}">
        <p14:creationId xmlns:p14="http://schemas.microsoft.com/office/powerpoint/2010/main" val="168504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7F8016-FF1F-41A5-BE82-9BE45A29B78F}" type="slidenum">
              <a:rPr lang="en-US" smtClean="0"/>
              <a:t>11</a:t>
            </a:fld>
            <a:endParaRPr lang="en-US"/>
          </a:p>
        </p:txBody>
      </p:sp>
    </p:spTree>
    <p:extLst>
      <p:ext uri="{BB962C8B-B14F-4D97-AF65-F5344CB8AC3E}">
        <p14:creationId xmlns:p14="http://schemas.microsoft.com/office/powerpoint/2010/main" val="2207476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p>
            <a:fld id="{817FE80D-0F40-4453-884D-1ED9951D2541}" type="datetimeFigureOut">
              <a:rPr lang="en-US" smtClean="0"/>
              <a:t>2/24/2018</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0E79A9B-07A7-4FE6-85E4-157A1421C984}"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7FE80D-0F40-4453-884D-1ED9951D2541}" type="datetimeFigureOut">
              <a:rPr lang="en-US" smtClean="0"/>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E79A9B-07A7-4FE6-85E4-157A1421C98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817FE80D-0F40-4453-884D-1ED9951D2541}" type="datetimeFigureOut">
              <a:rPr lang="en-US" smtClean="0"/>
              <a:t>2/24/2018</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0E79A9B-07A7-4FE6-85E4-157A1421C984}"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17FE80D-0F40-4453-884D-1ED9951D2541}" type="datetimeFigureOut">
              <a:rPr lang="en-US" smtClean="0"/>
              <a:t>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40E79A9B-07A7-4FE6-85E4-157A1421C984}"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17FE80D-0F40-4453-884D-1ED9951D2541}" type="datetimeFigureOut">
              <a:rPr lang="en-US" smtClean="0"/>
              <a:t>2/24/2018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40E79A9B-07A7-4FE6-85E4-157A1421C9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7FE80D-0F40-4453-884D-1ED9951D2541}" type="datetimeFigureOut">
              <a:rPr lang="en-US" smtClean="0"/>
              <a:t>2/24/2018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E79A9B-07A7-4FE6-85E4-157A1421C984}"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7FE80D-0F40-4453-884D-1ED9951D2541}" type="datetimeFigureOut">
              <a:rPr lang="en-US" smtClean="0"/>
              <a:t>2/24/2018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E79A9B-07A7-4FE6-85E4-157A1421C9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817FE80D-0F40-4453-884D-1ED9951D2541}" type="datetimeFigureOut">
              <a:rPr lang="en-US" smtClean="0"/>
              <a:t>2/24/2018</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0E79A9B-07A7-4FE6-85E4-157A1421C984}"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817FE80D-0F40-4453-884D-1ED9951D2541}" type="datetimeFigureOut">
              <a:rPr lang="en-US" smtClean="0"/>
              <a:t>2/24/2018</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0E79A9B-07A7-4FE6-85E4-157A1421C984}"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7FE80D-0F40-4453-884D-1ED9951D2541}" type="datetimeFigureOut">
              <a:rPr lang="en-US" smtClean="0"/>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E79A9B-07A7-4FE6-85E4-157A1421C9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7FE80D-0F40-4453-884D-1ED9951D2541}" type="datetimeFigureOut">
              <a:rPr lang="en-US" smtClean="0"/>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E79A9B-07A7-4FE6-85E4-157A1421C98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17FE80D-0F40-4453-884D-1ED9951D2541}" type="datetimeFigureOut">
              <a:rPr lang="en-US" smtClean="0"/>
              <a:t>2/24/2018</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0E79A9B-07A7-4FE6-85E4-157A1421C984}"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youtu.be/A8syQeFtBK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Intruder Training</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spTree>
    <p:extLst>
      <p:ext uri="{BB962C8B-B14F-4D97-AF65-F5344CB8AC3E}">
        <p14:creationId xmlns:p14="http://schemas.microsoft.com/office/powerpoint/2010/main" val="3916584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How aware are you?</a:t>
            </a:r>
            <a:endParaRPr lang="en-US" dirty="0"/>
          </a:p>
        </p:txBody>
      </p:sp>
      <p:sp>
        <p:nvSpPr>
          <p:cNvPr id="12" name="Content Placeholder 11"/>
          <p:cNvSpPr>
            <a:spLocks noGrp="1"/>
          </p:cNvSpPr>
          <p:nvPr>
            <p:ph idx="1"/>
          </p:nvPr>
        </p:nvSpPr>
        <p:spPr/>
        <p:txBody>
          <a:bodyPr/>
          <a:lstStyle/>
          <a:p>
            <a:r>
              <a:rPr lang="en-US" dirty="0" smtClean="0">
                <a:hlinkClick r:id="rId2"/>
              </a:rPr>
              <a:t>Video</a:t>
            </a:r>
            <a:endParaRPr lang="en-US" dirty="0"/>
          </a:p>
        </p:txBody>
      </p:sp>
    </p:spTree>
    <p:extLst>
      <p:ext uri="{BB962C8B-B14F-4D97-AF65-F5344CB8AC3E}">
        <p14:creationId xmlns:p14="http://schemas.microsoft.com/office/powerpoint/2010/main" val="85427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Intruder or Active Shooter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97% are male</a:t>
            </a:r>
          </a:p>
          <a:p>
            <a:r>
              <a:rPr lang="en-US" dirty="0" smtClean="0"/>
              <a:t>98% act alone</a:t>
            </a:r>
          </a:p>
          <a:p>
            <a:r>
              <a:rPr lang="en-US" dirty="0" smtClean="0"/>
              <a:t>40% commit suicide</a:t>
            </a:r>
          </a:p>
          <a:p>
            <a:r>
              <a:rPr lang="en-US" dirty="0" smtClean="0"/>
              <a:t>75% victims of bullying</a:t>
            </a:r>
          </a:p>
          <a:p>
            <a:r>
              <a:rPr lang="en-US" dirty="0" smtClean="0"/>
              <a:t>61% motivated by revenge</a:t>
            </a:r>
          </a:p>
          <a:p>
            <a:r>
              <a:rPr lang="en-US" dirty="0" smtClean="0"/>
              <a:t>Mentally ill</a:t>
            </a:r>
          </a:p>
          <a:p>
            <a:r>
              <a:rPr lang="en-US" dirty="0" smtClean="0"/>
              <a:t>Terrorist mentality, believe they have a purpose, aren’t afraid to die</a:t>
            </a:r>
          </a:p>
          <a:p>
            <a:r>
              <a:rPr lang="en-US" dirty="0" smtClean="0"/>
              <a:t>Current or former student</a:t>
            </a:r>
          </a:p>
          <a:p>
            <a:r>
              <a:rPr lang="en-US" dirty="0" smtClean="0"/>
              <a:t>Well thought out plan</a:t>
            </a:r>
          </a:p>
          <a:p>
            <a:r>
              <a:rPr lang="en-US" dirty="0" smtClean="0"/>
              <a:t>Did not “just snap” or happen “out of the blue”</a:t>
            </a:r>
            <a:endParaRPr lang="en-US" dirty="0"/>
          </a:p>
        </p:txBody>
      </p:sp>
    </p:spTree>
    <p:extLst>
      <p:ext uri="{BB962C8B-B14F-4D97-AF65-F5344CB8AC3E}">
        <p14:creationId xmlns:p14="http://schemas.microsoft.com/office/powerpoint/2010/main" val="4112683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Incident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Average incident lasts only 12 minutes</a:t>
            </a:r>
          </a:p>
          <a:p>
            <a:r>
              <a:rPr lang="en-US" dirty="0" smtClean="0"/>
              <a:t>37% of incidents last less than 5 minutes</a:t>
            </a:r>
          </a:p>
          <a:p>
            <a:r>
              <a:rPr lang="en-US" dirty="0" smtClean="0"/>
              <a:t>43% of the time it is over before the law enforcement to get there</a:t>
            </a:r>
          </a:p>
          <a:p>
            <a:r>
              <a:rPr lang="en-US" dirty="0" smtClean="0"/>
              <a:t>Offender usually stops their rampage when they hear or see law enforcement</a:t>
            </a:r>
          </a:p>
          <a:p>
            <a:r>
              <a:rPr lang="en-US" dirty="0" smtClean="0"/>
              <a:t>Low probability with high consequences</a:t>
            </a:r>
          </a:p>
          <a:p>
            <a:r>
              <a:rPr lang="en-US" dirty="0" smtClean="0"/>
              <a:t>Average response time of Novato PD is 4-5 minutes</a:t>
            </a:r>
          </a:p>
          <a:p>
            <a:r>
              <a:rPr lang="en-US" dirty="0" smtClean="0"/>
              <a:t>Typically planned out in detail well in advance</a:t>
            </a:r>
          </a:p>
          <a:p>
            <a:endParaRPr lang="en-US" dirty="0" smtClean="0"/>
          </a:p>
          <a:p>
            <a:endParaRPr lang="en-US" dirty="0"/>
          </a:p>
        </p:txBody>
      </p:sp>
    </p:spTree>
    <p:extLst>
      <p:ext uri="{BB962C8B-B14F-4D97-AF65-F5344CB8AC3E}">
        <p14:creationId xmlns:p14="http://schemas.microsoft.com/office/powerpoint/2010/main" val="4199877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Aware - Pre-Incident Behaviors</a:t>
            </a:r>
            <a:endParaRPr lang="en-US" dirty="0"/>
          </a:p>
        </p:txBody>
      </p:sp>
      <p:sp>
        <p:nvSpPr>
          <p:cNvPr id="3" name="Content Placeholder 2"/>
          <p:cNvSpPr>
            <a:spLocks noGrp="1"/>
          </p:cNvSpPr>
          <p:nvPr>
            <p:ph idx="1"/>
          </p:nvPr>
        </p:nvSpPr>
        <p:spPr>
          <a:xfrm>
            <a:off x="228600" y="1447800"/>
            <a:ext cx="8458200" cy="5410200"/>
          </a:xfrm>
        </p:spPr>
        <p:txBody>
          <a:bodyPr>
            <a:normAutofit fontScale="85000" lnSpcReduction="20000"/>
          </a:bodyPr>
          <a:lstStyle/>
          <a:p>
            <a:r>
              <a:rPr lang="en-US" sz="3400" dirty="0" smtClean="0"/>
              <a:t>Threatens violence (verbal or written)</a:t>
            </a:r>
          </a:p>
          <a:p>
            <a:r>
              <a:rPr lang="en-US" sz="3400" dirty="0" smtClean="0"/>
              <a:t>Stalks or harasses</a:t>
            </a:r>
          </a:p>
          <a:p>
            <a:r>
              <a:rPr lang="en-US" sz="3400" dirty="0" smtClean="0"/>
              <a:t>Physically aggressive</a:t>
            </a:r>
          </a:p>
          <a:p>
            <a:r>
              <a:rPr lang="en-US" sz="3400" dirty="0" smtClean="0"/>
              <a:t>Paranoid and delusional</a:t>
            </a:r>
          </a:p>
          <a:p>
            <a:r>
              <a:rPr lang="en-US" sz="3400" dirty="0" smtClean="0"/>
              <a:t>Changes in personality and academic performance</a:t>
            </a:r>
          </a:p>
          <a:p>
            <a:r>
              <a:rPr lang="en-US" sz="3400" dirty="0" smtClean="0"/>
              <a:t>Depressed and/or suicidal</a:t>
            </a:r>
          </a:p>
          <a:p>
            <a:r>
              <a:rPr lang="en-US" sz="3400" dirty="0" smtClean="0"/>
              <a:t>Increased isolation</a:t>
            </a:r>
          </a:p>
          <a:p>
            <a:r>
              <a:rPr lang="en-US" sz="3400" dirty="0" smtClean="0"/>
              <a:t>Obsessed with weapons</a:t>
            </a:r>
          </a:p>
          <a:p>
            <a:r>
              <a:rPr lang="en-US" sz="3400" dirty="0" smtClean="0"/>
              <a:t>Focuses on an individual who wronged them</a:t>
            </a:r>
          </a:p>
          <a:p>
            <a:r>
              <a:rPr lang="en-US" sz="3400" dirty="0" smtClean="0"/>
              <a:t>Prior history</a:t>
            </a:r>
          </a:p>
          <a:p>
            <a:r>
              <a:rPr lang="en-US" sz="3400" dirty="0" smtClean="0"/>
              <a:t>Readings, writings or artwork of concern</a:t>
            </a:r>
          </a:p>
          <a:p>
            <a:r>
              <a:rPr lang="en-US" sz="3400" dirty="0" smtClean="0"/>
              <a:t>Bullied</a:t>
            </a:r>
          </a:p>
          <a:p>
            <a:r>
              <a:rPr lang="en-US" sz="3400" dirty="0" smtClean="0"/>
              <a:t>Disgraced or humiliated in public</a:t>
            </a:r>
          </a:p>
          <a:p>
            <a:r>
              <a:rPr lang="en-US" sz="3400" dirty="0"/>
              <a:t>T</a:t>
            </a:r>
            <a:r>
              <a:rPr lang="en-US" sz="3400" dirty="0" smtClean="0"/>
              <a:t>alks or writes about their plan</a:t>
            </a:r>
          </a:p>
          <a:p>
            <a:endParaRPr lang="en-US" dirty="0" smtClean="0"/>
          </a:p>
        </p:txBody>
      </p:sp>
    </p:spTree>
    <p:extLst>
      <p:ext uri="{BB962C8B-B14F-4D97-AF65-F5344CB8AC3E}">
        <p14:creationId xmlns:p14="http://schemas.microsoft.com/office/powerpoint/2010/main" val="596445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a:t>
            </a:r>
            <a:endParaRPr lang="en-US" dirty="0"/>
          </a:p>
        </p:txBody>
      </p:sp>
      <p:sp>
        <p:nvSpPr>
          <p:cNvPr id="3" name="Content Placeholder 2"/>
          <p:cNvSpPr>
            <a:spLocks noGrp="1"/>
          </p:cNvSpPr>
          <p:nvPr>
            <p:ph idx="1"/>
          </p:nvPr>
        </p:nvSpPr>
        <p:spPr>
          <a:xfrm>
            <a:off x="152400" y="1676400"/>
            <a:ext cx="8915400" cy="4526280"/>
          </a:xfrm>
        </p:spPr>
        <p:txBody>
          <a:bodyPr/>
          <a:lstStyle/>
          <a:p>
            <a:r>
              <a:rPr lang="en-US" dirty="0" smtClean="0"/>
              <a:t>Be vigilant, suspicious, and observant</a:t>
            </a:r>
          </a:p>
          <a:p>
            <a:r>
              <a:rPr lang="en-US" dirty="0" smtClean="0"/>
              <a:t>Be aware of what is happening on campus</a:t>
            </a:r>
          </a:p>
          <a:p>
            <a:r>
              <a:rPr lang="en-US" dirty="0" smtClean="0"/>
              <a:t>Trust your “gut”, your instincts</a:t>
            </a:r>
          </a:p>
          <a:p>
            <a:r>
              <a:rPr lang="en-US" dirty="0"/>
              <a:t>When in doubt report to </a:t>
            </a:r>
            <a:r>
              <a:rPr lang="en-US" dirty="0" smtClean="0"/>
              <a:t>your administrators</a:t>
            </a:r>
          </a:p>
          <a:p>
            <a:r>
              <a:rPr lang="en-US" dirty="0"/>
              <a:t>Q</a:t>
            </a:r>
            <a:r>
              <a:rPr lang="en-US" dirty="0" smtClean="0"/>
              <a:t>uestion those on campus who aren’t familiar</a:t>
            </a:r>
          </a:p>
          <a:p>
            <a:endParaRPr lang="en-US" dirty="0" smtClean="0"/>
          </a:p>
          <a:p>
            <a:endParaRPr lang="en-US" dirty="0"/>
          </a:p>
        </p:txBody>
      </p:sp>
    </p:spTree>
    <p:extLst>
      <p:ext uri="{BB962C8B-B14F-4D97-AF65-F5344CB8AC3E}">
        <p14:creationId xmlns:p14="http://schemas.microsoft.com/office/powerpoint/2010/main" val="1923359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a:t>
            </a:r>
            <a:endParaRPr lang="en-US" dirty="0"/>
          </a:p>
        </p:txBody>
      </p:sp>
      <p:sp>
        <p:nvSpPr>
          <p:cNvPr id="5" name="Text Placeholder 4"/>
          <p:cNvSpPr>
            <a:spLocks noGrp="1"/>
          </p:cNvSpPr>
          <p:nvPr>
            <p:ph type="body" idx="1"/>
          </p:nvPr>
        </p:nvSpPr>
        <p:spPr/>
        <p:txBody>
          <a:bodyPr/>
          <a:lstStyle/>
          <a:p>
            <a:pPr algn="ctr"/>
            <a:r>
              <a:rPr lang="en-US" dirty="0" smtClean="0"/>
              <a:t>School</a:t>
            </a:r>
            <a:endParaRPr lang="en-US" dirty="0"/>
          </a:p>
        </p:txBody>
      </p:sp>
      <p:sp>
        <p:nvSpPr>
          <p:cNvPr id="6" name="Text Placeholder 5"/>
          <p:cNvSpPr>
            <a:spLocks noGrp="1"/>
          </p:cNvSpPr>
          <p:nvPr>
            <p:ph type="body" sz="half" idx="3"/>
          </p:nvPr>
        </p:nvSpPr>
        <p:spPr/>
        <p:txBody>
          <a:bodyPr/>
          <a:lstStyle/>
          <a:p>
            <a:pPr algn="ctr"/>
            <a:r>
              <a:rPr lang="en-US" dirty="0" smtClean="0"/>
              <a:t>Individual</a:t>
            </a:r>
            <a:endParaRPr lang="en-US" dirty="0"/>
          </a:p>
        </p:txBody>
      </p:sp>
      <p:sp>
        <p:nvSpPr>
          <p:cNvPr id="3" name="Content Placeholder 2"/>
          <p:cNvSpPr>
            <a:spLocks noGrp="1"/>
          </p:cNvSpPr>
          <p:nvPr>
            <p:ph sz="quarter" idx="2"/>
          </p:nvPr>
        </p:nvSpPr>
        <p:spPr/>
        <p:txBody>
          <a:bodyPr>
            <a:normAutofit/>
          </a:bodyPr>
          <a:lstStyle/>
          <a:p>
            <a:r>
              <a:rPr lang="en-US" sz="2400" dirty="0" smtClean="0"/>
              <a:t>Implement an active intruder response plan (lockdown drills)</a:t>
            </a:r>
          </a:p>
          <a:p>
            <a:r>
              <a:rPr lang="en-US" sz="2400" dirty="0" smtClean="0"/>
              <a:t>Perform scenario-based training</a:t>
            </a:r>
          </a:p>
          <a:p>
            <a:r>
              <a:rPr lang="en-US" sz="2400" dirty="0" smtClean="0"/>
              <a:t>Report to NBSG</a:t>
            </a:r>
          </a:p>
          <a:p>
            <a:r>
              <a:rPr lang="en-US" sz="2400" dirty="0" smtClean="0"/>
              <a:t>Document</a:t>
            </a:r>
          </a:p>
          <a:p>
            <a:r>
              <a:rPr lang="en-US" sz="2400" dirty="0" smtClean="0">
                <a:solidFill>
                  <a:srgbClr val="FFFF00"/>
                </a:solidFill>
              </a:rPr>
              <a:t>Threat </a:t>
            </a:r>
            <a:r>
              <a:rPr lang="en-US" sz="2400" dirty="0">
                <a:solidFill>
                  <a:srgbClr val="FFFF00"/>
                </a:solidFill>
              </a:rPr>
              <a:t>Assessment </a:t>
            </a:r>
            <a:r>
              <a:rPr lang="en-US" sz="2400" dirty="0" smtClean="0">
                <a:solidFill>
                  <a:srgbClr val="FFFF00"/>
                </a:solidFill>
              </a:rPr>
              <a:t>Team being developed district-wide</a:t>
            </a:r>
            <a:endParaRPr lang="en-US" sz="2400" dirty="0">
              <a:solidFill>
                <a:srgbClr val="FFFF00"/>
              </a:solidFill>
            </a:endParaRPr>
          </a:p>
          <a:p>
            <a:endParaRPr lang="en-US" sz="2400" dirty="0" smtClean="0"/>
          </a:p>
          <a:p>
            <a:pPr marL="0" indent="0">
              <a:buNone/>
            </a:pPr>
            <a:endParaRPr lang="en-US" dirty="0"/>
          </a:p>
        </p:txBody>
      </p:sp>
      <p:sp>
        <p:nvSpPr>
          <p:cNvPr id="7" name="Content Placeholder 6"/>
          <p:cNvSpPr>
            <a:spLocks noGrp="1"/>
          </p:cNvSpPr>
          <p:nvPr>
            <p:ph sz="quarter" idx="4"/>
          </p:nvPr>
        </p:nvSpPr>
        <p:spPr/>
        <p:txBody>
          <a:bodyPr>
            <a:normAutofit lnSpcReduction="10000"/>
          </a:bodyPr>
          <a:lstStyle/>
          <a:p>
            <a:r>
              <a:rPr lang="en-US" sz="2400" dirty="0" smtClean="0"/>
              <a:t>Look </a:t>
            </a:r>
            <a:r>
              <a:rPr lang="en-US" sz="2400" dirty="0"/>
              <a:t>for risk </a:t>
            </a:r>
            <a:r>
              <a:rPr lang="en-US" sz="2400" dirty="0" smtClean="0"/>
              <a:t>factors/behaviors</a:t>
            </a:r>
          </a:p>
          <a:p>
            <a:r>
              <a:rPr lang="en-US" sz="2400" dirty="0" smtClean="0"/>
              <a:t>Priority of life </a:t>
            </a:r>
          </a:p>
          <a:p>
            <a:pPr marL="0" indent="0">
              <a:buNone/>
            </a:pPr>
            <a:r>
              <a:rPr lang="en-US" sz="2400" dirty="0"/>
              <a:t> </a:t>
            </a:r>
            <a:r>
              <a:rPr lang="en-US" sz="2400" dirty="0" smtClean="0"/>
              <a:t>  (students, you, others)</a:t>
            </a:r>
          </a:p>
          <a:p>
            <a:r>
              <a:rPr lang="en-US" sz="2400" dirty="0" smtClean="0"/>
              <a:t>Know your school layout</a:t>
            </a:r>
          </a:p>
          <a:p>
            <a:r>
              <a:rPr lang="en-US" sz="2400" dirty="0" smtClean="0"/>
              <a:t>Report to admin immediately</a:t>
            </a:r>
          </a:p>
          <a:p>
            <a:r>
              <a:rPr lang="en-US" sz="2400" dirty="0" smtClean="0"/>
              <a:t>Have a Plan A and Plan B</a:t>
            </a:r>
          </a:p>
          <a:p>
            <a:r>
              <a:rPr lang="en-US" sz="2400" dirty="0" smtClean="0"/>
              <a:t>Take drills seriously</a:t>
            </a:r>
          </a:p>
          <a:p>
            <a:r>
              <a:rPr lang="en-US" sz="2400" dirty="0" smtClean="0"/>
              <a:t>Play mind games</a:t>
            </a:r>
          </a:p>
          <a:p>
            <a:r>
              <a:rPr lang="en-US" sz="2400" dirty="0"/>
              <a:t>Trust your “gut</a:t>
            </a:r>
            <a:r>
              <a:rPr lang="en-US" sz="2400" dirty="0" smtClean="0"/>
              <a:t>”</a:t>
            </a:r>
            <a:endParaRPr lang="en-US" sz="2400" dirty="0"/>
          </a:p>
        </p:txBody>
      </p:sp>
    </p:spTree>
    <p:extLst>
      <p:ext uri="{BB962C8B-B14F-4D97-AF65-F5344CB8AC3E}">
        <p14:creationId xmlns:p14="http://schemas.microsoft.com/office/powerpoint/2010/main" val="2825423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smtClean="0"/>
              <a:t>Preparation – Defensive Classroom</a:t>
            </a:r>
            <a:endParaRPr lang="en-US" sz="3800" dirty="0"/>
          </a:p>
        </p:txBody>
      </p:sp>
      <p:sp>
        <p:nvSpPr>
          <p:cNvPr id="3" name="Content Placeholder 2"/>
          <p:cNvSpPr>
            <a:spLocks noGrp="1"/>
          </p:cNvSpPr>
          <p:nvPr>
            <p:ph idx="1"/>
          </p:nvPr>
        </p:nvSpPr>
        <p:spPr/>
        <p:txBody>
          <a:bodyPr>
            <a:normAutofit/>
          </a:bodyPr>
          <a:lstStyle/>
          <a:p>
            <a:r>
              <a:rPr lang="en-US" dirty="0" smtClean="0"/>
              <a:t>Where are the doors?</a:t>
            </a:r>
          </a:p>
          <a:p>
            <a:r>
              <a:rPr lang="en-US" dirty="0" smtClean="0"/>
              <a:t>How do they swing?</a:t>
            </a:r>
          </a:p>
          <a:p>
            <a:r>
              <a:rPr lang="en-US" dirty="0" smtClean="0"/>
              <a:t>How can you barricade/lock the doors?</a:t>
            </a:r>
          </a:p>
          <a:p>
            <a:r>
              <a:rPr lang="en-US" dirty="0" smtClean="0"/>
              <a:t>Have the window in your door covered at all times</a:t>
            </a:r>
          </a:p>
          <a:p>
            <a:r>
              <a:rPr lang="en-US" dirty="0" smtClean="0"/>
              <a:t>Blinds should be down (not closed) at all times</a:t>
            </a:r>
          </a:p>
          <a:p>
            <a:r>
              <a:rPr lang="en-US" dirty="0"/>
              <a:t>Position of desk relative to </a:t>
            </a:r>
            <a:r>
              <a:rPr lang="en-US" dirty="0" smtClean="0"/>
              <a:t>doors</a:t>
            </a:r>
          </a:p>
          <a:p>
            <a:r>
              <a:rPr lang="en-US" dirty="0"/>
              <a:t>Treat drills as actual </a:t>
            </a:r>
            <a:r>
              <a:rPr lang="en-US" dirty="0" smtClean="0"/>
              <a:t>events</a:t>
            </a:r>
          </a:p>
          <a:p>
            <a:endParaRPr lang="en-US" dirty="0" smtClean="0"/>
          </a:p>
        </p:txBody>
      </p:sp>
    </p:spTree>
    <p:extLst>
      <p:ext uri="{BB962C8B-B14F-4D97-AF65-F5344CB8AC3E}">
        <p14:creationId xmlns:p14="http://schemas.microsoft.com/office/powerpoint/2010/main" val="4084355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Respond - Hide</a:t>
            </a:r>
            <a:endParaRPr lang="en-US" dirty="0"/>
          </a:p>
        </p:txBody>
      </p:sp>
      <p:sp>
        <p:nvSpPr>
          <p:cNvPr id="3" name="Content Placeholder 2"/>
          <p:cNvSpPr>
            <a:spLocks noGrp="1"/>
          </p:cNvSpPr>
          <p:nvPr>
            <p:ph idx="1"/>
          </p:nvPr>
        </p:nvSpPr>
        <p:spPr/>
        <p:txBody>
          <a:bodyPr>
            <a:normAutofit/>
          </a:bodyPr>
          <a:lstStyle/>
          <a:p>
            <a:r>
              <a:rPr lang="en-US" dirty="0" smtClean="0"/>
              <a:t>Have a plan</a:t>
            </a:r>
          </a:p>
          <a:p>
            <a:r>
              <a:rPr lang="en-US" dirty="0" smtClean="0"/>
              <a:t>Lock/barricade doors first!</a:t>
            </a:r>
          </a:p>
          <a:p>
            <a:r>
              <a:rPr lang="en-US" dirty="0" smtClean="0"/>
              <a:t>Turn off lights</a:t>
            </a:r>
          </a:p>
          <a:p>
            <a:r>
              <a:rPr lang="en-US" dirty="0"/>
              <a:t>Cover windows; close blinds </a:t>
            </a:r>
            <a:endParaRPr lang="en-US" dirty="0" smtClean="0"/>
          </a:p>
          <a:p>
            <a:r>
              <a:rPr lang="en-US" dirty="0" smtClean="0"/>
              <a:t>Stay low to the ground</a:t>
            </a:r>
          </a:p>
          <a:p>
            <a:r>
              <a:rPr lang="en-US" dirty="0" smtClean="0"/>
              <a:t>Don’t teach!</a:t>
            </a:r>
          </a:p>
          <a:p>
            <a:r>
              <a:rPr lang="en-US" dirty="0" smtClean="0"/>
              <a:t>If you choose to hide have an exit and fight plan</a:t>
            </a:r>
          </a:p>
          <a:p>
            <a:r>
              <a:rPr lang="en-US" dirty="0" smtClean="0"/>
              <a:t>Never open your door for ANYBODY!</a:t>
            </a:r>
          </a:p>
          <a:p>
            <a:endParaRPr lang="en-US" dirty="0"/>
          </a:p>
        </p:txBody>
      </p:sp>
    </p:spTree>
    <p:extLst>
      <p:ext uri="{BB962C8B-B14F-4D97-AF65-F5344CB8AC3E}">
        <p14:creationId xmlns:p14="http://schemas.microsoft.com/office/powerpoint/2010/main" val="3482517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Respond - Run</a:t>
            </a:r>
            <a:endParaRPr lang="en-US" dirty="0"/>
          </a:p>
        </p:txBody>
      </p:sp>
      <p:sp>
        <p:nvSpPr>
          <p:cNvPr id="3" name="Content Placeholder 2"/>
          <p:cNvSpPr>
            <a:spLocks noGrp="1"/>
          </p:cNvSpPr>
          <p:nvPr>
            <p:ph idx="1"/>
          </p:nvPr>
        </p:nvSpPr>
        <p:spPr/>
        <p:txBody>
          <a:bodyPr>
            <a:normAutofit/>
          </a:bodyPr>
          <a:lstStyle/>
          <a:p>
            <a:r>
              <a:rPr lang="en-US" dirty="0" smtClean="0"/>
              <a:t>Have a plan – where will you go?</a:t>
            </a:r>
          </a:p>
          <a:p>
            <a:r>
              <a:rPr lang="en-US" dirty="0" smtClean="0"/>
              <a:t>Know where the threat is</a:t>
            </a:r>
          </a:p>
          <a:p>
            <a:r>
              <a:rPr lang="en-US" dirty="0" smtClean="0"/>
              <a:t>Leave belongings</a:t>
            </a:r>
          </a:p>
          <a:p>
            <a:r>
              <a:rPr lang="en-US" dirty="0" smtClean="0"/>
              <a:t>Keep hands visible</a:t>
            </a:r>
          </a:p>
          <a:p>
            <a:r>
              <a:rPr lang="en-US" dirty="0" smtClean="0"/>
              <a:t>Run towards law enforcement</a:t>
            </a:r>
          </a:p>
          <a:p>
            <a:r>
              <a:rPr lang="en-US" dirty="0" smtClean="0"/>
              <a:t>Understand the mindset of law enforcement</a:t>
            </a:r>
          </a:p>
          <a:p>
            <a:r>
              <a:rPr lang="en-US" dirty="0" smtClean="0"/>
              <a:t>Know exact info (last location, weapon(s), how many suspects, race, age, clothing) </a:t>
            </a:r>
            <a:endParaRPr lang="en-US" dirty="0"/>
          </a:p>
        </p:txBody>
      </p:sp>
    </p:spTree>
    <p:extLst>
      <p:ext uri="{BB962C8B-B14F-4D97-AF65-F5344CB8AC3E}">
        <p14:creationId xmlns:p14="http://schemas.microsoft.com/office/powerpoint/2010/main" val="17868266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Respond - Fight</a:t>
            </a:r>
            <a:endParaRPr lang="en-US" dirty="0"/>
          </a:p>
        </p:txBody>
      </p:sp>
      <p:sp>
        <p:nvSpPr>
          <p:cNvPr id="3" name="Content Placeholder 2"/>
          <p:cNvSpPr>
            <a:spLocks noGrp="1"/>
          </p:cNvSpPr>
          <p:nvPr>
            <p:ph idx="1"/>
          </p:nvPr>
        </p:nvSpPr>
        <p:spPr/>
        <p:txBody>
          <a:bodyPr>
            <a:normAutofit/>
          </a:bodyPr>
          <a:lstStyle/>
          <a:p>
            <a:r>
              <a:rPr lang="en-US" dirty="0" smtClean="0"/>
              <a:t>Have a plan</a:t>
            </a:r>
          </a:p>
          <a:p>
            <a:r>
              <a:rPr lang="en-US" dirty="0" smtClean="0"/>
              <a:t>Be prepared to fight</a:t>
            </a:r>
          </a:p>
          <a:p>
            <a:r>
              <a:rPr lang="en-US" dirty="0" smtClean="0"/>
              <a:t>Get in the right mindset</a:t>
            </a:r>
          </a:p>
          <a:p>
            <a:r>
              <a:rPr lang="en-US" dirty="0" smtClean="0"/>
              <a:t>Priority of life</a:t>
            </a:r>
          </a:p>
          <a:p>
            <a:r>
              <a:rPr lang="en-US" dirty="0" smtClean="0"/>
              <a:t>Identify/Use weapons</a:t>
            </a:r>
          </a:p>
          <a:p>
            <a:pPr lvl="1"/>
            <a:r>
              <a:rPr lang="en-US" dirty="0" smtClean="0"/>
              <a:t>Fire extinguisher, PE equipment (bat, balls), trash can, books, chairs, stapler, heavy objects</a:t>
            </a:r>
          </a:p>
          <a:p>
            <a:r>
              <a:rPr lang="en-US" dirty="0" smtClean="0"/>
              <a:t>Attacker is most vulnerable when they first walk in to your room</a:t>
            </a:r>
          </a:p>
        </p:txBody>
      </p:sp>
    </p:spTree>
    <p:extLst>
      <p:ext uri="{BB962C8B-B14F-4D97-AF65-F5344CB8AC3E}">
        <p14:creationId xmlns:p14="http://schemas.microsoft.com/office/powerpoint/2010/main" val="27865110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Outside</a:t>
            </a:r>
            <a:endParaRPr lang="en-US" dirty="0"/>
          </a:p>
        </p:txBody>
      </p:sp>
      <p:sp>
        <p:nvSpPr>
          <p:cNvPr id="3" name="Content Placeholder 2"/>
          <p:cNvSpPr>
            <a:spLocks noGrp="1"/>
          </p:cNvSpPr>
          <p:nvPr>
            <p:ph idx="1"/>
          </p:nvPr>
        </p:nvSpPr>
        <p:spPr/>
        <p:txBody>
          <a:bodyPr/>
          <a:lstStyle/>
          <a:p>
            <a:r>
              <a:rPr lang="en-US" dirty="0" smtClean="0"/>
              <a:t>Site specific </a:t>
            </a:r>
          </a:p>
          <a:p>
            <a:pPr lvl="2"/>
            <a:r>
              <a:rPr lang="en-US" dirty="0" smtClean="0"/>
              <a:t>Run??</a:t>
            </a:r>
          </a:p>
          <a:p>
            <a:pPr lvl="2"/>
            <a:r>
              <a:rPr lang="en-US" dirty="0" smtClean="0"/>
              <a:t>Hide??</a:t>
            </a:r>
          </a:p>
          <a:p>
            <a:r>
              <a:rPr lang="en-US" dirty="0" smtClean="0"/>
              <a:t>Know your neighbors</a:t>
            </a:r>
          </a:p>
          <a:p>
            <a:r>
              <a:rPr lang="en-US" dirty="0" smtClean="0"/>
              <a:t>Threat determines your response</a:t>
            </a:r>
          </a:p>
        </p:txBody>
      </p:sp>
    </p:spTree>
    <p:extLst>
      <p:ext uri="{BB962C8B-B14F-4D97-AF65-F5344CB8AC3E}">
        <p14:creationId xmlns:p14="http://schemas.microsoft.com/office/powerpoint/2010/main" val="2653038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normAutofit fontScale="40000" lnSpcReduction="20000"/>
          </a:bodyPr>
          <a:lstStyle/>
          <a:p>
            <a:r>
              <a:rPr lang="en-US" sz="4500" dirty="0"/>
              <a:t>Freeman High School in Rockford, south of Spokane, Washington       09/13/2017</a:t>
            </a:r>
          </a:p>
          <a:p>
            <a:r>
              <a:rPr lang="en-US" sz="4500" dirty="0"/>
              <a:t> </a:t>
            </a:r>
          </a:p>
          <a:p>
            <a:r>
              <a:rPr lang="en-US" sz="4500" dirty="0"/>
              <a:t>Michael Harper, 15, a sophomore at the school, told The Associated Press that the suspect was a classmate who had long been obsessed with past school shootings.</a:t>
            </a:r>
          </a:p>
          <a:p>
            <a:r>
              <a:rPr lang="en-US" sz="4500" dirty="0"/>
              <a:t>Harper said the suspect had brought notes to Freeman High in the beginning of the year, saying he might get killed or jailed and that some students alerted counselors.</a:t>
            </a:r>
          </a:p>
          <a:p>
            <a:r>
              <a:rPr lang="en-US" sz="4500" dirty="0"/>
              <a:t>The shooter came into the </a:t>
            </a:r>
            <a:r>
              <a:rPr lang="en-US" sz="4500" dirty="0" smtClean="0"/>
              <a:t>school, on  a school bus,  </a:t>
            </a:r>
            <a:r>
              <a:rPr lang="en-US" sz="4500" dirty="0"/>
              <a:t>Wednesday carrying a duffel bag, Harper said. After shots were fired, students went running and screaming down the hallways, the teen said.</a:t>
            </a:r>
          </a:p>
          <a:p>
            <a:r>
              <a:rPr lang="en-US" sz="4500" dirty="0"/>
              <a:t>Harper said the shooter had many friends and wasn't bullied, calling him "nice and funny and weird</a:t>
            </a:r>
            <a:r>
              <a:rPr lang="en-US" sz="4500" dirty="0" smtClean="0"/>
              <a:t>."</a:t>
            </a:r>
            <a:endParaRPr lang="en-US" dirty="0"/>
          </a:p>
          <a:p>
            <a:endParaRPr lang="en-US" dirty="0" smtClean="0"/>
          </a:p>
          <a:p>
            <a:endParaRPr lang="en-US" sz="5100" dirty="0"/>
          </a:p>
          <a:p>
            <a:endParaRPr lang="en-US" sz="5100" dirty="0" smtClean="0"/>
          </a:p>
          <a:p>
            <a:endParaRPr lang="en-US" sz="5100" dirty="0"/>
          </a:p>
          <a:p>
            <a:r>
              <a:rPr lang="en-US" sz="5100" smtClean="0"/>
              <a:t>Bill Welch  </a:t>
            </a:r>
            <a:r>
              <a:rPr lang="en-US" sz="5100" dirty="0" smtClean="0"/>
              <a:t>bill@northbaysecuritygroup.com for further questions</a:t>
            </a:r>
          </a:p>
          <a:p>
            <a:endParaRPr lang="en-US" dirty="0"/>
          </a:p>
        </p:txBody>
      </p:sp>
    </p:spTree>
    <p:extLst>
      <p:ext uri="{BB962C8B-B14F-4D97-AF65-F5344CB8AC3E}">
        <p14:creationId xmlns:p14="http://schemas.microsoft.com/office/powerpoint/2010/main" val="4645918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946</TotalTime>
  <Words>786</Words>
  <Application>Microsoft Office PowerPoint</Application>
  <PresentationFormat>On-screen Show (4:3)</PresentationFormat>
  <Paragraphs>131</Paragraphs>
  <Slides>13</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Rockwell</vt:lpstr>
      <vt:lpstr>Wingdings 2</vt:lpstr>
      <vt:lpstr>Foundry</vt:lpstr>
      <vt:lpstr>Intruder Training</vt:lpstr>
      <vt:lpstr>How aware are you?</vt:lpstr>
      <vt:lpstr>The Intruder or Active Shooter</vt:lpstr>
      <vt:lpstr>The Incident</vt:lpstr>
      <vt:lpstr>Aware - Pre-Incident Behaviors</vt:lpstr>
      <vt:lpstr>Aware</vt:lpstr>
      <vt:lpstr>Preparation</vt:lpstr>
      <vt:lpstr>Preparation – Defensive Classroom</vt:lpstr>
      <vt:lpstr>Respond - Hide</vt:lpstr>
      <vt:lpstr>Respond - Run</vt:lpstr>
      <vt:lpstr>Respond - Fight</vt:lpstr>
      <vt:lpstr>Outside</vt:lpstr>
      <vt:lpstr>Next Steps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Active Shooter</dc:title>
  <dc:creator>STEFANIE PARNELL</dc:creator>
  <cp:lastModifiedBy>Robert Celli</cp:lastModifiedBy>
  <cp:revision>57</cp:revision>
  <dcterms:created xsi:type="dcterms:W3CDTF">2013-12-03T23:04:32Z</dcterms:created>
  <dcterms:modified xsi:type="dcterms:W3CDTF">2018-02-25T01:16:30Z</dcterms:modified>
</cp:coreProperties>
</file>