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41" r:id="rId1"/>
  </p:sldMasterIdLst>
  <p:notesMasterIdLst>
    <p:notesMasterId r:id="rId70"/>
  </p:notesMasterIdLst>
  <p:sldIdLst>
    <p:sldId id="268" r:id="rId2"/>
    <p:sldId id="362" r:id="rId3"/>
    <p:sldId id="416" r:id="rId4"/>
    <p:sldId id="341" r:id="rId5"/>
    <p:sldId id="417" r:id="rId6"/>
    <p:sldId id="353" r:id="rId7"/>
    <p:sldId id="352" r:id="rId8"/>
    <p:sldId id="359" r:id="rId9"/>
    <p:sldId id="293" r:id="rId10"/>
    <p:sldId id="384" r:id="rId11"/>
    <p:sldId id="420" r:id="rId12"/>
    <p:sldId id="351" r:id="rId13"/>
    <p:sldId id="403" r:id="rId14"/>
    <p:sldId id="387" r:id="rId15"/>
    <p:sldId id="296" r:id="rId16"/>
    <p:sldId id="294" r:id="rId17"/>
    <p:sldId id="378" r:id="rId18"/>
    <p:sldId id="369" r:id="rId19"/>
    <p:sldId id="413" r:id="rId20"/>
    <p:sldId id="306" r:id="rId21"/>
    <p:sldId id="394" r:id="rId22"/>
    <p:sldId id="398" r:id="rId23"/>
    <p:sldId id="364" r:id="rId24"/>
    <p:sldId id="405" r:id="rId25"/>
    <p:sldId id="419" r:id="rId26"/>
    <p:sldId id="261" r:id="rId27"/>
    <p:sldId id="400" r:id="rId28"/>
    <p:sldId id="412" r:id="rId29"/>
    <p:sldId id="411" r:id="rId30"/>
    <p:sldId id="389" r:id="rId31"/>
    <p:sldId id="317" r:id="rId32"/>
    <p:sldId id="262" r:id="rId33"/>
    <p:sldId id="386" r:id="rId34"/>
    <p:sldId id="282" r:id="rId35"/>
    <p:sldId id="290" r:id="rId36"/>
    <p:sldId id="343" r:id="rId37"/>
    <p:sldId id="399" r:id="rId38"/>
    <p:sldId id="397" r:id="rId39"/>
    <p:sldId id="381" r:id="rId40"/>
    <p:sldId id="367" r:id="rId41"/>
    <p:sldId id="396" r:id="rId42"/>
    <p:sldId id="302" r:id="rId43"/>
    <p:sldId id="303" r:id="rId44"/>
    <p:sldId id="263" r:id="rId45"/>
    <p:sldId id="385" r:id="rId46"/>
    <p:sldId id="388" r:id="rId47"/>
    <p:sldId id="383" r:id="rId48"/>
    <p:sldId id="368" r:id="rId49"/>
    <p:sldId id="409" r:id="rId50"/>
    <p:sldId id="415" r:id="rId51"/>
    <p:sldId id="265" r:id="rId52"/>
    <p:sldId id="392" r:id="rId53"/>
    <p:sldId id="305" r:id="rId54"/>
    <p:sldId id="285" r:id="rId55"/>
    <p:sldId id="300" r:id="rId56"/>
    <p:sldId id="281" r:id="rId57"/>
    <p:sldId id="401" r:id="rId58"/>
    <p:sldId id="402" r:id="rId59"/>
    <p:sldId id="267" r:id="rId60"/>
    <p:sldId id="418" r:id="rId61"/>
    <p:sldId id="289" r:id="rId62"/>
    <p:sldId id="395" r:id="rId63"/>
    <p:sldId id="372" r:id="rId64"/>
    <p:sldId id="404" r:id="rId65"/>
    <p:sldId id="391" r:id="rId66"/>
    <p:sldId id="376" r:id="rId67"/>
    <p:sldId id="414" r:id="rId68"/>
    <p:sldId id="390" r:id="rId69"/>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448" autoAdjust="0"/>
  </p:normalViewPr>
  <p:slideViewPr>
    <p:cSldViewPr snapToGrid="0" snapToObjects="1">
      <p:cViewPr varScale="1">
        <p:scale>
          <a:sx n="74" d="100"/>
          <a:sy n="74" d="100"/>
        </p:scale>
        <p:origin x="-848"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notesMaster" Target="notesMasters/notesMaster1.xml"/><Relationship Id="rId71" Type="http://schemas.openxmlformats.org/officeDocument/2006/relationships/printerSettings" Target="printerSettings/printerSettings1.bin"/><Relationship Id="rId72"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viewProps" Target="viewProps.xml"/><Relationship Id="rId74" Type="http://schemas.openxmlformats.org/officeDocument/2006/relationships/theme" Target="theme/theme1.xml"/><Relationship Id="rId75"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590DE5DF-378C-AF40-9AE6-10CB7BD5848F}" type="datetime1">
              <a:rPr lang="en-US"/>
              <a:pPr>
                <a:defRPr/>
              </a:pPr>
              <a:t>6/14/15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F9CABD48-29EE-0A43-BA70-89C5B3D2B4FA}" type="slidenum">
              <a:rPr lang="en-US"/>
              <a:pPr>
                <a:defRPr/>
              </a:pPr>
              <a:t>‹#›</a:t>
            </a:fld>
            <a:endParaRPr lang="en-US"/>
          </a:p>
        </p:txBody>
      </p:sp>
    </p:spTree>
    <p:extLst>
      <p:ext uri="{BB962C8B-B14F-4D97-AF65-F5344CB8AC3E}">
        <p14:creationId xmlns:p14="http://schemas.microsoft.com/office/powerpoint/2010/main" val="151891375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153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BF20580B-F853-F247-BC7A-275727C25E71}" type="slidenum">
              <a:rPr lang="en-US" sz="1200"/>
              <a:pPr eaLnBrk="1" hangingPunct="1"/>
              <a:t>1</a:t>
            </a:fld>
            <a:endParaRPr 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ja-JP" dirty="0" smtClean="0">
                <a:latin typeface="Calibri" charset="0"/>
              </a:rPr>
              <a:t>Welcome to the Drawing Portfolio. </a:t>
            </a:r>
            <a:r>
              <a:rPr lang="en-US" altLang="ja-JP" dirty="0" smtClean="0">
                <a:latin typeface="Calibri" charset="0"/>
              </a:rPr>
              <a:t>So, as</a:t>
            </a:r>
            <a:r>
              <a:rPr lang="en-US" altLang="ja-JP" baseline="0" dirty="0" smtClean="0">
                <a:latin typeface="Calibri" charset="0"/>
              </a:rPr>
              <a:t> </a:t>
            </a:r>
            <a:r>
              <a:rPr lang="en-US" altLang="ja-JP" baseline="0" dirty="0" smtClean="0">
                <a:latin typeface="Calibri" charset="0"/>
              </a:rPr>
              <a:t>we transition from 2D Design we want to continue to keep in mind the principles and elements </a:t>
            </a:r>
            <a:r>
              <a:rPr lang="en-US" altLang="ja-JP" baseline="0" dirty="0" smtClean="0">
                <a:latin typeface="Calibri" charset="0"/>
              </a:rPr>
              <a:t>of </a:t>
            </a:r>
            <a:r>
              <a:rPr lang="en-US" altLang="ja-JP" baseline="0" dirty="0" smtClean="0">
                <a:latin typeface="Calibri" charset="0"/>
              </a:rPr>
              <a:t>design while also looking at how various drawing issues are addressed in the work we will see.</a:t>
            </a:r>
          </a:p>
          <a:p>
            <a:r>
              <a:rPr lang="en-US" altLang="ja-JP" baseline="0" dirty="0" smtClean="0">
                <a:latin typeface="Calibri" charset="0"/>
              </a:rPr>
              <a:t>When considering these two drawings by </a:t>
            </a:r>
            <a:r>
              <a:rPr lang="en-US" altLang="ja-JP" baseline="0" dirty="0" err="1" smtClean="0">
                <a:latin typeface="Calibri" charset="0"/>
              </a:rPr>
              <a:t>Saville</a:t>
            </a:r>
            <a:r>
              <a:rPr lang="en-US" altLang="ja-JP" baseline="0" dirty="0" smtClean="0">
                <a:latin typeface="Calibri" charset="0"/>
              </a:rPr>
              <a:t> and </a:t>
            </a:r>
            <a:r>
              <a:rPr lang="en-US" altLang="ja-JP" baseline="0" dirty="0" err="1" smtClean="0">
                <a:latin typeface="Calibri" charset="0"/>
              </a:rPr>
              <a:t>Hartigan</a:t>
            </a:r>
            <a:r>
              <a:rPr lang="en-US" altLang="ja-JP" baseline="0" dirty="0" smtClean="0">
                <a:latin typeface="Calibri" charset="0"/>
              </a:rPr>
              <a:t>, each approaches the picture plane with differing aesthetics and visions, each using energetic </a:t>
            </a:r>
            <a:r>
              <a:rPr lang="en-US" altLang="ja-JP" baseline="0" dirty="0" smtClean="0">
                <a:latin typeface="Calibri" charset="0"/>
              </a:rPr>
              <a:t>mark-making </a:t>
            </a:r>
            <a:r>
              <a:rPr lang="en-US" altLang="ja-JP" baseline="0" dirty="0" smtClean="0">
                <a:latin typeface="Calibri" charset="0"/>
              </a:rPr>
              <a:t>to create compositions that engage negative space and the edge of the picture plane.</a:t>
            </a:r>
            <a:endParaRPr lang="en-US" altLang="ja-JP" dirty="0">
              <a:latin typeface="Calibri" charset="0"/>
            </a:endParaRPr>
          </a:p>
        </p:txBody>
      </p:sp>
      <p:sp>
        <p:nvSpPr>
          <p:cNvPr id="174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1CE7B947-6CC8-9240-8582-04D206D19718}" type="slidenum">
              <a:rPr lang="en-US" sz="1200"/>
              <a:pPr eaLnBrk="1" hangingPunct="1"/>
              <a:t>2</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latin typeface="Calibri" charset="0"/>
              </a:rPr>
              <a:t>The AP Studio Art Drawing Portfolio is divided into three sections. Section I- Quality-these are five actual works that best demonstrate the student</a:t>
            </a:r>
            <a:r>
              <a:rPr lang="ja-JP" altLang="en-US" dirty="0">
                <a:latin typeface="Calibri" charset="0"/>
              </a:rPr>
              <a:t>’</a:t>
            </a:r>
            <a:r>
              <a:rPr lang="en-US" dirty="0">
                <a:latin typeface="Calibri" charset="0"/>
              </a:rPr>
              <a:t>s understanding of and engagement with drawing. They must be 18x24 inches or less.  </a:t>
            </a:r>
            <a:endParaRPr lang="en-US" dirty="0" smtClean="0">
              <a:latin typeface="Calibri" charset="0"/>
            </a:endParaRPr>
          </a:p>
          <a:p>
            <a:r>
              <a:rPr lang="en-US" dirty="0" smtClean="0">
                <a:latin typeface="Calibri" charset="0"/>
              </a:rPr>
              <a:t> </a:t>
            </a:r>
            <a:r>
              <a:rPr lang="en-US" dirty="0">
                <a:latin typeface="Calibri" charset="0"/>
              </a:rPr>
              <a:t>Section II- Concentration-Is a sustained investigation. This body of work should describe an in-depth exploration of a particular drawing concern.  This should be 12 images which could include detailed images. There is a writing component to this section that is not scored but should be read to help the reader understand the students</a:t>
            </a:r>
            <a:r>
              <a:rPr lang="ja-JP" altLang="en-US" dirty="0">
                <a:latin typeface="Calibri" charset="0"/>
              </a:rPr>
              <a:t>’</a:t>
            </a:r>
            <a:r>
              <a:rPr lang="en-US" dirty="0">
                <a:latin typeface="Calibri" charset="0"/>
              </a:rPr>
              <a:t> process. </a:t>
            </a:r>
            <a:r>
              <a:rPr lang="en-US" dirty="0" smtClean="0">
                <a:latin typeface="Calibri" charset="0"/>
              </a:rPr>
              <a:t>During</a:t>
            </a:r>
            <a:r>
              <a:rPr lang="en-US" baseline="0" dirty="0" smtClean="0">
                <a:latin typeface="Calibri" charset="0"/>
              </a:rPr>
              <a:t> this reading</a:t>
            </a:r>
            <a:r>
              <a:rPr lang="en-US" dirty="0" smtClean="0">
                <a:latin typeface="Calibri" charset="0"/>
              </a:rPr>
              <a:t>, </a:t>
            </a:r>
            <a:r>
              <a:rPr lang="en-US" dirty="0">
                <a:latin typeface="Calibri" charset="0"/>
              </a:rPr>
              <a:t>there will be more emphasis on documenting process</a:t>
            </a:r>
            <a:r>
              <a:rPr lang="en-US" dirty="0" smtClean="0">
                <a:latin typeface="Calibri" charset="0"/>
              </a:rPr>
              <a:t>. Section III- Breadth- 12 images that demonstrate a range of approaches.</a:t>
            </a:r>
            <a:endParaRPr lang="en-US" dirty="0">
              <a:latin typeface="Calibri" charset="0"/>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37931725" indent="-37474525" eaLnBrk="0" hangingPunct="0">
              <a:defRPr sz="2400">
                <a:solidFill>
                  <a:schemeClr val="tx1"/>
                </a:solidFill>
                <a:latin typeface="Calibri" charset="0"/>
                <a:ea typeface="ＭＳ Ｐゴシック" charset="0"/>
                <a:cs typeface="ＭＳ Ｐゴシック" charset="0"/>
              </a:defRPr>
            </a:lvl2pPr>
            <a:lvl3pPr eaLnBrk="0" hangingPunct="0">
              <a:defRPr sz="2400">
                <a:solidFill>
                  <a:schemeClr val="tx1"/>
                </a:solidFill>
                <a:latin typeface="Calibri" charset="0"/>
                <a:ea typeface="ＭＳ Ｐゴシック" charset="0"/>
                <a:cs typeface="ＭＳ Ｐゴシック" charset="0"/>
              </a:defRPr>
            </a:lvl3pPr>
            <a:lvl4pPr eaLnBrk="0" hangingPunct="0">
              <a:defRPr sz="2400">
                <a:solidFill>
                  <a:schemeClr val="tx1"/>
                </a:solidFill>
                <a:latin typeface="Calibri" charset="0"/>
                <a:ea typeface="ＭＳ Ｐゴシック" charset="0"/>
                <a:cs typeface="ＭＳ Ｐゴシック" charset="0"/>
              </a:defRPr>
            </a:lvl4pPr>
            <a:lvl5pPr eaLnBrk="0" hangingPunct="0">
              <a:defRPr sz="2400">
                <a:solidFill>
                  <a:schemeClr val="tx1"/>
                </a:solidFill>
                <a:latin typeface="Calibri" charset="0"/>
                <a:ea typeface="ＭＳ Ｐゴシック" charset="0"/>
                <a:cs typeface="ＭＳ Ｐゴシック" charset="0"/>
              </a:defRPr>
            </a:lvl5pPr>
            <a:lvl6pPr marL="4572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6pPr>
            <a:lvl7pPr marL="9144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7pPr>
            <a:lvl8pPr marL="1371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8pPr>
            <a:lvl9pPr marL="18288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9pPr>
          </a:lstStyle>
          <a:p>
            <a:pPr eaLnBrk="1" hangingPunct="1"/>
            <a:fld id="{39D3BE01-E717-2941-94F6-3D62284F4F9C}" type="slidenum">
              <a:rPr lang="en-US" sz="1200"/>
              <a:pPr eaLnBrk="1" hangingPunct="1"/>
              <a:t>3</a:t>
            </a:fld>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latin typeface="Calibri" charset="0"/>
              </a:rPr>
              <a:t>Al </a:t>
            </a:r>
            <a:r>
              <a:rPr lang="en-US" dirty="0" smtClean="0">
                <a:latin typeface="Calibri" charset="0"/>
              </a:rPr>
              <a:t>Strachan’s</a:t>
            </a:r>
            <a:r>
              <a:rPr lang="en-US" baseline="0" dirty="0" smtClean="0">
                <a:latin typeface="Calibri" charset="0"/>
              </a:rPr>
              <a:t> use of</a:t>
            </a:r>
            <a:r>
              <a:rPr lang="en-US" dirty="0" smtClean="0">
                <a:latin typeface="Calibri" charset="0"/>
              </a:rPr>
              <a:t> </a:t>
            </a:r>
            <a:r>
              <a:rPr lang="en-US" baseline="0" dirty="0" smtClean="0">
                <a:latin typeface="Calibri" charset="0"/>
              </a:rPr>
              <a:t>loose fluid gestural </a:t>
            </a:r>
            <a:r>
              <a:rPr lang="en-US" baseline="0" dirty="0" smtClean="0">
                <a:latin typeface="Calibri" charset="0"/>
              </a:rPr>
              <a:t>mark-making </a:t>
            </a:r>
            <a:r>
              <a:rPr lang="en-US" baseline="0" dirty="0" smtClean="0">
                <a:latin typeface="Calibri" charset="0"/>
              </a:rPr>
              <a:t>and splashes of color </a:t>
            </a:r>
            <a:r>
              <a:rPr lang="en-US" dirty="0" smtClean="0">
                <a:latin typeface="Calibri" charset="0"/>
              </a:rPr>
              <a:t>depict </a:t>
            </a:r>
            <a:r>
              <a:rPr lang="en-US" dirty="0" smtClean="0">
                <a:latin typeface="Calibri" charset="0"/>
              </a:rPr>
              <a:t>the </a:t>
            </a:r>
            <a:r>
              <a:rPr lang="en-US" baseline="0" dirty="0" smtClean="0">
                <a:latin typeface="Calibri" charset="0"/>
              </a:rPr>
              <a:t>dynamic movement and kinetic energy of the </a:t>
            </a:r>
            <a:r>
              <a:rPr lang="en-US" dirty="0" smtClean="0">
                <a:latin typeface="Calibri" charset="0"/>
              </a:rPr>
              <a:t>city.</a:t>
            </a:r>
            <a:endParaRPr lang="en-US" dirty="0">
              <a:latin typeface="Calibri" charset="0"/>
            </a:endParaRPr>
          </a:p>
        </p:txBody>
      </p:sp>
      <p:sp>
        <p:nvSpPr>
          <p:cNvPr id="215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EC1270F9-F4D4-934B-9783-6281AB7C1467}" type="slidenum">
              <a:rPr lang="en-US" sz="1200"/>
              <a:pPr eaLnBrk="1" hangingPunct="1"/>
              <a:t>4</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37931725" indent="-37474525" eaLnBrk="0" hangingPunct="0">
              <a:defRPr sz="2400">
                <a:solidFill>
                  <a:schemeClr val="tx1"/>
                </a:solidFill>
                <a:latin typeface="Calibri" charset="0"/>
                <a:ea typeface="ＭＳ Ｐゴシック" charset="0"/>
                <a:cs typeface="ＭＳ Ｐゴシック" charset="0"/>
              </a:defRPr>
            </a:lvl2pPr>
            <a:lvl3pPr eaLnBrk="0" hangingPunct="0">
              <a:defRPr sz="2400">
                <a:solidFill>
                  <a:schemeClr val="tx1"/>
                </a:solidFill>
                <a:latin typeface="Calibri" charset="0"/>
                <a:ea typeface="ＭＳ Ｐゴシック" charset="0"/>
                <a:cs typeface="ＭＳ Ｐゴシック" charset="0"/>
              </a:defRPr>
            </a:lvl3pPr>
            <a:lvl4pPr eaLnBrk="0" hangingPunct="0">
              <a:defRPr sz="2400">
                <a:solidFill>
                  <a:schemeClr val="tx1"/>
                </a:solidFill>
                <a:latin typeface="Calibri" charset="0"/>
                <a:ea typeface="ＭＳ Ｐゴシック" charset="0"/>
                <a:cs typeface="ＭＳ Ｐゴシック" charset="0"/>
              </a:defRPr>
            </a:lvl4pPr>
            <a:lvl5pPr eaLnBrk="0" hangingPunct="0">
              <a:defRPr sz="2400">
                <a:solidFill>
                  <a:schemeClr val="tx1"/>
                </a:solidFill>
                <a:latin typeface="Calibri" charset="0"/>
                <a:ea typeface="ＭＳ Ｐゴシック" charset="0"/>
                <a:cs typeface="ＭＳ Ｐゴシック" charset="0"/>
              </a:defRPr>
            </a:lvl5pPr>
            <a:lvl6pPr marL="4572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6pPr>
            <a:lvl7pPr marL="9144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7pPr>
            <a:lvl8pPr marL="1371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8pPr>
            <a:lvl9pPr marL="18288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9pPr>
          </a:lstStyle>
          <a:p>
            <a:pPr eaLnBrk="1" hangingPunct="1"/>
            <a:fld id="{02606AEE-DC57-E047-9A69-0D8ABD0E2E7C}" type="slidenum">
              <a:rPr lang="en-US" sz="1200"/>
              <a:pPr eaLnBrk="1" hangingPunct="1"/>
              <a:t>5</a:t>
            </a:fld>
            <a:endParaRPr 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dirty="0">
              <a:latin typeface="Calibri" charset="0"/>
            </a:endParaRP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E862D852-F6E9-884B-8D60-B71F1F4CE0D5}" type="slidenum">
              <a:rPr lang="en-US" sz="1200"/>
              <a:pPr eaLnBrk="1" hangingPunct="1"/>
              <a:t>6</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72A4066B-E8CD-9044-BFE1-3E8196119005}" type="slidenum">
              <a:rPr lang="en-US" sz="1200"/>
              <a:pPr eaLnBrk="1" hangingPunct="1"/>
              <a:t>7</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0FF3BC07-3BDE-A845-89DB-0BC7A9F2C20E}" type="slidenum">
              <a:rPr lang="en-US" sz="1200"/>
              <a:pPr eaLnBrk="1" hangingPunct="1"/>
              <a:t>8</a:t>
            </a:fld>
            <a:endParaRPr 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60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latin typeface="Calibri" charset="0"/>
              </a:rPr>
              <a:t>As in Moore’s “</a:t>
            </a:r>
            <a:r>
              <a:rPr lang="en-US" dirty="0" smtClean="0">
                <a:latin typeface="Calibri" charset="0"/>
              </a:rPr>
              <a:t>looking Down into Mirrored Self </a:t>
            </a:r>
            <a:r>
              <a:rPr lang="en-US" dirty="0" smtClean="0">
                <a:latin typeface="Calibri" charset="0"/>
              </a:rPr>
              <a:t>Portrait” where you see the artist</a:t>
            </a:r>
            <a:r>
              <a:rPr lang="en-US" baseline="0" dirty="0" smtClean="0">
                <a:latin typeface="Calibri" charset="0"/>
              </a:rPr>
              <a:t> reflected, far in the background, behind her still life and its reflection.</a:t>
            </a:r>
            <a:endParaRPr lang="en-US" dirty="0">
              <a:latin typeface="Calibri" charset="0"/>
            </a:endParaRPr>
          </a:p>
        </p:txBody>
      </p:sp>
      <p:sp>
        <p:nvSpPr>
          <p:cNvPr id="460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3D2F80DD-ABC8-744C-8D0B-EE2D317669C2}" type="slidenum">
              <a:rPr lang="en-US" sz="1200"/>
              <a:pPr eaLnBrk="1" hangingPunct="1"/>
              <a:t>9</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latin typeface="Calibri" charset="0"/>
              </a:rPr>
              <a:t>An</a:t>
            </a:r>
            <a:r>
              <a:rPr lang="en-US" baseline="0" dirty="0" smtClean="0">
                <a:latin typeface="Calibri" charset="0"/>
              </a:rPr>
              <a:t> example of Student work</a:t>
            </a:r>
            <a:endParaRPr lang="en-US" dirty="0">
              <a:latin typeface="Calibri" charset="0"/>
            </a:endParaRPr>
          </a:p>
        </p:txBody>
      </p:sp>
      <p:sp>
        <p:nvSpPr>
          <p:cNvPr id="337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53DAD98-0232-B44D-BC47-E71EEEC9AED0}" type="slidenum">
              <a:rPr lang="en-US" sz="1200"/>
              <a:pPr eaLnBrk="1" hangingPunct="1"/>
              <a:t>10</a:t>
            </a:fld>
            <a:endParaRPr 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ＭＳ Ｐゴシック" charset="0"/>
                <a:cs typeface="ＭＳ Ｐゴシック" charset="0"/>
              </a:rPr>
              <a:t>Work</a:t>
            </a:r>
            <a:r>
              <a:rPr lang="en-US" sz="1200" kern="1200" baseline="0" dirty="0" smtClean="0">
                <a:solidFill>
                  <a:schemeClr val="tx1"/>
                </a:solidFill>
                <a:latin typeface="+mn-lt"/>
                <a:ea typeface="ＭＳ Ｐゴシック" charset="0"/>
                <a:cs typeface="ＭＳ Ｐゴシック" charset="0"/>
              </a:rPr>
              <a:t> from observation is not always work that is tightly rendered or painstakingly worked.  Frank </a:t>
            </a:r>
            <a:r>
              <a:rPr lang="en-US" sz="1200" kern="1200" baseline="0" dirty="0" err="1" smtClean="0">
                <a:solidFill>
                  <a:schemeClr val="tx1"/>
                </a:solidFill>
                <a:latin typeface="+mn-lt"/>
                <a:ea typeface="ＭＳ Ｐゴシック" charset="0"/>
                <a:cs typeface="ＭＳ Ｐゴシック" charset="0"/>
              </a:rPr>
              <a:t>Auerback</a:t>
            </a:r>
            <a:r>
              <a:rPr lang="en-US" sz="1200" kern="1200" baseline="0" dirty="0" smtClean="0">
                <a:solidFill>
                  <a:schemeClr val="tx1"/>
                </a:solidFill>
                <a:latin typeface="+mn-lt"/>
                <a:ea typeface="ＭＳ Ｐゴシック" charset="0"/>
                <a:cs typeface="ＭＳ Ｐゴシック" charset="0"/>
              </a:rPr>
              <a:t> </a:t>
            </a:r>
            <a:r>
              <a:rPr lang="en-US" sz="1200" kern="1200" dirty="0" smtClean="0">
                <a:solidFill>
                  <a:schemeClr val="tx1"/>
                </a:solidFill>
                <a:latin typeface="+mn-lt"/>
                <a:ea typeface="ＭＳ Ｐゴシック" charset="0"/>
                <a:cs typeface="ＭＳ Ｐゴシック" charset="0"/>
              </a:rPr>
              <a:t>returns </a:t>
            </a:r>
            <a:r>
              <a:rPr lang="en-US" sz="1200" kern="1200" dirty="0" smtClean="0">
                <a:solidFill>
                  <a:schemeClr val="tx1"/>
                </a:solidFill>
                <a:latin typeface="+mn-lt"/>
                <a:ea typeface="ＭＳ Ｐゴシック" charset="0"/>
                <a:cs typeface="ＭＳ Ｐゴシック" charset="0"/>
              </a:rPr>
              <a:t>repeatedly to the same subjects over decades,</a:t>
            </a:r>
            <a:r>
              <a:rPr lang="en-US" sz="1200" kern="1200" baseline="0" dirty="0" smtClean="0">
                <a:solidFill>
                  <a:schemeClr val="tx1"/>
                </a:solidFill>
                <a:latin typeface="+mn-lt"/>
                <a:ea typeface="ＭＳ Ｐゴシック" charset="0"/>
                <a:cs typeface="ＭＳ Ｐゴシック" charset="0"/>
              </a:rPr>
              <a:t> </a:t>
            </a:r>
            <a:r>
              <a:rPr lang="en-US" sz="1200" kern="1200" dirty="0" smtClean="0">
                <a:solidFill>
                  <a:schemeClr val="tx1"/>
                </a:solidFill>
                <a:latin typeface="+mn-lt"/>
                <a:ea typeface="ＭＳ Ｐゴシック" charset="0"/>
                <a:cs typeface="ＭＳ Ｐゴシック" charset="0"/>
              </a:rPr>
              <a:t>constantly looking anew at the same site or individual, striving to capture</a:t>
            </a:r>
            <a:r>
              <a:rPr lang="en-US" sz="1200" kern="1200" baseline="0" dirty="0" smtClean="0">
                <a:solidFill>
                  <a:schemeClr val="tx1"/>
                </a:solidFill>
                <a:latin typeface="+mn-lt"/>
                <a:ea typeface="ＭＳ Ｐゴシック" charset="0"/>
                <a:cs typeface="ＭＳ Ｐゴシック" charset="0"/>
              </a:rPr>
              <a:t> in quick gestural studies, </a:t>
            </a:r>
            <a:r>
              <a:rPr lang="en-US" sz="1200" kern="1200" dirty="0" smtClean="0">
                <a:solidFill>
                  <a:schemeClr val="tx1"/>
                </a:solidFill>
                <a:latin typeface="+mn-lt"/>
                <a:ea typeface="ＭＳ Ｐゴシック" charset="0"/>
                <a:cs typeface="ＭＳ Ｐゴシック" charset="0"/>
              </a:rPr>
              <a:t>the indefinable quality of raw </a:t>
            </a:r>
            <a:r>
              <a:rPr lang="en-US" sz="1200" kern="1200" dirty="0" smtClean="0">
                <a:solidFill>
                  <a:schemeClr val="tx1"/>
                </a:solidFill>
                <a:latin typeface="+mn-lt"/>
                <a:ea typeface="ＭＳ Ｐゴシック" charset="0"/>
                <a:cs typeface="ＭＳ Ｐゴシック" charset="0"/>
              </a:rPr>
              <a:t>sensations, </a:t>
            </a:r>
            <a:r>
              <a:rPr lang="en-US" sz="1200" kern="1200" dirty="0" smtClean="0">
                <a:solidFill>
                  <a:schemeClr val="tx1"/>
                </a:solidFill>
                <a:latin typeface="+mn-lt"/>
                <a:ea typeface="ＭＳ Ｐゴシック" charset="0"/>
                <a:cs typeface="ＭＳ Ｐゴシック" charset="0"/>
              </a:rPr>
              <a:t>stimulated by the forms and structures he sees. </a:t>
            </a:r>
            <a:endParaRPr lang="en-US" dirty="0"/>
          </a:p>
        </p:txBody>
      </p:sp>
      <p:sp>
        <p:nvSpPr>
          <p:cNvPr id="4" name="Slide Number Placeholder 3"/>
          <p:cNvSpPr>
            <a:spLocks noGrp="1"/>
          </p:cNvSpPr>
          <p:nvPr>
            <p:ph type="sldNum" sz="quarter" idx="10"/>
          </p:nvPr>
        </p:nvSpPr>
        <p:spPr/>
        <p:txBody>
          <a:bodyPr/>
          <a:lstStyle/>
          <a:p>
            <a:pPr>
              <a:defRPr/>
            </a:pPr>
            <a:fld id="{F9CABD48-29EE-0A43-BA70-89C5B3D2B4FA}" type="slidenum">
              <a:rPr lang="en-US" smtClean="0"/>
              <a:pPr>
                <a:defRPr/>
              </a:pPr>
              <a:t>11</a:t>
            </a:fld>
            <a:endParaRPr lang="en-US"/>
          </a:p>
        </p:txBody>
      </p:sp>
    </p:spTree>
    <p:extLst>
      <p:ext uri="{BB962C8B-B14F-4D97-AF65-F5344CB8AC3E}">
        <p14:creationId xmlns:p14="http://schemas.microsoft.com/office/powerpoint/2010/main" val="720656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4572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charset="0"/>
                <a:cs typeface="ＭＳ Ｐゴシック" charset="0"/>
              </a:rPr>
              <a:t>We</a:t>
            </a:r>
            <a:r>
              <a:rPr lang="en-US" sz="1200" kern="1200" baseline="0" dirty="0" smtClean="0">
                <a:solidFill>
                  <a:schemeClr val="tx1"/>
                </a:solidFill>
                <a:latin typeface="+mn-lt"/>
                <a:ea typeface="ＭＳ Ｐゴシック" charset="0"/>
                <a:cs typeface="ＭＳ Ｐゴシック" charset="0"/>
              </a:rPr>
              <a:t> will </a:t>
            </a:r>
            <a:r>
              <a:rPr lang="en-US" sz="1200" kern="1200" dirty="0" smtClean="0">
                <a:solidFill>
                  <a:schemeClr val="tx1"/>
                </a:solidFill>
                <a:latin typeface="+mn-lt"/>
                <a:ea typeface="ＭＳ Ｐゴシック" charset="0"/>
                <a:cs typeface="ＭＳ Ｐゴシック" charset="0"/>
              </a:rPr>
              <a:t>see works of Abstraction.  Ingrid </a:t>
            </a:r>
            <a:r>
              <a:rPr lang="en-US" sz="1200" kern="1200" dirty="0" err="1" smtClean="0">
                <a:solidFill>
                  <a:schemeClr val="tx1"/>
                </a:solidFill>
                <a:latin typeface="+mn-lt"/>
                <a:ea typeface="ＭＳ Ｐゴシック" charset="0"/>
                <a:cs typeface="ＭＳ Ｐゴシック" charset="0"/>
              </a:rPr>
              <a:t>Calame</a:t>
            </a:r>
            <a:r>
              <a:rPr lang="en-US" sz="1200" kern="1200" dirty="0" smtClean="0">
                <a:solidFill>
                  <a:schemeClr val="tx1"/>
                </a:solidFill>
                <a:latin typeface="+mn-lt"/>
                <a:ea typeface="ＭＳ Ｐゴシック" charset="0"/>
                <a:cs typeface="ＭＳ Ｐゴシック" charset="0"/>
              </a:rPr>
              <a:t> focuses her gaze on the left-over and often overlooked – stains on a sidewalk, graffiti on a river bank, tire skid marks on a roadway.  After tracing the shapes of these discarded marks, </a:t>
            </a:r>
            <a:r>
              <a:rPr lang="en-US" sz="1200" kern="1200" dirty="0" err="1" smtClean="0">
                <a:solidFill>
                  <a:schemeClr val="tx1"/>
                </a:solidFill>
                <a:latin typeface="+mn-lt"/>
                <a:ea typeface="ＭＳ Ｐゴシック" charset="0"/>
                <a:cs typeface="ＭＳ Ｐゴシック" charset="0"/>
              </a:rPr>
              <a:t>Calame</a:t>
            </a:r>
            <a:r>
              <a:rPr lang="en-US" sz="1200" kern="1200" dirty="0" smtClean="0">
                <a:solidFill>
                  <a:schemeClr val="tx1"/>
                </a:solidFill>
                <a:latin typeface="+mn-lt"/>
                <a:ea typeface="ＭＳ Ｐゴシック" charset="0"/>
                <a:cs typeface="ＭＳ Ｐゴシック" charset="0"/>
              </a:rPr>
              <a:t> uses this </a:t>
            </a:r>
            <a:r>
              <a:rPr lang="en-US" sz="1200" kern="1200" dirty="0" smtClean="0">
                <a:solidFill>
                  <a:schemeClr val="tx1"/>
                </a:solidFill>
                <a:latin typeface="+mn-lt"/>
                <a:ea typeface="ＭＳ Ｐゴシック" charset="0"/>
                <a:cs typeface="ＭＳ Ｐゴシック" charset="0"/>
              </a:rPr>
              <a:t>representational, </a:t>
            </a:r>
            <a:r>
              <a:rPr lang="en-US" sz="1200" kern="1200" dirty="0" smtClean="0">
                <a:solidFill>
                  <a:schemeClr val="tx1"/>
                </a:solidFill>
                <a:latin typeface="+mn-lt"/>
                <a:ea typeface="ＭＳ Ｐゴシック" charset="0"/>
                <a:cs typeface="ＭＳ Ｐゴシック" charset="0"/>
              </a:rPr>
              <a:t>and yet not necessarily </a:t>
            </a:r>
            <a:r>
              <a:rPr lang="en-US" sz="1200" kern="1200" dirty="0" smtClean="0">
                <a:solidFill>
                  <a:schemeClr val="tx1"/>
                </a:solidFill>
                <a:latin typeface="+mn-lt"/>
                <a:ea typeface="ＭＳ Ｐゴシック" charset="0"/>
                <a:cs typeface="ＭＳ Ｐゴシック" charset="0"/>
              </a:rPr>
              <a:t>recognizable, </a:t>
            </a:r>
            <a:r>
              <a:rPr lang="en-US" sz="1200" kern="1200" dirty="0" smtClean="0">
                <a:solidFill>
                  <a:schemeClr val="tx1"/>
                </a:solidFill>
                <a:latin typeface="+mn-lt"/>
                <a:ea typeface="ＭＳ Ｐゴシック" charset="0"/>
                <a:cs typeface="ＭＳ Ｐゴシック" charset="0"/>
              </a:rPr>
              <a:t>information to generate abstractions.  She refers to this process as a “representation of loss,” resulting in paintings that function in part as landscapes or historical referents </a:t>
            </a:r>
            <a:r>
              <a:rPr lang="en-US" sz="1200" kern="1200" dirty="0" smtClean="0">
                <a:solidFill>
                  <a:schemeClr val="tx1"/>
                </a:solidFill>
                <a:latin typeface="+mn-lt"/>
                <a:ea typeface="ＭＳ Ｐゴシック" charset="0"/>
                <a:cs typeface="ＭＳ Ｐゴシック" charset="0"/>
              </a:rPr>
              <a:t>to, </a:t>
            </a:r>
            <a:r>
              <a:rPr lang="en-US" sz="1200" kern="1200" dirty="0" smtClean="0">
                <a:solidFill>
                  <a:schemeClr val="tx1"/>
                </a:solidFill>
                <a:latin typeface="+mn-lt"/>
                <a:ea typeface="ＭＳ Ｐゴシック" charset="0"/>
                <a:cs typeface="ＭＳ Ｐゴシック" charset="0"/>
              </a:rPr>
              <a:t>the forgotten, disregarded or unobserved.</a:t>
            </a:r>
          </a:p>
          <a:p>
            <a:pPr eaLnBrk="1" hangingPunct="1"/>
            <a:endParaRPr lang="en-US" dirty="0">
              <a:latin typeface="Calibri" charset="0"/>
            </a:endParaRPr>
          </a:p>
        </p:txBody>
      </p:sp>
      <p:sp>
        <p:nvSpPr>
          <p:cNvPr id="358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B591393D-EAB2-5A4E-9F72-BDA5DE744FCF}" type="slidenum">
              <a:rPr lang="en-US" sz="1200"/>
              <a:pPr eaLnBrk="1" hangingPunct="1"/>
              <a:t>12</a:t>
            </a:fld>
            <a:endParaRPr 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r>
              <a:rPr lang="en-US" sz="1200" kern="1200" dirty="0" smtClean="0">
                <a:solidFill>
                  <a:schemeClr val="tx1"/>
                </a:solidFill>
                <a:latin typeface="+mn-lt"/>
                <a:ea typeface="ＭＳ Ｐゴシック" charset="0"/>
                <a:cs typeface="ＭＳ Ｐゴシック" charset="0"/>
              </a:rPr>
              <a:t>This painting by Grace </a:t>
            </a:r>
            <a:r>
              <a:rPr lang="en-US" sz="1200" kern="1200" dirty="0" err="1" smtClean="0">
                <a:solidFill>
                  <a:schemeClr val="tx1"/>
                </a:solidFill>
                <a:latin typeface="+mn-lt"/>
                <a:ea typeface="ＭＳ Ｐゴシック" charset="0"/>
                <a:cs typeface="ＭＳ Ｐゴシック" charset="0"/>
              </a:rPr>
              <a:t>Hartigan</a:t>
            </a:r>
            <a:r>
              <a:rPr lang="en-US" sz="1200" kern="1200" dirty="0" smtClean="0">
                <a:solidFill>
                  <a:schemeClr val="tx1"/>
                </a:solidFill>
                <a:latin typeface="+mn-lt"/>
                <a:ea typeface="ＭＳ Ｐゴシック" charset="0"/>
                <a:cs typeface="ＭＳ Ｐゴシック" charset="0"/>
              </a:rPr>
              <a:t> portrays dynamic, motion-filled colors that could be interpreted as a landscape, a still life, figures, </a:t>
            </a:r>
            <a:r>
              <a:rPr lang="en-US" sz="1200" kern="1200" dirty="0" smtClean="0">
                <a:solidFill>
                  <a:schemeClr val="tx1"/>
                </a:solidFill>
                <a:latin typeface="+mn-lt"/>
                <a:ea typeface="ＭＳ Ｐゴシック" charset="0"/>
                <a:cs typeface="ＭＳ Ｐゴシック" charset="0"/>
              </a:rPr>
              <a:t>almost anything</a:t>
            </a:r>
            <a:r>
              <a:rPr lang="en-US" sz="1200" kern="1200" dirty="0" smtClean="0">
                <a:solidFill>
                  <a:schemeClr val="tx1"/>
                </a:solidFill>
                <a:latin typeface="+mn-lt"/>
                <a:ea typeface="ＭＳ Ｐゴシック" charset="0"/>
                <a:cs typeface="ＭＳ Ｐゴシック" charset="0"/>
              </a:rPr>
              <a:t>!  She once said … “perhaps the subject of my art is like the definition of humor — emotional pain remembered in </a:t>
            </a:r>
            <a:r>
              <a:rPr lang="en-US" sz="1200" kern="1200" dirty="0" err="1" smtClean="0">
                <a:solidFill>
                  <a:schemeClr val="tx1"/>
                </a:solidFill>
                <a:latin typeface="+mn-lt"/>
                <a:ea typeface="ＭＳ Ｐゴシック" charset="0"/>
                <a:cs typeface="ＭＳ Ｐゴシック" charset="0"/>
              </a:rPr>
              <a:t>tranquillity</a:t>
            </a:r>
            <a:r>
              <a:rPr lang="en-US" sz="1200" kern="1200" dirty="0" smtClean="0">
                <a:solidFill>
                  <a:schemeClr val="tx1"/>
                </a:solidFill>
                <a:latin typeface="+mn-lt"/>
                <a:ea typeface="ＭＳ Ｐゴシック" charset="0"/>
                <a:cs typeface="ＭＳ Ｐゴシック" charset="0"/>
              </a:rPr>
              <a:t>.”</a:t>
            </a:r>
            <a:endParaRPr lang="en-US" dirty="0">
              <a:latin typeface="Calibri" charset="0"/>
            </a:endParaRPr>
          </a:p>
        </p:txBody>
      </p:sp>
      <p:sp>
        <p:nvSpPr>
          <p:cNvPr id="358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B591393D-EAB2-5A4E-9F72-BDA5DE744FCF}" type="slidenum">
              <a:rPr lang="en-US" sz="1200"/>
              <a:pPr eaLnBrk="1" hangingPunct="1"/>
              <a:t>13</a:t>
            </a:fld>
            <a:endParaRPr 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latin typeface="Calibri" charset="0"/>
              </a:rPr>
              <a:t>We</a:t>
            </a:r>
            <a:r>
              <a:rPr lang="en-US" baseline="0" dirty="0" smtClean="0">
                <a:latin typeface="Calibri" charset="0"/>
              </a:rPr>
              <a:t> will see examples of students using abstraction.</a:t>
            </a:r>
            <a:endParaRPr lang="en-US" dirty="0">
              <a:latin typeface="Calibri" charset="0"/>
            </a:endParaRPr>
          </a:p>
        </p:txBody>
      </p:sp>
      <p:sp>
        <p:nvSpPr>
          <p:cNvPr id="378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D25A472-A94C-1640-A89E-A65214869B23}" type="slidenum">
              <a:rPr lang="en-US" sz="1200"/>
              <a:pPr eaLnBrk="1" hangingPunct="1"/>
              <a:t>14</a:t>
            </a:fld>
            <a:endParaRPr 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charset="0"/>
              </a:rPr>
              <a:t>There will be inventive uses of materials within</a:t>
            </a:r>
            <a:r>
              <a:rPr lang="en-US" baseline="0" dirty="0" smtClean="0">
                <a:latin typeface="Calibri" charset="0"/>
              </a:rPr>
              <a:t> the Drawing portfolio</a:t>
            </a:r>
            <a:r>
              <a:rPr lang="en-US" dirty="0" smtClean="0">
                <a:latin typeface="Calibri" charset="0"/>
              </a:rPr>
              <a:t>. Whitfield</a:t>
            </a:r>
            <a:r>
              <a:rPr lang="en-US" baseline="0" dirty="0" smtClean="0">
                <a:latin typeface="Calibri" charset="0"/>
              </a:rPr>
              <a:t> Lovell uses vintage portrait photographs of African Americans from the early 1900’s as reference material for his drawings on reclaimed wood, incorporating found objects to tell stories that are as  mysterious and open ended as the people whose portraits he draws.</a:t>
            </a:r>
            <a:endParaRPr lang="en-US" dirty="0">
              <a:latin typeface="Calibri" charset="0"/>
            </a:endParaRPr>
          </a:p>
        </p:txBody>
      </p:sp>
      <p:sp>
        <p:nvSpPr>
          <p:cNvPr id="419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7DC314B8-E3DA-D64A-9DD9-4B724C22796F}" type="slidenum">
              <a:rPr lang="en-US" sz="1200"/>
              <a:pPr eaLnBrk="1" hangingPunct="1"/>
              <a:t>15</a:t>
            </a:fld>
            <a:endParaRPr 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99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effectLst/>
              </a:rPr>
              <a:t>Chris </a:t>
            </a:r>
            <a:r>
              <a:rPr lang="en-US" dirty="0" err="1" smtClean="0">
                <a:effectLst/>
              </a:rPr>
              <a:t>Nau</a:t>
            </a:r>
            <a:r>
              <a:rPr lang="en-US" dirty="0" smtClean="0">
                <a:effectLst/>
              </a:rPr>
              <a:t> makes work in sculpture, three-dimensional drawing, and painting that explores transformation as the foundation for all structures.</a:t>
            </a:r>
            <a:r>
              <a:rPr lang="en-US" dirty="0" smtClean="0"/>
              <a:t> </a:t>
            </a:r>
            <a:r>
              <a:rPr lang="en-US" dirty="0" smtClean="0"/>
              <a:t>“</a:t>
            </a:r>
            <a:r>
              <a:rPr lang="en-US" dirty="0" err="1" smtClean="0"/>
              <a:t>Inhabitat</a:t>
            </a:r>
            <a:r>
              <a:rPr lang="en-US" dirty="0" smtClean="0"/>
              <a:t> </a:t>
            </a:r>
            <a:r>
              <a:rPr lang="en-US" dirty="0" smtClean="0"/>
              <a:t>is an invented word that describes the middle place between inhabitant (figure/subject/object) and habitat (ground/environment/space). </a:t>
            </a:r>
            <a:br>
              <a:rPr lang="en-US" dirty="0" smtClean="0"/>
            </a:br>
            <a:r>
              <a:rPr lang="en-US" dirty="0" smtClean="0"/>
              <a:t/>
            </a:r>
            <a:br>
              <a:rPr lang="en-US" dirty="0" smtClean="0"/>
            </a:br>
            <a:r>
              <a:rPr lang="en-US" dirty="0" smtClean="0"/>
              <a:t>This middle is a place of both separation and combination. It is the product of opposites colliding to form a third possibility. This work came from the question: How can destructive actions construct an emergent form</a:t>
            </a:r>
            <a:r>
              <a:rPr lang="en-US" dirty="0" smtClean="0"/>
              <a:t>?”</a:t>
            </a:r>
            <a:endParaRPr lang="en-US" dirty="0" smtClean="0"/>
          </a:p>
          <a:p>
            <a:pPr eaLnBrk="1" hangingPunct="1">
              <a:spcBef>
                <a:spcPct val="0"/>
              </a:spcBef>
            </a:pPr>
            <a:endParaRPr lang="en-US" dirty="0">
              <a:latin typeface="Calibri" charset="0"/>
            </a:endParaRPr>
          </a:p>
        </p:txBody>
      </p:sp>
      <p:sp>
        <p:nvSpPr>
          <p:cNvPr id="399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396933F-0636-9748-85A2-256D5B03AA1C}" type="slidenum">
              <a:rPr lang="en-US" sz="1200"/>
              <a:pPr eaLnBrk="1" hangingPunct="1"/>
              <a:t>16</a:t>
            </a:fld>
            <a:endParaRPr 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82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charset="0"/>
              </a:rPr>
              <a:t>In this work the student uses hair as their</a:t>
            </a:r>
            <a:r>
              <a:rPr lang="en-US" baseline="0" dirty="0" smtClean="0">
                <a:latin typeface="Calibri" charset="0"/>
              </a:rPr>
              <a:t> drawing material. Juxtaposing the rigidly organized parallel lines on the </a:t>
            </a:r>
            <a:r>
              <a:rPr lang="en-US" baseline="0" dirty="0" smtClean="0">
                <a:latin typeface="Calibri" charset="0"/>
              </a:rPr>
              <a:t>left, </a:t>
            </a:r>
            <a:r>
              <a:rPr lang="en-US" baseline="0" dirty="0" smtClean="0">
                <a:latin typeface="Calibri" charset="0"/>
              </a:rPr>
              <a:t>with the organic curvilinear tangle on the right.</a:t>
            </a:r>
            <a:endParaRPr lang="en-US" dirty="0">
              <a:latin typeface="Calibri" charset="0"/>
            </a:endParaRPr>
          </a:p>
        </p:txBody>
      </p:sp>
      <p:sp>
        <p:nvSpPr>
          <p:cNvPr id="1382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B5F69985-CAFD-4F49-9323-EB856D120155}" type="slidenum">
              <a:rPr lang="en-US" sz="1200"/>
              <a:pPr eaLnBrk="1" hangingPunct="1"/>
              <a:t>17</a:t>
            </a:fld>
            <a:endParaRPr 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dirty="0">
              <a:latin typeface="Calibri" charset="0"/>
            </a:endParaRPr>
          </a:p>
        </p:txBody>
      </p:sp>
      <p:sp>
        <p:nvSpPr>
          <p:cNvPr id="440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0A8D9CB0-34FB-4043-8304-A37BC0D61F9F}" type="slidenum">
              <a:rPr lang="en-US" sz="1200"/>
              <a:pPr eaLnBrk="1" hangingPunct="1"/>
              <a:t>18</a:t>
            </a:fld>
            <a:endParaRPr 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dirty="0">
              <a:latin typeface="Calibri" charset="0"/>
            </a:endParaRPr>
          </a:p>
        </p:txBody>
      </p:sp>
      <p:sp>
        <p:nvSpPr>
          <p:cNvPr id="440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0A8D9CB0-34FB-4043-8304-A37BC0D61F9F}" type="slidenum">
              <a:rPr lang="en-US" sz="1200"/>
              <a:pPr eaLnBrk="1" hangingPunct="1"/>
              <a:t>19</a:t>
            </a:fld>
            <a:endParaRPr 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81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err="1" smtClean="0">
                <a:latin typeface="Calibri" charset="0"/>
              </a:rPr>
              <a:t>Kollwotz</a:t>
            </a:r>
            <a:r>
              <a:rPr lang="en-US" baseline="0" dirty="0" smtClean="0">
                <a:latin typeface="Calibri" charset="0"/>
              </a:rPr>
              <a:t> uses </a:t>
            </a:r>
            <a:r>
              <a:rPr lang="en-US" baseline="0" dirty="0" smtClean="0">
                <a:latin typeface="Calibri" charset="0"/>
              </a:rPr>
              <a:t>a dynamic, rapid, </a:t>
            </a:r>
            <a:r>
              <a:rPr lang="en-US" baseline="0" dirty="0" err="1" smtClean="0">
                <a:latin typeface="Calibri" charset="0"/>
              </a:rPr>
              <a:t>zig-zag</a:t>
            </a:r>
            <a:r>
              <a:rPr lang="en-US" baseline="0" dirty="0" smtClean="0">
                <a:latin typeface="Calibri" charset="0"/>
              </a:rPr>
              <a:t> line moving from the hand to the face adding activity to an otherwise static self portrait.</a:t>
            </a:r>
            <a:endParaRPr lang="en-US" dirty="0">
              <a:latin typeface="Calibri" charset="0"/>
            </a:endParaRPr>
          </a:p>
        </p:txBody>
      </p:sp>
      <p:sp>
        <p:nvSpPr>
          <p:cNvPr id="481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6CB00D70-9E42-2649-B8FF-1C83C76A4427}" type="slidenum">
              <a:rPr lang="en-US" sz="1200"/>
              <a:pPr eaLnBrk="1" hangingPunct="1"/>
              <a:t>20</a:t>
            </a:fld>
            <a:endParaRPr 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err="1" smtClean="0">
                <a:latin typeface="Calibri" charset="0"/>
              </a:rPr>
              <a:t>Nami</a:t>
            </a:r>
            <a:r>
              <a:rPr lang="en-US" dirty="0" smtClean="0">
                <a:latin typeface="Calibri" charset="0"/>
              </a:rPr>
              <a:t> </a:t>
            </a:r>
            <a:r>
              <a:rPr lang="en-US" dirty="0" smtClean="0">
                <a:latin typeface="Calibri" charset="0"/>
              </a:rPr>
              <a:t>Yamamoto, </a:t>
            </a:r>
            <a:r>
              <a:rPr lang="en-US" dirty="0" smtClean="0">
                <a:latin typeface="Calibri" charset="0"/>
              </a:rPr>
              <a:t>creates large scale </a:t>
            </a:r>
            <a:r>
              <a:rPr lang="en-US" dirty="0" smtClean="0">
                <a:latin typeface="Calibri" charset="0"/>
              </a:rPr>
              <a:t>installations,</a:t>
            </a:r>
            <a:r>
              <a:rPr lang="en-US" baseline="0" dirty="0" smtClean="0">
                <a:latin typeface="Calibri" charset="0"/>
              </a:rPr>
              <a:t> </a:t>
            </a:r>
            <a:r>
              <a:rPr lang="en-US" baseline="0" dirty="0" smtClean="0">
                <a:latin typeface="Calibri" charset="0"/>
              </a:rPr>
              <a:t>using curved shapes and </a:t>
            </a:r>
            <a:r>
              <a:rPr lang="en-US" baseline="0" dirty="0" smtClean="0">
                <a:latin typeface="Calibri" charset="0"/>
              </a:rPr>
              <a:t>line, </a:t>
            </a:r>
            <a:r>
              <a:rPr lang="en-US" baseline="0" dirty="0" smtClean="0">
                <a:latin typeface="Calibri" charset="0"/>
              </a:rPr>
              <a:t>that play with light and shadows within space creating layered “</a:t>
            </a:r>
            <a:r>
              <a:rPr lang="en-US" baseline="0" dirty="0" smtClean="0">
                <a:latin typeface="Calibri" charset="0"/>
              </a:rPr>
              <a:t>drawn” </a:t>
            </a:r>
            <a:r>
              <a:rPr lang="en-US" baseline="0" dirty="0" smtClean="0">
                <a:latin typeface="Calibri" charset="0"/>
              </a:rPr>
              <a:t>forms. We may see work that challenges our notion of what drawing </a:t>
            </a:r>
            <a:r>
              <a:rPr lang="en-US" baseline="0" dirty="0" smtClean="0">
                <a:latin typeface="Calibri" charset="0"/>
              </a:rPr>
              <a:t>is, </a:t>
            </a:r>
            <a:r>
              <a:rPr lang="en-US" baseline="0" dirty="0" smtClean="0">
                <a:latin typeface="Calibri" charset="0"/>
              </a:rPr>
              <a:t>and we will need to look through the drawing </a:t>
            </a:r>
            <a:r>
              <a:rPr lang="en-US" baseline="0" dirty="0" err="1" smtClean="0">
                <a:latin typeface="Calibri" charset="0"/>
              </a:rPr>
              <a:t>lense</a:t>
            </a:r>
            <a:r>
              <a:rPr lang="en-US" baseline="0" dirty="0" smtClean="0">
                <a:latin typeface="Calibri" charset="0"/>
              </a:rPr>
              <a:t> as we evaluate the work.</a:t>
            </a:r>
            <a:endParaRPr lang="en-US" dirty="0">
              <a:latin typeface="Calibri" charset="0"/>
            </a:endParaRPr>
          </a:p>
        </p:txBody>
      </p:sp>
      <p:sp>
        <p:nvSpPr>
          <p:cNvPr id="604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F7C7596F-2806-2E4F-B0F6-4E5FE61398D2}" type="slidenum">
              <a:rPr lang="en-US" sz="1200"/>
              <a:pPr eaLnBrk="1" hangingPunct="1"/>
              <a:t>21</a:t>
            </a:fld>
            <a:endParaRPr 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24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By layering disparate materials and visual languages, Ganesh asks her viewers to “seek and consider new narratives of sexuality and power.” These small works on</a:t>
            </a:r>
            <a:r>
              <a:rPr lang="en-US" baseline="0" dirty="0" smtClean="0"/>
              <a:t> hand made papers are delicately created with imagery that can be bloody and disturbing and at the same time beautiful and seductive. </a:t>
            </a:r>
            <a:endParaRPr lang="en-US" dirty="0">
              <a:latin typeface="Calibri" charset="0"/>
            </a:endParaRPr>
          </a:p>
        </p:txBody>
      </p:sp>
      <p:sp>
        <p:nvSpPr>
          <p:cNvPr id="624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E9D39AE9-D8D8-5D46-B5DA-C1CACB78C4B6}" type="slidenum">
              <a:rPr lang="en-US" sz="1200"/>
              <a:pPr eaLnBrk="1" hangingPunct="1"/>
              <a:t>22</a:t>
            </a:fld>
            <a:endParaRPr 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45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Monika </a:t>
            </a:r>
            <a:r>
              <a:rPr lang="en-US" dirty="0" err="1" smtClean="0"/>
              <a:t>Grzymala</a:t>
            </a:r>
            <a:r>
              <a:rPr lang="en-US" dirty="0" smtClean="0"/>
              <a:t>, </a:t>
            </a:r>
            <a:r>
              <a:rPr lang="en-US" dirty="0" smtClean="0"/>
              <a:t>creates </a:t>
            </a:r>
            <a:r>
              <a:rPr lang="en-US" dirty="0" smtClean="0"/>
              <a:t>wildly explosive 2-D drawings that refuse to stick to a single surface (or dimension</a:t>
            </a:r>
            <a:r>
              <a:rPr lang="en-US" dirty="0" smtClean="0"/>
              <a:t>).</a:t>
            </a:r>
            <a:endParaRPr lang="en-US" dirty="0" smtClean="0"/>
          </a:p>
          <a:p>
            <a:r>
              <a:rPr lang="en-US" dirty="0" smtClean="0"/>
              <a:t> </a:t>
            </a:r>
          </a:p>
          <a:p>
            <a:r>
              <a:rPr lang="en-US" dirty="0" smtClean="0"/>
              <a:t>“</a:t>
            </a:r>
            <a:r>
              <a:rPr lang="en-US" dirty="0" err="1" smtClean="0"/>
              <a:t>Grzymala</a:t>
            </a:r>
            <a:r>
              <a:rPr lang="en-US" dirty="0" smtClean="0"/>
              <a:t> </a:t>
            </a:r>
            <a:r>
              <a:rPr lang="en-US" dirty="0" smtClean="0"/>
              <a:t>applies adhesive tape directly to gallery walls to create three-dimensional drawings that can both wrap around corners and project outwards. She describes her art as being more akin to drawing than installation, viewing the works as complex drawings that leave the walls to take over the surrounding space</a:t>
            </a:r>
            <a:r>
              <a:rPr lang="en-US" dirty="0" smtClean="0"/>
              <a:t>.” </a:t>
            </a:r>
            <a:endParaRPr lang="en-US" dirty="0">
              <a:latin typeface="Calibri" charset="0"/>
            </a:endParaRPr>
          </a:p>
        </p:txBody>
      </p:sp>
      <p:sp>
        <p:nvSpPr>
          <p:cNvPr id="645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D5C9C247-5414-0F4E-9273-7838D01A6D6E}" type="slidenum">
              <a:rPr lang="en-US" sz="1200"/>
              <a:pPr eaLnBrk="1" hangingPunct="1"/>
              <a:t>23</a:t>
            </a:fld>
            <a:endParaRPr 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49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latin typeface="Calibri" charset="0"/>
              </a:rPr>
              <a:t>This</a:t>
            </a:r>
            <a:r>
              <a:rPr lang="en-US" baseline="0" dirty="0" smtClean="0">
                <a:latin typeface="Calibri" charset="0"/>
              </a:rPr>
              <a:t> </a:t>
            </a:r>
            <a:r>
              <a:rPr lang="en-US" baseline="0" dirty="0" smtClean="0">
                <a:latin typeface="Calibri" charset="0"/>
              </a:rPr>
              <a:t>student </a:t>
            </a:r>
            <a:r>
              <a:rPr lang="en-US" baseline="0" dirty="0" smtClean="0">
                <a:latin typeface="Calibri" charset="0"/>
              </a:rPr>
              <a:t>installation is directly inspired by the work of </a:t>
            </a:r>
            <a:r>
              <a:rPr lang="en-US" baseline="0" dirty="0" err="1" smtClean="0">
                <a:latin typeface="Calibri" charset="0"/>
              </a:rPr>
              <a:t>Gryzmala</a:t>
            </a:r>
            <a:r>
              <a:rPr lang="en-US" baseline="0" dirty="0" smtClean="0">
                <a:latin typeface="Calibri" charset="0"/>
              </a:rPr>
              <a:t>.</a:t>
            </a:r>
            <a:endParaRPr lang="en-US" dirty="0">
              <a:latin typeface="Calibri" charset="0"/>
            </a:endParaRPr>
          </a:p>
        </p:txBody>
      </p:sp>
      <p:sp>
        <p:nvSpPr>
          <p:cNvPr id="849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A59D3E4D-AEAF-E94B-AD49-1AF92ED692E9}" type="slidenum">
              <a:rPr lang="en-US" sz="1200"/>
              <a:pPr eaLnBrk="1" hangingPunct="1"/>
              <a:t>24</a:t>
            </a:fld>
            <a:endParaRPr 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49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latin typeface="Calibri" charset="0"/>
              </a:rPr>
              <a:t>The images we will see on our computer screen during the reading are depicting artwork that may vary greatly in scale. It may be helpful to look at sizes! You may not have the benefit of something that helps determine scale such as  the binding of a book spine.</a:t>
            </a:r>
          </a:p>
          <a:p>
            <a:endParaRPr lang="en-US" dirty="0">
              <a:latin typeface="Calibri" charset="0"/>
            </a:endParaRPr>
          </a:p>
        </p:txBody>
      </p:sp>
      <p:sp>
        <p:nvSpPr>
          <p:cNvPr id="849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A59D3E4D-AEAF-E94B-AD49-1AF92ED692E9}" type="slidenum">
              <a:rPr lang="en-US" sz="1200"/>
              <a:pPr eaLnBrk="1" hangingPunct="1"/>
              <a:t>25</a:t>
            </a:fld>
            <a:endParaRPr lang="en-U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charset="0"/>
              </a:rPr>
              <a:t>Or the corner of a wall or window</a:t>
            </a:r>
            <a:r>
              <a:rPr lang="en-US" baseline="0" dirty="0" smtClean="0">
                <a:latin typeface="Calibri" charset="0"/>
              </a:rPr>
              <a:t> frame.</a:t>
            </a:r>
            <a:endParaRPr lang="en-US" dirty="0">
              <a:latin typeface="Calibri" charset="0"/>
            </a:endParaRPr>
          </a:p>
        </p:txBody>
      </p:sp>
      <p:sp>
        <p:nvSpPr>
          <p:cNvPr id="50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68A699B4-6475-A044-82B7-3F2483CA550B}" type="slidenum">
              <a:rPr lang="en-US" sz="1200"/>
              <a:pPr eaLnBrk="1" hangingPunct="1"/>
              <a:t>26</a:t>
            </a:fld>
            <a:endParaRPr 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65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smtClean="0">
                <a:latin typeface="Calibri" charset="0"/>
              </a:rPr>
              <a:t>Look for the use of light and shade</a:t>
            </a:r>
            <a:r>
              <a:rPr lang="en-US" baseline="0" dirty="0" smtClean="0">
                <a:latin typeface="Calibri" charset="0"/>
              </a:rPr>
              <a:t> in a variety of media.</a:t>
            </a:r>
            <a:endParaRPr lang="en-US" dirty="0">
              <a:latin typeface="Calibri" charset="0"/>
            </a:endParaRPr>
          </a:p>
        </p:txBody>
      </p:sp>
      <p:sp>
        <p:nvSpPr>
          <p:cNvPr id="665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E5EE1893-C72B-2B4E-9E75-4E6A71485592}" type="slidenum">
              <a:rPr lang="en-US" sz="1200"/>
              <a:pPr eaLnBrk="1" hangingPunct="1"/>
              <a:t>27</a:t>
            </a:fld>
            <a:endParaRPr lang="en-US"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86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latin typeface="Calibri" charset="0"/>
              </a:rPr>
              <a:t>AS with this drapery study</a:t>
            </a:r>
            <a:r>
              <a:rPr lang="en-US" baseline="0" dirty="0" smtClean="0">
                <a:latin typeface="Calibri" charset="0"/>
              </a:rPr>
              <a:t> by </a:t>
            </a:r>
            <a:r>
              <a:rPr lang="en-US" baseline="0" dirty="0" err="1" smtClean="0">
                <a:latin typeface="Calibri" charset="0"/>
              </a:rPr>
              <a:t>DaVinci</a:t>
            </a:r>
            <a:endParaRPr lang="en-US" dirty="0">
              <a:latin typeface="Calibri" charset="0"/>
            </a:endParaRPr>
          </a:p>
        </p:txBody>
      </p:sp>
      <p:sp>
        <p:nvSpPr>
          <p:cNvPr id="686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A4DD176E-33D5-5942-82D3-1A89B0C8792C}" type="slidenum">
              <a:rPr lang="en-US" sz="1200"/>
              <a:pPr eaLnBrk="1" hangingPunct="1"/>
              <a:t>28</a:t>
            </a:fld>
            <a:endParaRPr lang="en-U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47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latin typeface="Calibri" charset="0"/>
              </a:rPr>
              <a:t>Or this</a:t>
            </a:r>
            <a:r>
              <a:rPr lang="en-US" baseline="0" dirty="0" smtClean="0">
                <a:latin typeface="Calibri" charset="0"/>
              </a:rPr>
              <a:t> portrait by Sargent</a:t>
            </a:r>
            <a:endParaRPr lang="en-US" dirty="0">
              <a:latin typeface="Calibri" charset="0"/>
            </a:endParaRPr>
          </a:p>
        </p:txBody>
      </p:sp>
      <p:sp>
        <p:nvSpPr>
          <p:cNvPr id="747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A1B8B9AB-38DC-6841-A0DE-342B4DF20D9D}" type="slidenum">
              <a:rPr lang="en-US" sz="1200"/>
              <a:pPr eaLnBrk="1" hangingPunct="1"/>
              <a:t>29</a:t>
            </a:fld>
            <a:endParaRPr 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86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baseline="0" dirty="0" smtClean="0">
                <a:latin typeface="Calibri" charset="0"/>
              </a:rPr>
              <a:t>Look for nuanced subtlety as in this student work.</a:t>
            </a:r>
            <a:endParaRPr lang="en-US" dirty="0">
              <a:latin typeface="Calibri" charset="0"/>
            </a:endParaRPr>
          </a:p>
        </p:txBody>
      </p:sp>
      <p:sp>
        <p:nvSpPr>
          <p:cNvPr id="686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A4DD176E-33D5-5942-82D3-1A89B0C8792C}" type="slidenum">
              <a:rPr lang="en-US" sz="1200"/>
              <a:pPr eaLnBrk="1" hangingPunct="1"/>
              <a:t>30</a:t>
            </a:fld>
            <a:endParaRPr lang="en-US"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47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latin typeface="Calibri" charset="0"/>
              </a:rPr>
              <a:t>Consider rendering </a:t>
            </a:r>
            <a:r>
              <a:rPr lang="en-US" dirty="0" smtClean="0">
                <a:latin typeface="Calibri" charset="0"/>
              </a:rPr>
              <a:t>of Form.</a:t>
            </a:r>
            <a:r>
              <a:rPr lang="en-US" baseline="0" dirty="0" smtClean="0">
                <a:latin typeface="Calibri" charset="0"/>
              </a:rPr>
              <a:t> </a:t>
            </a:r>
            <a:r>
              <a:rPr lang="en-US" dirty="0" err="1" smtClean="0">
                <a:latin typeface="Calibri" charset="0"/>
              </a:rPr>
              <a:t>Saville</a:t>
            </a:r>
            <a:r>
              <a:rPr lang="en-US" baseline="0" dirty="0" smtClean="0">
                <a:latin typeface="Calibri" charset="0"/>
              </a:rPr>
              <a:t> </a:t>
            </a:r>
            <a:r>
              <a:rPr lang="en-US" baseline="0" dirty="0" smtClean="0">
                <a:latin typeface="Calibri" charset="0"/>
              </a:rPr>
              <a:t>paints </a:t>
            </a:r>
            <a:r>
              <a:rPr lang="en-US" baseline="0" dirty="0" smtClean="0">
                <a:latin typeface="Calibri" charset="0"/>
              </a:rPr>
              <a:t>flesh with </a:t>
            </a:r>
            <a:r>
              <a:rPr lang="en-US" baseline="0" dirty="0" smtClean="0">
                <a:latin typeface="Calibri" charset="0"/>
              </a:rPr>
              <a:t>color, </a:t>
            </a:r>
            <a:r>
              <a:rPr lang="en-US" baseline="0" dirty="0" smtClean="0">
                <a:latin typeface="Calibri" charset="0"/>
              </a:rPr>
              <a:t>that is at once sickly and </a:t>
            </a:r>
            <a:r>
              <a:rPr lang="en-US" baseline="0" dirty="0" smtClean="0">
                <a:latin typeface="Calibri" charset="0"/>
              </a:rPr>
              <a:t>bruised, </a:t>
            </a:r>
            <a:r>
              <a:rPr lang="en-US" baseline="0" dirty="0" smtClean="0">
                <a:latin typeface="Calibri" charset="0"/>
              </a:rPr>
              <a:t>while also lush and </a:t>
            </a:r>
            <a:r>
              <a:rPr lang="en-US" baseline="0" dirty="0" smtClean="0">
                <a:latin typeface="Calibri" charset="0"/>
              </a:rPr>
              <a:t>seductive, </a:t>
            </a:r>
            <a:r>
              <a:rPr lang="en-US" baseline="0" dirty="0" smtClean="0">
                <a:latin typeface="Calibri" charset="0"/>
              </a:rPr>
              <a:t>as she models the form in her larger than life nudes.</a:t>
            </a:r>
            <a:endParaRPr lang="en-US" dirty="0">
              <a:latin typeface="Calibri" charset="0"/>
            </a:endParaRPr>
          </a:p>
        </p:txBody>
      </p:sp>
      <p:sp>
        <p:nvSpPr>
          <p:cNvPr id="747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A1B8B9AB-38DC-6841-A0DE-342B4DF20D9D}" type="slidenum">
              <a:rPr lang="en-US" sz="1200"/>
              <a:pPr eaLnBrk="1" hangingPunct="1"/>
              <a:t>31</a:t>
            </a:fld>
            <a:endParaRPr lang="en-US"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29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err="1" smtClean="0">
                <a:latin typeface="Calibri" charset="0"/>
              </a:rPr>
              <a:t>Dara</a:t>
            </a:r>
            <a:r>
              <a:rPr lang="en-US" dirty="0" smtClean="0">
                <a:latin typeface="Calibri" charset="0"/>
              </a:rPr>
              <a:t> </a:t>
            </a:r>
            <a:r>
              <a:rPr lang="en-US" dirty="0" err="1" smtClean="0">
                <a:latin typeface="Calibri" charset="0"/>
              </a:rPr>
              <a:t>Engler</a:t>
            </a:r>
            <a:r>
              <a:rPr lang="en-US" dirty="0" smtClean="0">
                <a:latin typeface="Calibri" charset="0"/>
              </a:rPr>
              <a:t> </a:t>
            </a:r>
            <a:r>
              <a:rPr lang="en-US" baseline="0" dirty="0" smtClean="0">
                <a:latin typeface="Calibri" charset="0"/>
              </a:rPr>
              <a:t> says she </a:t>
            </a:r>
            <a:r>
              <a:rPr lang="en-US" dirty="0" smtClean="0">
                <a:effectLst/>
              </a:rPr>
              <a:t>paints “secluded, vacant, zombie-like figures; who have relaxed in their habits until they have lost time…and become sluggish, jaundiced, and so lacking muscle tone that they hang over their chairs and defy anatomy.” </a:t>
            </a:r>
          </a:p>
          <a:p>
            <a:r>
              <a:rPr lang="en-US" dirty="0" smtClean="0"/>
              <a:t/>
            </a:r>
            <a:br>
              <a:rPr lang="en-US" dirty="0" smtClean="0"/>
            </a:br>
            <a:r>
              <a:rPr lang="en-US" dirty="0" err="1" smtClean="0"/>
              <a:t>Engler</a:t>
            </a:r>
            <a:r>
              <a:rPr lang="en-US" baseline="0" dirty="0" smtClean="0"/>
              <a:t> writes that </a:t>
            </a:r>
            <a:r>
              <a:rPr lang="en-US" dirty="0" smtClean="0"/>
              <a:t>“</a:t>
            </a:r>
            <a:r>
              <a:rPr lang="en-US" dirty="0" smtClean="0"/>
              <a:t>The most an artist can do is paint the things they know and hope other people see things from a new angle. What I know is that if it were not for the act of painting, I would be lost to the worlds I paint.””</a:t>
            </a:r>
            <a:endParaRPr lang="en-US" dirty="0">
              <a:latin typeface="Calibri" charset="0"/>
            </a:endParaRPr>
          </a:p>
        </p:txBody>
      </p:sp>
      <p:sp>
        <p:nvSpPr>
          <p:cNvPr id="829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EEEF9DAD-54D6-5B4C-AFC5-7455E258BA57}" type="slidenum">
              <a:rPr lang="en-US" sz="1200"/>
              <a:pPr eaLnBrk="1" hangingPunct="1"/>
              <a:t>32</a:t>
            </a:fld>
            <a:endParaRPr lang="en-US"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68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latin typeface="Calibri" charset="0"/>
              </a:rPr>
              <a:t>This</a:t>
            </a:r>
            <a:r>
              <a:rPr lang="en-US" baseline="0" dirty="0" smtClean="0">
                <a:latin typeface="Calibri" charset="0"/>
              </a:rPr>
              <a:t> piece shows an engagement with compositional space that highlights the  student vision and emotional message.</a:t>
            </a:r>
            <a:endParaRPr lang="en-US" dirty="0">
              <a:latin typeface="Calibri" charset="0"/>
            </a:endParaRPr>
          </a:p>
        </p:txBody>
      </p:sp>
      <p:sp>
        <p:nvSpPr>
          <p:cNvPr id="768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3A4C3FB8-BC9B-684D-AF63-2E9D4F083C6A}" type="slidenum">
              <a:rPr lang="en-US" sz="1200"/>
              <a:pPr eaLnBrk="1" hangingPunct="1"/>
              <a:t>33</a:t>
            </a:fld>
            <a:endParaRPr lang="en-US"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08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latin typeface="Calibri" charset="0"/>
              </a:rPr>
              <a:t>This work uses readily accessible materials to create a</a:t>
            </a:r>
            <a:r>
              <a:rPr lang="en-US" baseline="0" dirty="0" smtClean="0">
                <a:latin typeface="Calibri" charset="0"/>
              </a:rPr>
              <a:t> larger than life-sized drawing of an expressive face. Remember that materials will vary greatly within the drawing portfolio and ball-point pen, while humble, can create beautiful drawings.</a:t>
            </a:r>
            <a:endParaRPr lang="en-US" dirty="0">
              <a:latin typeface="Calibri" charset="0"/>
            </a:endParaRPr>
          </a:p>
        </p:txBody>
      </p:sp>
      <p:sp>
        <p:nvSpPr>
          <p:cNvPr id="808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11AAB1F2-06E2-D143-B40C-E429610BEA04}" type="slidenum">
              <a:rPr lang="en-US" sz="1200"/>
              <a:pPr eaLnBrk="1" hangingPunct="1"/>
              <a:t>34</a:t>
            </a:fld>
            <a:endParaRPr lang="en-US"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11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Consider</a:t>
            </a:r>
            <a:r>
              <a:rPr lang="en-US" baseline="0" dirty="0" smtClean="0"/>
              <a:t> the compositional structures of the works you will see. </a:t>
            </a:r>
            <a:r>
              <a:rPr lang="en-US" dirty="0" smtClean="0"/>
              <a:t>Japanese woodblock prints by Hiroshige provided an artistic alternative—in the use of color, perspective, and spatial structure.</a:t>
            </a:r>
            <a:endParaRPr lang="en-US" dirty="0">
              <a:latin typeface="Calibri" charset="0"/>
            </a:endParaRPr>
          </a:p>
        </p:txBody>
      </p:sp>
      <p:sp>
        <p:nvSpPr>
          <p:cNvPr id="911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0AD9657-6795-6549-84DA-3D70E73FD58E}" type="slidenum">
              <a:rPr lang="en-US" sz="1200"/>
              <a:pPr eaLnBrk="1" hangingPunct="1"/>
              <a:t>35</a:t>
            </a:fld>
            <a:endParaRPr lang="en-US" sz="12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70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charset="0"/>
              </a:rPr>
              <a:t>Lautrec uses</a:t>
            </a:r>
            <a:r>
              <a:rPr lang="en-US" baseline="0" dirty="0" smtClean="0">
                <a:latin typeface="Calibri" charset="0"/>
              </a:rPr>
              <a:t> the negative space and raw gestural marks as a visual balance to the active focal points of more rendered passages.</a:t>
            </a:r>
            <a:endParaRPr lang="en-US" dirty="0">
              <a:latin typeface="Calibri" charset="0"/>
            </a:endParaRPr>
          </a:p>
        </p:txBody>
      </p:sp>
      <p:sp>
        <p:nvSpPr>
          <p:cNvPr id="870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DDBBF2AD-F1B9-8C4F-AE26-D326C025AC11}" type="slidenum">
              <a:rPr lang="en-US" sz="1200"/>
              <a:pPr eaLnBrk="1" hangingPunct="1"/>
              <a:t>36</a:t>
            </a:fld>
            <a:endParaRPr lang="en-US" sz="12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70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charset="0"/>
              </a:rPr>
              <a:t>There is nothing wrong with the center. Rivera</a:t>
            </a:r>
            <a:r>
              <a:rPr lang="en-US" baseline="0" dirty="0" smtClean="0">
                <a:latin typeface="Calibri" charset="0"/>
              </a:rPr>
              <a:t> uses  symmetry to great a balanced and unified composition.</a:t>
            </a:r>
            <a:endParaRPr lang="en-US" dirty="0">
              <a:latin typeface="Calibri" charset="0"/>
            </a:endParaRPr>
          </a:p>
        </p:txBody>
      </p:sp>
      <p:sp>
        <p:nvSpPr>
          <p:cNvPr id="870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DDBBF2AD-F1B9-8C4F-AE26-D326C025AC11}" type="slidenum">
              <a:rPr lang="en-US" sz="1200"/>
              <a:pPr eaLnBrk="1" hangingPunct="1"/>
              <a:t>37</a:t>
            </a:fld>
            <a:endParaRPr lang="en-US" sz="12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11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latin typeface="Calibri" charset="0"/>
              </a:rPr>
              <a:t>Nichole Awai, again brakes</a:t>
            </a:r>
            <a:r>
              <a:rPr lang="en-US" baseline="0" dirty="0" smtClean="0">
                <a:latin typeface="Calibri" charset="0"/>
              </a:rPr>
              <a:t> the symmetry of her composition by juxtaposing strips of deep space framing the double sided figure within.</a:t>
            </a:r>
            <a:endParaRPr lang="en-US" dirty="0">
              <a:latin typeface="Calibri" charset="0"/>
            </a:endParaRPr>
          </a:p>
        </p:txBody>
      </p:sp>
      <p:sp>
        <p:nvSpPr>
          <p:cNvPr id="911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0AD9657-6795-6549-84DA-3D70E73FD58E}" type="slidenum">
              <a:rPr lang="en-US" sz="1200"/>
              <a:pPr eaLnBrk="1" hangingPunct="1"/>
              <a:t>38</a:t>
            </a:fld>
            <a:endParaRPr lang="en-US" sz="12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98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latin typeface="Calibri" charset="0"/>
              </a:rPr>
              <a:t>Linear perspective and </a:t>
            </a:r>
            <a:r>
              <a:rPr lang="en-US" dirty="0" smtClean="0">
                <a:latin typeface="Calibri" charset="0"/>
              </a:rPr>
              <a:t>shallow space </a:t>
            </a:r>
            <a:r>
              <a:rPr lang="en-US" dirty="0">
                <a:latin typeface="Calibri" charset="0"/>
              </a:rPr>
              <a:t>are apparent in this </a:t>
            </a:r>
            <a:r>
              <a:rPr lang="en-US" dirty="0" smtClean="0">
                <a:latin typeface="Calibri" charset="0"/>
              </a:rPr>
              <a:t>work</a:t>
            </a:r>
            <a:r>
              <a:rPr lang="en-US" baseline="0" dirty="0" smtClean="0">
                <a:latin typeface="Calibri" charset="0"/>
              </a:rPr>
              <a:t> in which the student depicts projected imagery on the hanging shirt and tie suspended in front of family photos.</a:t>
            </a:r>
            <a:endParaRPr lang="en-US" dirty="0">
              <a:latin typeface="Calibri" charset="0"/>
            </a:endParaRPr>
          </a:p>
        </p:txBody>
      </p:sp>
      <p:sp>
        <p:nvSpPr>
          <p:cNvPr id="1198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7BB19F19-373F-3440-ABBF-0279462699D9}" type="slidenum">
              <a:rPr lang="en-US" sz="1200"/>
              <a:pPr eaLnBrk="1" hangingPunct="1"/>
              <a:t>39</a:t>
            </a:fld>
            <a:endParaRPr lang="en-US" sz="12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31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latin typeface="Calibri" charset="0"/>
              </a:rPr>
              <a:t>Pay attention to surface manipulation. Sanjay </a:t>
            </a:r>
            <a:r>
              <a:rPr lang="en-US" dirty="0" err="1" smtClean="0">
                <a:latin typeface="Calibri" charset="0"/>
              </a:rPr>
              <a:t>Vora</a:t>
            </a:r>
            <a:r>
              <a:rPr lang="en-US" baseline="0" dirty="0" smtClean="0">
                <a:latin typeface="Calibri" charset="0"/>
              </a:rPr>
              <a:t> creates detailed paintings that he then covers with patterned texture, obscuring the image beneath. His rich surfaces push the eye back and forth between seeing the image and seeing only the abstracted shapes in textured relief. </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altLang="ja-JP" baseline="0" dirty="0" smtClean="0">
              <a:latin typeface="Calibri"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altLang="ja-JP" dirty="0" smtClean="0">
                <a:latin typeface="Calibri" charset="0"/>
              </a:rPr>
              <a:t>There are many ways to show texture in a piece. Not only will you see actual texture but implied texture is often prominent.  Process informs artistic choice.</a:t>
            </a:r>
            <a:endParaRPr lang="en-US" dirty="0" smtClean="0">
              <a:latin typeface="Calibri" charset="0"/>
            </a:endParaRPr>
          </a:p>
          <a:p>
            <a:endParaRPr lang="en-US" dirty="0">
              <a:latin typeface="Calibri" charset="0"/>
            </a:endParaRPr>
          </a:p>
        </p:txBody>
      </p:sp>
      <p:sp>
        <p:nvSpPr>
          <p:cNvPr id="931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946B234-D299-124A-8F1D-9071E6592548}" type="slidenum">
              <a:rPr lang="en-US" sz="1200"/>
              <a:pPr eaLnBrk="1" hangingPunct="1"/>
              <a:t>40</a:t>
            </a:fld>
            <a:endParaRPr lang="en-US" sz="12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54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charset="0"/>
              </a:rPr>
              <a:t>Alyssa Monks</a:t>
            </a:r>
            <a:r>
              <a:rPr lang="en-US" baseline="0" dirty="0" smtClean="0">
                <a:latin typeface="Calibri" charset="0"/>
              </a:rPr>
              <a:t> use of thick textural paint application reads as form from a far but upon closer inspection of the surface you see the paint is thick and chunky in some places and smooth and fluid in others. The effect is a painting of a figure that is as much about the paint as it is about the illusion of flesh pressed against wet steamed glass.</a:t>
            </a:r>
            <a:endParaRPr lang="en-US" dirty="0">
              <a:latin typeface="Calibri" charset="0"/>
            </a:endParaRPr>
          </a:p>
        </p:txBody>
      </p:sp>
      <p:sp>
        <p:nvSpPr>
          <p:cNvPr id="1054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EA79E80-6110-1C4A-BCD7-4123562D2D65}" type="slidenum">
              <a:rPr lang="en-US" sz="1200"/>
              <a:pPr eaLnBrk="1" hangingPunct="1"/>
              <a:t>41</a:t>
            </a:fld>
            <a:endParaRPr lang="en-US" sz="12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72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charset="0"/>
              </a:rPr>
              <a:t>David Antonio Cruz paints the figure and then applies </a:t>
            </a:r>
            <a:r>
              <a:rPr lang="en-US" dirty="0" smtClean="0">
                <a:latin typeface="Calibri" charset="0"/>
              </a:rPr>
              <a:t>fabric and  </a:t>
            </a:r>
            <a:r>
              <a:rPr lang="en-US" dirty="0" smtClean="0">
                <a:latin typeface="Calibri" charset="0"/>
              </a:rPr>
              <a:t>broken </a:t>
            </a:r>
            <a:r>
              <a:rPr lang="en-US" dirty="0" smtClean="0">
                <a:latin typeface="Calibri" charset="0"/>
              </a:rPr>
              <a:t>ceramics, to</a:t>
            </a:r>
            <a:r>
              <a:rPr lang="en-US" baseline="0" dirty="0" smtClean="0">
                <a:latin typeface="Calibri" charset="0"/>
              </a:rPr>
              <a:t> </a:t>
            </a:r>
            <a:r>
              <a:rPr lang="en-US" baseline="0" dirty="0" smtClean="0">
                <a:latin typeface="Calibri" charset="0"/>
              </a:rPr>
              <a:t>build texture that reaches off the canvas while obscuring the figure beneath. </a:t>
            </a:r>
            <a:endParaRPr lang="en-US" dirty="0" smtClean="0"/>
          </a:p>
          <a:p>
            <a:r>
              <a:rPr lang="en-US" dirty="0" smtClean="0"/>
              <a:t>“ A </a:t>
            </a:r>
            <a:r>
              <a:rPr lang="en-US" dirty="0" smtClean="0"/>
              <a:t>versatile artist, Cruz uses a variety of media, including painting, sculpture, drawing, and video. In the </a:t>
            </a:r>
            <a:r>
              <a:rPr lang="en-US" dirty="0" smtClean="0"/>
              <a:t>work here</a:t>
            </a:r>
            <a:r>
              <a:rPr lang="en-US" dirty="0" smtClean="0"/>
              <a:t>, Cruz challenges the limits of painting by incorporating various objects that have meaning to him. His work not only tests the boundaries of artistic media but also attempts to document the experience of diaspora. </a:t>
            </a:r>
            <a:r>
              <a:rPr lang="en-US" dirty="0" smtClean="0"/>
              <a:t>“</a:t>
            </a:r>
            <a:endParaRPr lang="en-US" dirty="0" smtClean="0"/>
          </a:p>
          <a:p>
            <a:endParaRPr lang="en-US" dirty="0">
              <a:latin typeface="Calibri" charset="0"/>
            </a:endParaRPr>
          </a:p>
        </p:txBody>
      </p:sp>
      <p:sp>
        <p:nvSpPr>
          <p:cNvPr id="972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EA70360-A09B-914D-B7EF-6C814877F7DE}" type="slidenum">
              <a:rPr lang="en-US" sz="1200"/>
              <a:pPr eaLnBrk="1" hangingPunct="1"/>
              <a:t>42</a:t>
            </a:fld>
            <a:endParaRPr lang="en-US" sz="12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93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smtClean="0">
                <a:latin typeface="Calibri" charset="0"/>
              </a:rPr>
              <a:t>Titus</a:t>
            </a:r>
            <a:r>
              <a:rPr lang="en-US" baseline="0" dirty="0" smtClean="0">
                <a:latin typeface="Calibri" charset="0"/>
              </a:rPr>
              <a:t> </a:t>
            </a:r>
            <a:r>
              <a:rPr lang="en-US" baseline="0" dirty="0" err="1" smtClean="0">
                <a:latin typeface="Calibri" charset="0"/>
              </a:rPr>
              <a:t>Kaphar’s</a:t>
            </a:r>
            <a:r>
              <a:rPr lang="en-US" baseline="0" dirty="0" smtClean="0">
                <a:latin typeface="Calibri" charset="0"/>
              </a:rPr>
              <a:t> “</a:t>
            </a:r>
            <a:r>
              <a:rPr lang="en-US" dirty="0" smtClean="0"/>
              <a:t>artworks interact with the history of art by </a:t>
            </a:r>
            <a:r>
              <a:rPr lang="en-US" dirty="0" smtClean="0"/>
              <a:t>appropriating </a:t>
            </a:r>
            <a:r>
              <a:rPr lang="en-US" dirty="0" smtClean="0"/>
              <a:t>its styles and mediums. </a:t>
            </a:r>
            <a:r>
              <a:rPr lang="en-US" dirty="0" err="1" smtClean="0"/>
              <a:t>Kaphar</a:t>
            </a:r>
            <a:r>
              <a:rPr lang="en-US" dirty="0" smtClean="0"/>
              <a:t> cuts, bends, sculpts and mixes the work of Classic and Renaissance painters, creating new narratives that</a:t>
            </a:r>
            <a:r>
              <a:rPr lang="en-US" baseline="0" dirty="0" smtClean="0"/>
              <a:t> highlight the history of slavery and colonialism.</a:t>
            </a:r>
            <a:endParaRPr lang="en-US" dirty="0">
              <a:latin typeface="Calibri" charset="0"/>
            </a:endParaRPr>
          </a:p>
        </p:txBody>
      </p:sp>
      <p:sp>
        <p:nvSpPr>
          <p:cNvPr id="993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E08E0C5-DB0C-0E43-8933-555994624EEB}" type="slidenum">
              <a:rPr lang="en-US" sz="1200"/>
              <a:pPr eaLnBrk="1" hangingPunct="1"/>
              <a:t>43</a:t>
            </a:fld>
            <a:endParaRPr lang="en-US" sz="12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13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err="1">
                <a:latin typeface="Calibri" charset="0"/>
              </a:rPr>
              <a:t>Wangechi</a:t>
            </a:r>
            <a:r>
              <a:rPr lang="en-US" dirty="0">
                <a:latin typeface="Calibri" charset="0"/>
              </a:rPr>
              <a:t> </a:t>
            </a:r>
            <a:r>
              <a:rPr lang="en-US" dirty="0" err="1">
                <a:latin typeface="Calibri" charset="0"/>
              </a:rPr>
              <a:t>Mutu</a:t>
            </a:r>
            <a:r>
              <a:rPr lang="en-US" dirty="0">
                <a:latin typeface="Calibri" charset="0"/>
              </a:rPr>
              <a:t> uses collage, ink, watercolor, salt and alcohol, manipulating the surface to achieve a variety of textures</a:t>
            </a:r>
            <a:r>
              <a:rPr lang="en-US" dirty="0" smtClean="0">
                <a:latin typeface="Calibri" charset="0"/>
              </a:rPr>
              <a:t>. She transforms</a:t>
            </a:r>
            <a:r>
              <a:rPr lang="en-US" baseline="0" dirty="0" smtClean="0">
                <a:latin typeface="Calibri" charset="0"/>
              </a:rPr>
              <a:t> magazine images of of overtly sexualized </a:t>
            </a:r>
            <a:r>
              <a:rPr lang="en-US" baseline="0" dirty="0" smtClean="0">
                <a:latin typeface="Calibri" charset="0"/>
              </a:rPr>
              <a:t>women, </a:t>
            </a:r>
            <a:r>
              <a:rPr lang="en-US" baseline="0" dirty="0" smtClean="0">
                <a:latin typeface="Calibri" charset="0"/>
              </a:rPr>
              <a:t>into powerful female </a:t>
            </a:r>
            <a:r>
              <a:rPr lang="en-US" baseline="0" dirty="0" err="1" smtClean="0">
                <a:latin typeface="Calibri" charset="0"/>
              </a:rPr>
              <a:t>figure,s</a:t>
            </a:r>
            <a:r>
              <a:rPr lang="en-US" baseline="0" dirty="0" smtClean="0">
                <a:latin typeface="Calibri" charset="0"/>
              </a:rPr>
              <a:t> </a:t>
            </a:r>
            <a:r>
              <a:rPr lang="en-US" baseline="0" dirty="0" smtClean="0">
                <a:latin typeface="Calibri" charset="0"/>
              </a:rPr>
              <a:t>that dominate their surroundings.</a:t>
            </a:r>
            <a:endParaRPr lang="en-US" dirty="0">
              <a:latin typeface="Calibri" charset="0"/>
            </a:endParaRPr>
          </a:p>
        </p:txBody>
      </p:sp>
      <p:sp>
        <p:nvSpPr>
          <p:cNvPr id="1013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C059F58F-9F9D-6845-BB29-F0304341F64D}" type="slidenum">
              <a:rPr lang="en-US" sz="1200"/>
              <a:pPr eaLnBrk="1" hangingPunct="1"/>
              <a:t>44</a:t>
            </a:fld>
            <a:endParaRPr lang="en-US" sz="12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75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latin typeface="Calibri" charset="0"/>
              </a:rPr>
              <a:t>This student work on wood uses</a:t>
            </a:r>
            <a:r>
              <a:rPr lang="en-US" baseline="0" dirty="0" smtClean="0">
                <a:latin typeface="Calibri" charset="0"/>
              </a:rPr>
              <a:t> cuts into the surface, staples, and applied paint to mark the surface and play between the stylized form, manipulated photo, and the negative space.</a:t>
            </a:r>
            <a:endParaRPr lang="en-US" dirty="0">
              <a:latin typeface="Calibri" charset="0"/>
            </a:endParaRPr>
          </a:p>
        </p:txBody>
      </p:sp>
      <p:sp>
        <p:nvSpPr>
          <p:cNvPr id="1075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97E8E583-B683-1144-89F9-8DE1B03E74B2}" type="slidenum">
              <a:rPr lang="en-US" sz="1200"/>
              <a:pPr eaLnBrk="1" hangingPunct="1"/>
              <a:t>45</a:t>
            </a:fld>
            <a:endParaRPr lang="en-US" sz="12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54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charset="0"/>
              </a:rPr>
              <a:t>Within printmaking Charles</a:t>
            </a:r>
            <a:r>
              <a:rPr lang="en-US" baseline="0" dirty="0" smtClean="0">
                <a:latin typeface="Calibri" charset="0"/>
              </a:rPr>
              <a:t> White creates cuts in the plate surface to highlight the texture of skin and hair, following the contours of the form.</a:t>
            </a:r>
            <a:endParaRPr lang="en-US" dirty="0">
              <a:latin typeface="Calibri" charset="0"/>
            </a:endParaRPr>
          </a:p>
        </p:txBody>
      </p:sp>
      <p:sp>
        <p:nvSpPr>
          <p:cNvPr id="1054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EA79E80-6110-1C4A-BCD7-4123562D2D65}" type="slidenum">
              <a:rPr lang="en-US" sz="1200"/>
              <a:pPr eaLnBrk="1" hangingPunct="1"/>
              <a:t>46</a:t>
            </a:fld>
            <a:endParaRPr lang="en-US" sz="12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16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latin typeface="Calibri" charset="0"/>
            </a:endParaRPr>
          </a:p>
        </p:txBody>
      </p:sp>
      <p:sp>
        <p:nvSpPr>
          <p:cNvPr id="1116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C6B0883F-FC89-CB47-BFE1-4A88EA1EB15B}" type="slidenum">
              <a:rPr lang="en-US" sz="1200"/>
              <a:pPr eaLnBrk="1" hangingPunct="1"/>
              <a:t>47</a:t>
            </a:fld>
            <a:endParaRPr lang="en-US" sz="12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36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charset="0"/>
              </a:rPr>
              <a:t>Look for the</a:t>
            </a:r>
            <a:r>
              <a:rPr lang="en-US" baseline="0" dirty="0" smtClean="0">
                <a:latin typeface="Calibri" charset="0"/>
              </a:rPr>
              <a:t> illusion of deep space through linear perspective as we see here in Raphael’s “The School of Athens”</a:t>
            </a:r>
            <a:endParaRPr lang="en-US" dirty="0">
              <a:latin typeface="Calibri" charset="0"/>
            </a:endParaRPr>
          </a:p>
        </p:txBody>
      </p:sp>
      <p:sp>
        <p:nvSpPr>
          <p:cNvPr id="1136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C639A7A3-33F4-A54F-A0BC-6A42AB2E2C4C}" type="slidenum">
              <a:rPr lang="en-US" sz="1200"/>
              <a:pPr eaLnBrk="1" hangingPunct="1"/>
              <a:t>48</a:t>
            </a:fld>
            <a:endParaRPr lang="en-US" sz="120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36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charset="0"/>
              </a:rPr>
              <a:t>As well</a:t>
            </a:r>
            <a:r>
              <a:rPr lang="en-US" baseline="0" dirty="0" smtClean="0">
                <a:latin typeface="Calibri" charset="0"/>
              </a:rPr>
              <a:t> as through color and atmospheric perspective as we see in “Boulevard </a:t>
            </a:r>
            <a:r>
              <a:rPr lang="en-US" baseline="0" dirty="0" err="1" smtClean="0">
                <a:latin typeface="Calibri" charset="0"/>
              </a:rPr>
              <a:t>Monmarte</a:t>
            </a:r>
            <a:r>
              <a:rPr lang="en-US" baseline="0" dirty="0" smtClean="0">
                <a:latin typeface="Calibri" charset="0"/>
              </a:rPr>
              <a:t>” by </a:t>
            </a:r>
            <a:r>
              <a:rPr lang="en-US" baseline="0" dirty="0" err="1" smtClean="0">
                <a:latin typeface="Calibri" charset="0"/>
              </a:rPr>
              <a:t>Pissaro</a:t>
            </a:r>
            <a:endParaRPr lang="en-US" dirty="0">
              <a:latin typeface="Calibri" charset="0"/>
            </a:endParaRPr>
          </a:p>
        </p:txBody>
      </p:sp>
      <p:sp>
        <p:nvSpPr>
          <p:cNvPr id="1136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C639A7A3-33F4-A54F-A0BC-6A42AB2E2C4C}" type="slidenum">
              <a:rPr lang="en-US" sz="1200"/>
              <a:pPr eaLnBrk="1" hangingPunct="1"/>
              <a:t>49</a:t>
            </a:fld>
            <a:endParaRPr lang="en-US" sz="120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36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Val Britton’s immersive, collaged works on paper draw on the language of maps. </a:t>
            </a:r>
          </a:p>
          <a:p>
            <a:r>
              <a:rPr lang="en-US" dirty="0" smtClean="0"/>
              <a:t>These mixed media abstractions map not only physical locations but also psychological and emotional spaces. </a:t>
            </a:r>
          </a:p>
          <a:p>
            <a:r>
              <a:rPr lang="en-US" dirty="0" smtClean="0"/>
              <a:t>Using paper shapes as collage </a:t>
            </a:r>
            <a:r>
              <a:rPr lang="en-US" dirty="0" smtClean="0"/>
              <a:t>material, </a:t>
            </a:r>
            <a:r>
              <a:rPr lang="en-US" dirty="0" smtClean="0"/>
              <a:t>and cutting into the ground paper of a </a:t>
            </a:r>
            <a:r>
              <a:rPr lang="en-US" dirty="0" smtClean="0"/>
              <a:t>work, he  </a:t>
            </a:r>
            <a:r>
              <a:rPr lang="en-US" dirty="0" smtClean="0"/>
              <a:t>brings the drawings into a sculptural space that hovers between two- and three-dimensions</a:t>
            </a:r>
            <a:endParaRPr lang="en-US" dirty="0">
              <a:latin typeface="Calibri" charset="0"/>
            </a:endParaRPr>
          </a:p>
        </p:txBody>
      </p:sp>
      <p:sp>
        <p:nvSpPr>
          <p:cNvPr id="1136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C639A7A3-33F4-A54F-A0BC-6A42AB2E2C4C}" type="slidenum">
              <a:rPr lang="en-US" sz="1200"/>
              <a:pPr eaLnBrk="1" hangingPunct="1"/>
              <a:t>50</a:t>
            </a:fld>
            <a:endParaRPr lang="en-US" sz="120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57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err="1" smtClean="0">
                <a:latin typeface="Calibri" charset="0"/>
              </a:rPr>
              <a:t>Odeith</a:t>
            </a:r>
            <a:r>
              <a:rPr lang="en-US" dirty="0" smtClean="0">
                <a:latin typeface="Calibri" charset="0"/>
              </a:rPr>
              <a:t>, a </a:t>
            </a:r>
            <a:r>
              <a:rPr lang="en-US" dirty="0" smtClean="0">
                <a:latin typeface="Calibri" charset="0"/>
              </a:rPr>
              <a:t>Brazilian </a:t>
            </a:r>
            <a:r>
              <a:rPr lang="en-US" dirty="0" smtClean="0">
                <a:latin typeface="Calibri" charset="0"/>
              </a:rPr>
              <a:t>street artist,</a:t>
            </a:r>
            <a:r>
              <a:rPr lang="en-US" baseline="0" dirty="0" smtClean="0">
                <a:latin typeface="Calibri" charset="0"/>
              </a:rPr>
              <a:t> incorporates the walls and floors of architectural spaces in his graffiti art to create 3-Dimensional illusions that pop out at the viewer.</a:t>
            </a:r>
            <a:endParaRPr lang="en-US" dirty="0">
              <a:latin typeface="Calibri" charset="0"/>
            </a:endParaRPr>
          </a:p>
        </p:txBody>
      </p:sp>
      <p:sp>
        <p:nvSpPr>
          <p:cNvPr id="1157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6CCAB35B-141B-6140-A834-A6EBAB76CC39}" type="slidenum">
              <a:rPr lang="en-US" sz="1200"/>
              <a:pPr eaLnBrk="1" hangingPunct="1"/>
              <a:t>51</a:t>
            </a:fld>
            <a:endParaRPr lang="en-US" sz="120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77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1177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755C7B45-957A-D148-A4B7-7B6B57081C20}" type="slidenum">
              <a:rPr lang="en-US" sz="1200"/>
              <a:pPr eaLnBrk="1" hangingPunct="1"/>
              <a:t>52</a:t>
            </a:fld>
            <a:endParaRPr lang="en-US" sz="120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239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charset="0"/>
              </a:rPr>
              <a:t>In “Vantage</a:t>
            </a:r>
            <a:r>
              <a:rPr lang="en-US" baseline="0" dirty="0" smtClean="0">
                <a:latin typeface="Calibri" charset="0"/>
              </a:rPr>
              <a:t> Point” and “Sup With That?”, </a:t>
            </a:r>
            <a:r>
              <a:rPr lang="en-US" dirty="0" err="1" smtClean="0">
                <a:latin typeface="Calibri" charset="0"/>
              </a:rPr>
              <a:t>Fahamu</a:t>
            </a:r>
            <a:r>
              <a:rPr lang="en-US" dirty="0" smtClean="0">
                <a:latin typeface="Calibri" charset="0"/>
              </a:rPr>
              <a:t> </a:t>
            </a:r>
            <a:r>
              <a:rPr lang="en-US" dirty="0" err="1" smtClean="0">
                <a:latin typeface="Calibri" charset="0"/>
              </a:rPr>
              <a:t>Pecou</a:t>
            </a:r>
            <a:r>
              <a:rPr lang="en-US" dirty="0" smtClean="0">
                <a:latin typeface="Calibri" charset="0"/>
              </a:rPr>
              <a:t>, through</a:t>
            </a:r>
            <a:r>
              <a:rPr lang="en-US" baseline="0" dirty="0" smtClean="0">
                <a:latin typeface="Calibri" charset="0"/>
              </a:rPr>
              <a:t> active mark making and mixed media, explores the confines of the picture plane. He  uses </a:t>
            </a:r>
            <a:r>
              <a:rPr lang="en-US" sz="1200" kern="1200" dirty="0" smtClean="0">
                <a:solidFill>
                  <a:schemeClr val="tx1"/>
                </a:solidFill>
                <a:effectLst/>
                <a:latin typeface="+mn-lt"/>
                <a:ea typeface="ＭＳ Ｐゴシック" charset="0"/>
                <a:cs typeface="ＭＳ Ｐゴシック" charset="0"/>
              </a:rPr>
              <a:t>the fashion-trend of </a:t>
            </a:r>
            <a:r>
              <a:rPr lang="en-US" sz="1200" kern="1200" dirty="0" err="1" smtClean="0">
                <a:solidFill>
                  <a:schemeClr val="tx1"/>
                </a:solidFill>
                <a:effectLst/>
                <a:latin typeface="+mn-lt"/>
                <a:ea typeface="ＭＳ Ｐゴシック" charset="0"/>
                <a:cs typeface="ＭＳ Ｐゴシック" charset="0"/>
              </a:rPr>
              <a:t>saggin</a:t>
            </a:r>
            <a:r>
              <a:rPr lang="en-US" sz="1200" kern="1200" dirty="0" smtClean="0">
                <a:solidFill>
                  <a:schemeClr val="tx1"/>
                </a:solidFill>
                <a:effectLst/>
                <a:latin typeface="+mn-lt"/>
                <a:ea typeface="ＭＳ Ｐゴシック" charset="0"/>
                <a:cs typeface="ＭＳ Ｐゴシック" charset="0"/>
              </a:rPr>
              <a:t>' as an allegory to comment on contradictions of mobility, access and agency for young Black men.</a:t>
            </a:r>
            <a:endParaRPr lang="en-US" dirty="0" smtClean="0">
              <a:effectLst/>
            </a:endParaRPr>
          </a:p>
          <a:p>
            <a:endParaRPr lang="en-US" dirty="0">
              <a:latin typeface="Calibri" charset="0"/>
            </a:endParaRPr>
          </a:p>
        </p:txBody>
      </p:sp>
      <p:sp>
        <p:nvSpPr>
          <p:cNvPr id="1239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039A05F0-6F47-2C4F-B718-6B6886531346}" type="slidenum">
              <a:rPr lang="en-US" sz="1200"/>
              <a:pPr eaLnBrk="1" hangingPunct="1"/>
              <a:t>53</a:t>
            </a:fld>
            <a:endParaRPr lang="en-US" sz="120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Calibri" charset="0"/>
              </a:rPr>
              <a:t>Subtle, sensitive rendering of form mixed with seductive line </a:t>
            </a:r>
            <a:r>
              <a:rPr lang="en-US" dirty="0" smtClean="0">
                <a:latin typeface="Calibri" charset="0"/>
              </a:rPr>
              <a:t>quality</a:t>
            </a:r>
            <a:r>
              <a:rPr lang="en-US" baseline="0" dirty="0" smtClean="0">
                <a:latin typeface="Calibri" charset="0"/>
              </a:rPr>
              <a:t> is evident in this student work.</a:t>
            </a:r>
            <a:endParaRPr lang="en-US" dirty="0">
              <a:latin typeface="Calibri" charset="0"/>
            </a:endParaRPr>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7E6748C0-7D36-C243-987E-22AA70FD1225}" type="slidenum">
              <a:rPr lang="en-US" sz="1200"/>
              <a:pPr eaLnBrk="1" hangingPunct="1"/>
              <a:t>54</a:t>
            </a:fld>
            <a:endParaRPr lang="en-US" sz="120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259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Alberto Giacometti</a:t>
            </a:r>
            <a:r>
              <a:rPr lang="ja-JP" altLang="en-US">
                <a:latin typeface="Calibri" charset="0"/>
              </a:rPr>
              <a:t>’</a:t>
            </a:r>
            <a:r>
              <a:rPr lang="en-US" altLang="ja-JP">
                <a:latin typeface="Calibri" charset="0"/>
              </a:rPr>
              <a:t>s marks depict a great sense of space.</a:t>
            </a:r>
            <a:endParaRPr lang="en-US">
              <a:latin typeface="Calibri" charset="0"/>
            </a:endParaRPr>
          </a:p>
        </p:txBody>
      </p:sp>
      <p:sp>
        <p:nvSpPr>
          <p:cNvPr id="1259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0F5D6F06-21B5-5C45-A358-E8EAF3D144AF}" type="slidenum">
              <a:rPr lang="en-US" sz="1200"/>
              <a:pPr eaLnBrk="1" hangingPunct="1"/>
              <a:t>55</a:t>
            </a:fld>
            <a:endParaRPr lang="en-US" sz="120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218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dirty="0">
              <a:latin typeface="Calibri" charset="0"/>
            </a:endParaRPr>
          </a:p>
        </p:txBody>
      </p:sp>
      <p:sp>
        <p:nvSpPr>
          <p:cNvPr id="1218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6E99DF5D-B87D-6D41-8FCD-DE5E07CB1AF6}" type="slidenum">
              <a:rPr lang="en-US" sz="1200"/>
              <a:pPr eaLnBrk="1" hangingPunct="1"/>
              <a:t>56</a:t>
            </a:fld>
            <a:endParaRPr lang="en-US" sz="120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ＭＳ Ｐゴシック" charset="0"/>
                <a:cs typeface="ＭＳ Ｐゴシック" charset="0"/>
              </a:rPr>
              <a:t>Raymond </a:t>
            </a:r>
            <a:r>
              <a:rPr lang="en-US" sz="1200" kern="1200" dirty="0" err="1" smtClean="0">
                <a:solidFill>
                  <a:schemeClr val="tx1"/>
                </a:solidFill>
                <a:latin typeface="+mn-lt"/>
                <a:ea typeface="ＭＳ Ｐゴシック" charset="0"/>
                <a:cs typeface="ＭＳ Ｐゴシック" charset="0"/>
              </a:rPr>
              <a:t>Saa</a:t>
            </a:r>
            <a:r>
              <a:rPr lang="en-US" sz="1200" kern="1200" dirty="0" smtClean="0">
                <a:solidFill>
                  <a:schemeClr val="tx1"/>
                </a:solidFill>
                <a:latin typeface="+mn-lt"/>
                <a:ea typeface="ＭＳ Ｐゴシック" charset="0"/>
                <a:cs typeface="ＭＳ Ｐゴシック" charset="0"/>
              </a:rPr>
              <a:t> ‘s sculptural paper works</a:t>
            </a:r>
            <a:r>
              <a:rPr lang="en-US" sz="1200" kern="1200" baseline="0" dirty="0" smtClean="0">
                <a:solidFill>
                  <a:schemeClr val="tx1"/>
                </a:solidFill>
                <a:latin typeface="+mn-lt"/>
                <a:ea typeface="ＭＳ Ｐゴシック" charset="0"/>
                <a:cs typeface="ＭＳ Ｐゴシック" charset="0"/>
              </a:rPr>
              <a:t> </a:t>
            </a:r>
            <a:r>
              <a:rPr lang="en-US" sz="1200" kern="1200" dirty="0" smtClean="0">
                <a:solidFill>
                  <a:schemeClr val="tx1"/>
                </a:solidFill>
                <a:latin typeface="+mn-lt"/>
                <a:ea typeface="ＭＳ Ｐゴシック" charset="0"/>
                <a:cs typeface="ＭＳ Ｐゴシック" charset="0"/>
              </a:rPr>
              <a:t> involve the deconstruction of drawings and their reformation into layered sewn pieces.  Larger sculptural works follow the same instincts and often include drawing. </a:t>
            </a:r>
            <a:r>
              <a:rPr lang="en-US" sz="1200" kern="1200" dirty="0" smtClean="0">
                <a:solidFill>
                  <a:schemeClr val="tx1"/>
                </a:solidFill>
                <a:latin typeface="+mn-lt"/>
                <a:ea typeface="ＭＳ Ｐゴシック" charset="0"/>
                <a:cs typeface="ＭＳ Ｐゴシック" charset="0"/>
              </a:rPr>
              <a:t>Recent pieces involve layering of painted wooden panels into wall ‘shingles’.</a:t>
            </a:r>
            <a:endParaRPr lang="en-US" dirty="0"/>
          </a:p>
        </p:txBody>
      </p:sp>
      <p:sp>
        <p:nvSpPr>
          <p:cNvPr id="4" name="Slide Number Placeholder 3"/>
          <p:cNvSpPr>
            <a:spLocks noGrp="1"/>
          </p:cNvSpPr>
          <p:nvPr>
            <p:ph type="sldNum" sz="quarter" idx="10"/>
          </p:nvPr>
        </p:nvSpPr>
        <p:spPr/>
        <p:txBody>
          <a:bodyPr/>
          <a:lstStyle/>
          <a:p>
            <a:pPr>
              <a:defRPr/>
            </a:pPr>
            <a:fld id="{F9CABD48-29EE-0A43-BA70-89C5B3D2B4FA}" type="slidenum">
              <a:rPr lang="en-US" smtClean="0"/>
              <a:pPr>
                <a:defRPr/>
              </a:pPr>
              <a:t>57</a:t>
            </a:fld>
            <a:endParaRPr lang="en-US"/>
          </a:p>
        </p:txBody>
      </p:sp>
    </p:spTree>
    <p:extLst>
      <p:ext uri="{BB962C8B-B14F-4D97-AF65-F5344CB8AC3E}">
        <p14:creationId xmlns:p14="http://schemas.microsoft.com/office/powerpoint/2010/main" val="22945739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00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latin typeface="+mn-lt"/>
                <a:ea typeface="ＭＳ Ｐゴシック" charset="0"/>
                <a:cs typeface="ＭＳ Ｐゴシック" charset="0"/>
              </a:rPr>
              <a:t>For </a:t>
            </a:r>
            <a:r>
              <a:rPr lang="en-US" sz="1200" kern="1200" dirty="0" smtClean="0">
                <a:solidFill>
                  <a:schemeClr val="tx1"/>
                </a:solidFill>
                <a:latin typeface="+mn-lt"/>
                <a:ea typeface="ＭＳ Ｐゴシック" charset="0"/>
                <a:cs typeface="ＭＳ Ｐゴシック" charset="0"/>
              </a:rPr>
              <a:t>Yoshida, drawing </a:t>
            </a:r>
            <a:r>
              <a:rPr lang="en-US" sz="1200" kern="1200" dirty="0" smtClean="0">
                <a:solidFill>
                  <a:schemeClr val="tx1"/>
                </a:solidFill>
                <a:latin typeface="+mn-lt"/>
                <a:ea typeface="ＭＳ Ｐゴシック" charset="0"/>
                <a:cs typeface="ＭＳ Ｐゴシック" charset="0"/>
              </a:rPr>
              <a:t>is the most direct and effective way to define elusive </a:t>
            </a:r>
            <a:r>
              <a:rPr lang="en-US" sz="1200" kern="1200" dirty="0" smtClean="0">
                <a:solidFill>
                  <a:schemeClr val="tx1"/>
                </a:solidFill>
                <a:latin typeface="+mn-lt"/>
                <a:ea typeface="ＭＳ Ｐゴシック" charset="0"/>
                <a:cs typeface="ＭＳ Ｐゴシック" charset="0"/>
              </a:rPr>
              <a:t>images. They </a:t>
            </a:r>
            <a:r>
              <a:rPr lang="en-US" sz="1200" kern="1200" dirty="0" smtClean="0">
                <a:solidFill>
                  <a:schemeClr val="tx1"/>
                </a:solidFill>
                <a:latin typeface="+mn-lt"/>
                <a:ea typeface="ＭＳ Ｐゴシック" charset="0"/>
                <a:cs typeface="ＭＳ Ｐゴシック" charset="0"/>
              </a:rPr>
              <a:t>stem from the awareness of a physical state and from emotional memories.</a:t>
            </a:r>
            <a:r>
              <a:rPr lang="en-US" sz="1200" kern="1200" baseline="0" dirty="0" smtClean="0">
                <a:solidFill>
                  <a:schemeClr val="tx1"/>
                </a:solidFill>
                <a:latin typeface="+mn-lt"/>
                <a:ea typeface="ＭＳ Ｐゴシック" charset="0"/>
                <a:cs typeface="ＭＳ Ｐゴシック" charset="0"/>
              </a:rPr>
              <a:t> </a:t>
            </a:r>
            <a:r>
              <a:rPr lang="en-US" sz="1200" kern="1200" dirty="0" smtClean="0">
                <a:solidFill>
                  <a:schemeClr val="tx1"/>
                </a:solidFill>
                <a:latin typeface="+mn-lt"/>
                <a:ea typeface="ＭＳ Ｐゴシック" charset="0"/>
                <a:cs typeface="ＭＳ Ｐゴシック" charset="0"/>
              </a:rPr>
              <a:t>He draws fragments</a:t>
            </a:r>
            <a:r>
              <a:rPr lang="en-US" sz="1200" kern="1200" baseline="0" dirty="0" smtClean="0">
                <a:solidFill>
                  <a:schemeClr val="tx1"/>
                </a:solidFill>
                <a:latin typeface="+mn-lt"/>
                <a:ea typeface="ＭＳ Ｐゴシック" charset="0"/>
                <a:cs typeface="ＭＳ Ｐゴシック" charset="0"/>
              </a:rPr>
              <a:t> of the human form, arms, legs, etc. He then </a:t>
            </a:r>
            <a:r>
              <a:rPr lang="en-US" sz="1200" kern="1200" dirty="0" smtClean="0">
                <a:solidFill>
                  <a:schemeClr val="tx1"/>
                </a:solidFill>
                <a:latin typeface="+mn-lt"/>
                <a:ea typeface="ＭＳ Ｐゴシック" charset="0"/>
                <a:cs typeface="ＭＳ Ｐゴシック" charset="0"/>
              </a:rPr>
              <a:t>uses modeling paste as an eraser</a:t>
            </a:r>
            <a:r>
              <a:rPr lang="en-US" sz="1200" kern="1200" baseline="0" dirty="0" smtClean="0">
                <a:solidFill>
                  <a:schemeClr val="tx1"/>
                </a:solidFill>
                <a:latin typeface="+mn-lt"/>
                <a:ea typeface="ＭＳ Ｐゴシック" charset="0"/>
                <a:cs typeface="ＭＳ Ｐゴシック" charset="0"/>
              </a:rPr>
              <a:t> and through this process of erasing redrawing and erasing again he</a:t>
            </a:r>
            <a:r>
              <a:rPr lang="en-US" sz="1200" kern="1200" dirty="0" smtClean="0">
                <a:solidFill>
                  <a:schemeClr val="tx1"/>
                </a:solidFill>
                <a:latin typeface="+mn-lt"/>
                <a:ea typeface="ＭＳ Ｐゴシック" charset="0"/>
                <a:cs typeface="ＭＳ Ｐゴシック" charset="0"/>
              </a:rPr>
              <a:t> discovers a hidden narrative through the emergence of memory.</a:t>
            </a:r>
            <a:endParaRPr lang="en-US" dirty="0">
              <a:latin typeface="Calibri" charset="0"/>
            </a:endParaRPr>
          </a:p>
        </p:txBody>
      </p:sp>
      <p:sp>
        <p:nvSpPr>
          <p:cNvPr id="1300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BB0422C6-150A-4349-AC7E-3B0FBBB25C9D}" type="slidenum">
              <a:rPr lang="en-US" sz="1200"/>
              <a:pPr eaLnBrk="1" hangingPunct="1"/>
              <a:t>58</a:t>
            </a:fld>
            <a:endParaRPr lang="en-US" sz="120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24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ＭＳ Ｐゴシック" charset="0"/>
                <a:cs typeface="ＭＳ Ｐゴシック" charset="0"/>
              </a:rPr>
              <a:t>Recognize that drawing can be addressed through a wide range of media that include, but are not limited to, traditional drawing media, painting, printmaking, digital drawing, and combinations of media; </a:t>
            </a:r>
          </a:p>
        </p:txBody>
      </p:sp>
      <p:sp>
        <p:nvSpPr>
          <p:cNvPr id="624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E9D39AE9-D8D8-5D46-B5DA-C1CACB78C4B6}" type="slidenum">
              <a:rPr lang="en-US" sz="1200"/>
              <a:pPr eaLnBrk="1" hangingPunct="1"/>
              <a:t>59</a:t>
            </a:fld>
            <a:endParaRPr lang="en-US" sz="120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4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latin typeface="Calibri" charset="0"/>
              </a:rPr>
              <a:t>Work that incorporates digital or</a:t>
            </a:r>
            <a:r>
              <a:rPr lang="en-US" baseline="0" dirty="0" smtClean="0">
                <a:latin typeface="Calibri" charset="0"/>
              </a:rPr>
              <a:t> photographic process must also address the drawing issues we discussed, as well as mark making. Using computer programs merely to manipulate photographs through filters, adjustments, or special effects is not appropriate for the drawing portfolio. </a:t>
            </a:r>
            <a:endParaRPr lang="en-US" dirty="0" smtClean="0">
              <a:latin typeface="Calibri" charset="0"/>
            </a:endParaRPr>
          </a:p>
          <a:p>
            <a:endParaRPr lang="en-US" dirty="0" smtClean="0">
              <a:latin typeface="Calibri" charset="0"/>
            </a:endParaRPr>
          </a:p>
          <a:p>
            <a:r>
              <a:rPr lang="en-US" dirty="0" smtClean="0">
                <a:latin typeface="Calibri" charset="0"/>
              </a:rPr>
              <a:t>Computers </a:t>
            </a:r>
            <a:r>
              <a:rPr lang="en-US" dirty="0">
                <a:latin typeface="Calibri" charset="0"/>
              </a:rPr>
              <a:t>and drawing tablets </a:t>
            </a:r>
            <a:r>
              <a:rPr lang="en-US" dirty="0" smtClean="0">
                <a:latin typeface="Calibri" charset="0"/>
              </a:rPr>
              <a:t>are increasingly being</a:t>
            </a:r>
            <a:r>
              <a:rPr lang="en-US" baseline="0" dirty="0" smtClean="0">
                <a:latin typeface="Calibri" charset="0"/>
              </a:rPr>
              <a:t> used to create images</a:t>
            </a:r>
            <a:r>
              <a:rPr lang="en-US" dirty="0" smtClean="0">
                <a:latin typeface="Calibri" charset="0"/>
              </a:rPr>
              <a:t>. </a:t>
            </a:r>
            <a:r>
              <a:rPr lang="en-US" dirty="0">
                <a:latin typeface="Calibri" charset="0"/>
              </a:rPr>
              <a:t>Please remember to look for the drawing issues when evaluating the drawing portfolio.</a:t>
            </a:r>
          </a:p>
        </p:txBody>
      </p:sp>
      <p:sp>
        <p:nvSpPr>
          <p:cNvPr id="154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37931725" indent="-37474525" eaLnBrk="0" hangingPunct="0">
              <a:defRPr sz="2400">
                <a:solidFill>
                  <a:schemeClr val="tx1"/>
                </a:solidFill>
                <a:latin typeface="Calibri" charset="0"/>
                <a:ea typeface="ＭＳ Ｐゴシック" charset="0"/>
                <a:cs typeface="ＭＳ Ｐゴシック" charset="0"/>
              </a:defRPr>
            </a:lvl2pPr>
            <a:lvl3pPr eaLnBrk="0" hangingPunct="0">
              <a:defRPr sz="2400">
                <a:solidFill>
                  <a:schemeClr val="tx1"/>
                </a:solidFill>
                <a:latin typeface="Calibri" charset="0"/>
                <a:ea typeface="ＭＳ Ｐゴシック" charset="0"/>
                <a:cs typeface="ＭＳ Ｐゴシック" charset="0"/>
              </a:defRPr>
            </a:lvl3pPr>
            <a:lvl4pPr eaLnBrk="0" hangingPunct="0">
              <a:defRPr sz="2400">
                <a:solidFill>
                  <a:schemeClr val="tx1"/>
                </a:solidFill>
                <a:latin typeface="Calibri" charset="0"/>
                <a:ea typeface="ＭＳ Ｐゴシック" charset="0"/>
                <a:cs typeface="ＭＳ Ｐゴシック" charset="0"/>
              </a:defRPr>
            </a:lvl4pPr>
            <a:lvl5pPr eaLnBrk="0" hangingPunct="0">
              <a:defRPr sz="2400">
                <a:solidFill>
                  <a:schemeClr val="tx1"/>
                </a:solidFill>
                <a:latin typeface="Calibri" charset="0"/>
                <a:ea typeface="ＭＳ Ｐゴシック" charset="0"/>
                <a:cs typeface="ＭＳ Ｐゴシック" charset="0"/>
              </a:defRPr>
            </a:lvl5pPr>
            <a:lvl6pPr marL="4572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6pPr>
            <a:lvl7pPr marL="9144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7pPr>
            <a:lvl8pPr marL="1371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8pPr>
            <a:lvl9pPr marL="18288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9pPr>
          </a:lstStyle>
          <a:p>
            <a:pPr eaLnBrk="1" hangingPunct="1"/>
            <a:fld id="{62FF06F1-6792-1843-B2DD-450BE1691966}" type="slidenum">
              <a:rPr lang="en-US" sz="1200"/>
              <a:pPr eaLnBrk="1" hangingPunct="1"/>
              <a:t>60</a:t>
            </a:fld>
            <a:endParaRPr lang="en-US" sz="120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20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latin typeface="Calibri" charset="0"/>
              </a:rPr>
              <a:t>Andy Lee, lives</a:t>
            </a:r>
            <a:r>
              <a:rPr lang="en-US" baseline="0" dirty="0" smtClean="0">
                <a:latin typeface="Calibri" charset="0"/>
              </a:rPr>
              <a:t> and works in Hawaii. He</a:t>
            </a:r>
            <a:r>
              <a:rPr lang="en-US" dirty="0" smtClean="0">
                <a:latin typeface="Calibri" charset="0"/>
              </a:rPr>
              <a:t> combines</a:t>
            </a:r>
            <a:r>
              <a:rPr lang="en-US" baseline="0" dirty="0" smtClean="0">
                <a:latin typeface="Calibri" charset="0"/>
              </a:rPr>
              <a:t> the techniques of Chinese brush painting with digital drawing media. When evaluating student works that are digitally created look for mark making.</a:t>
            </a:r>
            <a:endParaRPr lang="en-US" dirty="0">
              <a:latin typeface="Calibri" charset="0"/>
            </a:endParaRPr>
          </a:p>
        </p:txBody>
      </p:sp>
      <p:sp>
        <p:nvSpPr>
          <p:cNvPr id="1320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2546701-C459-1A4E-8BB0-9E235B07B2EC}" type="slidenum">
              <a:rPr lang="en-US" sz="1200"/>
              <a:pPr eaLnBrk="1" hangingPunct="1"/>
              <a:t>61</a:t>
            </a:fld>
            <a:endParaRPr lang="en-US" sz="120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20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latin typeface="Calibri" charset="0"/>
              </a:rPr>
              <a:t>He is</a:t>
            </a:r>
            <a:r>
              <a:rPr lang="en-US" baseline="0" dirty="0" smtClean="0">
                <a:latin typeface="Calibri" charset="0"/>
              </a:rPr>
              <a:t> inspired by graphic novels and characters from comics and anime using digital drawing tools as well as traditional brush and ink to create a hybrid imagery that is fantastic and dynamic. We will see a lot of student work that is inspired by similar popular media, and we need to look at these works and score them objectively.</a:t>
            </a:r>
            <a:endParaRPr lang="en-US" dirty="0">
              <a:latin typeface="Calibri" charset="0"/>
            </a:endParaRPr>
          </a:p>
        </p:txBody>
      </p:sp>
      <p:sp>
        <p:nvSpPr>
          <p:cNvPr id="1320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2546701-C459-1A4E-8BB0-9E235B07B2EC}" type="slidenum">
              <a:rPr lang="en-US" sz="1200"/>
              <a:pPr eaLnBrk="1" hangingPunct="1"/>
              <a:t>62</a:t>
            </a:fld>
            <a:endParaRPr lang="en-US" sz="120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61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charset="0"/>
              </a:rPr>
              <a:t>There is no preferred or unacceptable style or content. You may </a:t>
            </a:r>
            <a:r>
              <a:rPr lang="en-US" dirty="0">
                <a:latin typeface="Calibri" charset="0"/>
              </a:rPr>
              <a:t>see many examples of </a:t>
            </a:r>
            <a:r>
              <a:rPr lang="en-US" dirty="0" smtClean="0">
                <a:latin typeface="Calibri" charset="0"/>
              </a:rPr>
              <a:t>anime (and maybe some zombies) </a:t>
            </a:r>
            <a:r>
              <a:rPr lang="en-US" dirty="0">
                <a:latin typeface="Calibri" charset="0"/>
              </a:rPr>
              <a:t>in the next few days. Please rely on your internalization of the rubric to help you make informed evaluations.</a:t>
            </a:r>
          </a:p>
        </p:txBody>
      </p:sp>
      <p:sp>
        <p:nvSpPr>
          <p:cNvPr id="1361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797B1DBB-0D46-B34D-BD85-7F8BC8BAD13B}" type="slidenum">
              <a:rPr lang="en-US" sz="1200"/>
              <a:pPr eaLnBrk="1" hangingPunct="1"/>
              <a:t>63</a:t>
            </a:fld>
            <a:endParaRPr lang="en-US" sz="120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49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latin typeface="Calibri" charset="0"/>
              </a:rPr>
              <a:t>This digital drawing incorporates</a:t>
            </a:r>
            <a:r>
              <a:rPr lang="en-US" baseline="0" dirty="0" smtClean="0">
                <a:latin typeface="Calibri" charset="0"/>
              </a:rPr>
              <a:t> found imagery but then transforms it in the service of the students personal vision. We can evaluate the students use of color, and painterly marks, within the compositional space. </a:t>
            </a:r>
            <a:r>
              <a:rPr lang="en-US" dirty="0" smtClean="0">
                <a:latin typeface="Calibri" charset="0"/>
              </a:rPr>
              <a:t>Keep in mind that the  rubric contains score points from 6,</a:t>
            </a:r>
            <a:r>
              <a:rPr lang="en-US" baseline="0" dirty="0" smtClean="0">
                <a:latin typeface="Calibri" charset="0"/>
              </a:rPr>
              <a:t> excellent, through 1, poor. And that each score point is characterized by a variety of descriptors. These descriptors represent a range of accomplishment and are provided as examples. Not all the descriptors on the scale will apply to any one particular portfolio</a:t>
            </a:r>
            <a:endParaRPr lang="en-US" dirty="0">
              <a:latin typeface="Calibri" charset="0"/>
            </a:endParaRPr>
          </a:p>
        </p:txBody>
      </p:sp>
      <p:sp>
        <p:nvSpPr>
          <p:cNvPr id="849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A59D3E4D-AEAF-E94B-AD49-1AF92ED692E9}" type="slidenum">
              <a:rPr lang="en-US" sz="1200"/>
              <a:pPr eaLnBrk="1" hangingPunct="1"/>
              <a:t>64</a:t>
            </a:fld>
            <a:endParaRPr lang="en-US" sz="120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90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latin typeface="Calibri" charset="0"/>
              </a:rPr>
              <a:t>This student is inspired by graffiti and street art</a:t>
            </a:r>
            <a:r>
              <a:rPr lang="en-US" baseline="0" dirty="0" smtClean="0">
                <a:latin typeface="Calibri" charset="0"/>
              </a:rPr>
              <a:t> and </a:t>
            </a:r>
            <a:r>
              <a:rPr lang="en-US" dirty="0" smtClean="0">
                <a:latin typeface="Calibri" charset="0"/>
              </a:rPr>
              <a:t>has created an original style and a compelling use of space, composition, and color. There is a broad range of possibilities for</a:t>
            </a:r>
            <a:r>
              <a:rPr lang="en-US" baseline="0" dirty="0" smtClean="0">
                <a:latin typeface="Calibri" charset="0"/>
              </a:rPr>
              <a:t> work at a given score point and we must evaluate the work as a whole.</a:t>
            </a:r>
            <a:endParaRPr lang="en-US" dirty="0" smtClean="0">
              <a:latin typeface="Calibri" charset="0"/>
            </a:endParaRPr>
          </a:p>
          <a:p>
            <a:endParaRPr lang="en-US" dirty="0">
              <a:latin typeface="Calibri" charset="0"/>
            </a:endParaRPr>
          </a:p>
        </p:txBody>
      </p:sp>
      <p:sp>
        <p:nvSpPr>
          <p:cNvPr id="890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3601E070-9E27-A149-AC31-0047C652762E}" type="slidenum">
              <a:rPr lang="en-US" sz="1200"/>
              <a:pPr eaLnBrk="1" hangingPunct="1"/>
              <a:t>65</a:t>
            </a:fld>
            <a:endParaRPr lang="en-US" sz="120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423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charset="0"/>
              </a:rPr>
              <a:t>We will see lots of examples of cartooning</a:t>
            </a:r>
            <a:r>
              <a:rPr lang="en-US" baseline="0" dirty="0" smtClean="0">
                <a:latin typeface="Calibri" charset="0"/>
              </a:rPr>
              <a:t>, </a:t>
            </a:r>
            <a:r>
              <a:rPr lang="en-US" dirty="0" smtClean="0">
                <a:latin typeface="Calibri" charset="0"/>
              </a:rPr>
              <a:t>Look for evidenc</a:t>
            </a:r>
            <a:r>
              <a:rPr lang="en-US" baseline="0" dirty="0" smtClean="0">
                <a:latin typeface="Calibri" charset="0"/>
              </a:rPr>
              <a:t>e of confidence and student vision in the work </a:t>
            </a:r>
            <a:r>
              <a:rPr lang="en-US" baseline="0" smtClean="0">
                <a:latin typeface="Calibri" charset="0"/>
              </a:rPr>
              <a:t>presented. </a:t>
            </a:r>
            <a:endParaRPr lang="en-US" dirty="0">
              <a:latin typeface="Calibri" charset="0"/>
            </a:endParaRPr>
          </a:p>
        </p:txBody>
      </p:sp>
      <p:sp>
        <p:nvSpPr>
          <p:cNvPr id="1423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45EA30C-BBD1-8B42-B0A1-4687045D6033}" type="slidenum">
              <a:rPr lang="en-US" sz="1200"/>
              <a:pPr eaLnBrk="1" hangingPunct="1"/>
              <a:t>66</a:t>
            </a:fld>
            <a:endParaRPr lang="en-US" sz="120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423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charset="0"/>
              </a:rPr>
              <a:t>Experimentation and risk taking as in this students use of</a:t>
            </a:r>
            <a:r>
              <a:rPr lang="en-US" baseline="0" dirty="0" smtClean="0">
                <a:latin typeface="Calibri" charset="0"/>
              </a:rPr>
              <a:t> space, where the placement of the various figurative elements create a sense of motion and activity within the picture plane around the “main character” in the lower right hand side.</a:t>
            </a:r>
            <a:endParaRPr lang="en-US" dirty="0">
              <a:latin typeface="Calibri" charset="0"/>
            </a:endParaRPr>
          </a:p>
        </p:txBody>
      </p:sp>
      <p:sp>
        <p:nvSpPr>
          <p:cNvPr id="1423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45EA30C-BBD1-8B42-B0A1-4687045D6033}" type="slidenum">
              <a:rPr lang="en-US" sz="1200"/>
              <a:pPr eaLnBrk="1" hangingPunct="1"/>
              <a:t>67</a:t>
            </a:fld>
            <a:endParaRPr lang="en-US" sz="120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49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latin typeface="Calibri" charset="0"/>
              </a:rPr>
              <a:t>Technical</a:t>
            </a:r>
            <a:r>
              <a:rPr lang="en-US" baseline="0" dirty="0" smtClean="0">
                <a:latin typeface="Calibri" charset="0"/>
              </a:rPr>
              <a:t> competence is evident in this work where the student skillfully manipulates the material to create work that is both evocative and risk taking as it flows from rendered form to the atmospheric depiction of an industrial landscape that clogs the figures lungs. Look for the range of marks used to mark drawings, the arrangement of the marks, and the materials used to make the marks. </a:t>
            </a:r>
          </a:p>
          <a:p>
            <a:endParaRPr lang="en-US" baseline="0" dirty="0" smtClean="0">
              <a:latin typeface="Calibri" charset="0"/>
            </a:endParaRPr>
          </a:p>
          <a:p>
            <a:r>
              <a:rPr lang="en-US" baseline="0" dirty="0" smtClean="0">
                <a:latin typeface="Calibri" charset="0"/>
              </a:rPr>
              <a:t>Please keep in mind that we will be looking at student work and that there is a wide range of ability even with in each scoring descriptor. Use </a:t>
            </a:r>
            <a:r>
              <a:rPr lang="en-US" baseline="0" smtClean="0">
                <a:latin typeface="Calibri" charset="0"/>
              </a:rPr>
              <a:t>your best </a:t>
            </a:r>
            <a:r>
              <a:rPr lang="en-US" baseline="0" dirty="0" smtClean="0">
                <a:latin typeface="Calibri" charset="0"/>
              </a:rPr>
              <a:t>judgment and </a:t>
            </a:r>
            <a:r>
              <a:rPr lang="en-US" baseline="0" smtClean="0">
                <a:latin typeface="Calibri" charset="0"/>
              </a:rPr>
              <a:t>use your RUBRICS!</a:t>
            </a:r>
            <a:endParaRPr lang="en-US" baseline="0" dirty="0" smtClean="0">
              <a:latin typeface="Calibri" charset="0"/>
            </a:endParaRPr>
          </a:p>
          <a:p>
            <a:endParaRPr lang="en-US" dirty="0">
              <a:latin typeface="Calibri" charset="0"/>
            </a:endParaRPr>
          </a:p>
        </p:txBody>
      </p:sp>
      <p:sp>
        <p:nvSpPr>
          <p:cNvPr id="849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A59D3E4D-AEAF-E94B-AD49-1AF92ED692E9}" type="slidenum">
              <a:rPr lang="en-US" sz="1200"/>
              <a:pPr eaLnBrk="1" hangingPunct="1"/>
              <a:t>68</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FD40C1C0-A5A9-C044-8709-EF708D8B5897}" type="datetime1">
              <a:rPr lang="en-US" smtClean="0"/>
              <a:pPr>
                <a:defRPr/>
              </a:pPr>
              <a:t>6/14/15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FFAFC385-D7F1-2745-8EA1-098AD36B9C8E}" type="datetime1">
              <a:rPr lang="en-US" smtClean="0"/>
              <a:pPr>
                <a:defRPr/>
              </a:pPr>
              <a:t>6/14/15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7EFC75D-C5F1-9045-8160-0A44CB2062FB}" type="slidenum">
              <a:rPr lang="en-US" smtClean="0"/>
              <a:pPr>
                <a:defRPr/>
              </a:pPr>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BB02AC5D-7A2F-DA45-8165-25928E15EE6A}" type="datetime1">
              <a:rPr lang="en-US" smtClean="0"/>
              <a:pPr>
                <a:defRPr/>
              </a:pPr>
              <a:t>6/14/15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C7B9DC0-F49C-674C-BBA8-CCEAEA888AE9}" type="slidenum">
              <a:rPr lang="en-US" smtClean="0"/>
              <a:pPr>
                <a:defRPr/>
              </a:pPr>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3C4064A4-D144-A94C-A87E-227E8332F80B}" type="datetime1">
              <a:rPr lang="en-US" smtClean="0"/>
              <a:pPr>
                <a:defRPr/>
              </a:pPr>
              <a:t>6/14/15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82474BF-0546-3E41-B1D8-6CACE0D99B2C}" type="slidenum">
              <a:rPr lang="en-US" smtClean="0"/>
              <a:pPr>
                <a:defRPr/>
              </a:pPr>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57C2C3F4-E35C-6447-8CCC-6A1AF37A66BC}" type="datetime1">
              <a:rPr lang="en-US" smtClean="0"/>
              <a:pPr>
                <a:defRPr/>
              </a:pPr>
              <a:t>6/14/15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C5D3F6F7-6D79-8345-9A82-CA8EDED41CAF}" type="slidenum">
              <a:rPr lang="en-US" smtClean="0"/>
              <a:pPr>
                <a:defRPr/>
              </a:pPr>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6FB3C93D-399D-814C-ABFA-61E1F9DC22F1}" type="datetime1">
              <a:rPr lang="en-US" smtClean="0"/>
              <a:pPr>
                <a:defRPr/>
              </a:pPr>
              <a:t>6/14/15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6EE1104D-51A0-334B-BC08-7CED079EA282}" type="slidenum">
              <a:rPr lang="en-US" smtClean="0"/>
              <a:pPr>
                <a:defRPr/>
              </a:pPr>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8DBEAC3-00FA-0C45-AA78-FF0748BF663E}" type="datetime1">
              <a:rPr lang="en-US" smtClean="0"/>
              <a:pPr>
                <a:defRPr/>
              </a:pPr>
              <a:t>6/14/15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477264F4-48E6-0943-85D0-1419A7E3B6B1}" type="slidenum">
              <a:rPr lang="en-US" smtClean="0"/>
              <a:pPr>
                <a:defRPr/>
              </a:pPr>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4DB55CF0-E3C7-B847-B551-BBD7E910FCF5}" type="datetime1">
              <a:rPr lang="en-US" smtClean="0"/>
              <a:pPr>
                <a:defRPr/>
              </a:pPr>
              <a:t>6/14/15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94610BC-B7F7-504C-BB08-D2EC344AFBAE}" type="slidenum">
              <a:rPr lang="en-US" smtClean="0"/>
              <a:pPr>
                <a:defRPr/>
              </a:pPr>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90340A73-AEE3-7343-A126-E25C80667F87}" type="datetime1">
              <a:rPr lang="en-US" smtClean="0"/>
              <a:pPr>
                <a:defRPr/>
              </a:pPr>
              <a:t>6/14/15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9B3AC3F-8E0E-674F-BC4F-53A0244A2B1C}" type="slidenum">
              <a:rPr lang="en-US" smtClean="0"/>
              <a:pPr>
                <a:defRPr/>
              </a:pPr>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9AD29FA-85A4-7143-B3A3-BEF0B98EB4F2}" type="datetime1">
              <a:rPr lang="en-US" smtClean="0"/>
              <a:pPr>
                <a:defRPr/>
              </a:pPr>
              <a:t>6/14/15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57D5DFF-74D3-EE49-B8E1-AD7A046D4DAC}" type="slidenum">
              <a:rPr lang="en-US" smtClean="0"/>
              <a:pPr>
                <a:defRPr/>
              </a:pPr>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83B5970E-8162-EA42-A1B9-8A9D6E8B0E7B}" type="datetime1">
              <a:rPr lang="en-US" smtClean="0"/>
              <a:pPr>
                <a:defRPr/>
              </a:pPr>
              <a:t>6/14/15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605F0AA-3749-7D4D-9C22-22E31C1F3BB9}" type="slidenum">
              <a:rPr lang="en-US" smtClean="0"/>
              <a:pPr>
                <a:defRPr/>
              </a:pPr>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7177080-E210-404E-BA63-0465BE95BC70}" type="datetime1">
              <a:rPr lang="en-US" smtClean="0"/>
              <a:pPr>
                <a:defRPr/>
              </a:pPr>
              <a:t>6/14/15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7763F9E-F963-6146-9DBD-766AC4F94329}" type="slidenum">
              <a:rPr lang="en-US" smtClean="0"/>
              <a:pPr>
                <a:defRPr/>
              </a:pPr>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jpg"/></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image" Target="../media/image13.jpg"/><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7.jp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g"/><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5.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29.jpg"/></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4" Type="http://schemas.openxmlformats.org/officeDocument/2006/relationships/image" Target="../media/image31.jpg"/><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33.jpg"/></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4" Type="http://schemas.openxmlformats.org/officeDocument/2006/relationships/image" Target="../media/image35.jpg"/><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4" Type="http://schemas.openxmlformats.org/officeDocument/2006/relationships/image" Target="../media/image37.jpg"/><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38.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39.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0.jpg"/></Relationships>
</file>

<file path=ppt/slides/_rels/slide40.xml.rels><?xml version="1.0" encoding="UTF-8" standalone="yes"?>
<Relationships xmlns="http://schemas.openxmlformats.org/package/2006/relationships"><Relationship Id="rId3" Type="http://schemas.openxmlformats.org/officeDocument/2006/relationships/image" Target="../media/image41.jpg"/><Relationship Id="rId4" Type="http://schemas.openxmlformats.org/officeDocument/2006/relationships/image" Target="../media/image42.jpg"/><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43.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44.jpeg"/></Relationships>
</file>

<file path=ppt/slides/_rels/slide43.xml.rels><?xml version="1.0" encoding="UTF-8" standalone="yes"?>
<Relationships xmlns="http://schemas.openxmlformats.org/package/2006/relationships"><Relationship Id="rId3" Type="http://schemas.openxmlformats.org/officeDocument/2006/relationships/image" Target="../media/image45.jpg"/><Relationship Id="rId4" Type="http://schemas.openxmlformats.org/officeDocument/2006/relationships/image" Target="../media/image46.jpg"/><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47.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48.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49.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50.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51.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52.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53.jpg"/></Relationships>
</file>

<file path=ppt/slides/_rels/slide51.xml.rels><?xml version="1.0" encoding="UTF-8" standalone="yes"?>
<Relationships xmlns="http://schemas.openxmlformats.org/package/2006/relationships"><Relationship Id="rId3" Type="http://schemas.openxmlformats.org/officeDocument/2006/relationships/image" Target="../media/image54.jpg"/><Relationship Id="rId4" Type="http://schemas.openxmlformats.org/officeDocument/2006/relationships/image" Target="../media/image55.jpg"/><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56.jpg"/></Relationships>
</file>

<file path=ppt/slides/_rels/slide53.xml.rels><?xml version="1.0" encoding="UTF-8" standalone="yes"?>
<Relationships xmlns="http://schemas.openxmlformats.org/package/2006/relationships"><Relationship Id="rId3" Type="http://schemas.openxmlformats.org/officeDocument/2006/relationships/image" Target="../media/image57.jpg"/><Relationship Id="rId4" Type="http://schemas.openxmlformats.org/officeDocument/2006/relationships/image" Target="../media/image58.jpg"/><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59.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60.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61.jpg"/></Relationships>
</file>

<file path=ppt/slides/_rels/slide57.xml.rels><?xml version="1.0" encoding="UTF-8" standalone="yes"?>
<Relationships xmlns="http://schemas.openxmlformats.org/package/2006/relationships"><Relationship Id="rId3" Type="http://schemas.openxmlformats.org/officeDocument/2006/relationships/image" Target="../media/image62.jpg"/><Relationship Id="rId4" Type="http://schemas.openxmlformats.org/officeDocument/2006/relationships/image" Target="../media/image63.jpg"/><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64.jpg"/></Relationships>
</file>

<file path=ppt/slides/_rels/slide59.xml.rels><?xml version="1.0" encoding="UTF-8" standalone="yes"?>
<Relationships xmlns="http://schemas.openxmlformats.org/package/2006/relationships"><Relationship Id="rId3" Type="http://schemas.openxmlformats.org/officeDocument/2006/relationships/image" Target="../media/image65.jpg"/><Relationship Id="rId4" Type="http://schemas.openxmlformats.org/officeDocument/2006/relationships/image" Target="../media/image66.jpg"/><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67.jpg"/></Relationships>
</file>

<file path=ppt/slides/_rels/slide62.xml.rels><?xml version="1.0" encoding="UTF-8" standalone="yes"?>
<Relationships xmlns="http://schemas.openxmlformats.org/package/2006/relationships"><Relationship Id="rId3" Type="http://schemas.openxmlformats.org/officeDocument/2006/relationships/image" Target="../media/image68.jpg"/><Relationship Id="rId4" Type="http://schemas.openxmlformats.org/officeDocument/2006/relationships/image" Target="../media/image69.jpg"/><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 Id="rId3" Type="http://schemas.openxmlformats.org/officeDocument/2006/relationships/image" Target="../media/image70.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71.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72.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73.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74.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7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70117" y="1614850"/>
            <a:ext cx="6944080" cy="2800767"/>
          </a:xfrm>
          <a:prstGeom prst="rect">
            <a:avLst/>
          </a:prstGeom>
          <a:noFill/>
        </p:spPr>
        <p:txBody>
          <a:bodyPr wrap="square" rtlCol="0">
            <a:spAutoFit/>
          </a:bodyPr>
          <a:lstStyle/>
          <a:p>
            <a:pPr algn="ctr"/>
            <a:r>
              <a:rPr lang="en-US" sz="9600" dirty="0" smtClean="0">
                <a:solidFill>
                  <a:srgbClr val="FF0000"/>
                </a:solidFill>
                <a:latin typeface="Bradley Hand Bold"/>
                <a:cs typeface="Bradley Hand Bold"/>
              </a:rPr>
              <a:t>Drawing</a:t>
            </a:r>
          </a:p>
          <a:p>
            <a:pPr algn="ctr"/>
            <a:r>
              <a:rPr lang="en-US" sz="4000" dirty="0" smtClean="0">
                <a:solidFill>
                  <a:schemeClr val="accent2">
                    <a:lumMod val="20000"/>
                    <a:lumOff val="80000"/>
                  </a:schemeClr>
                </a:solidFill>
                <a:latin typeface="Calibri"/>
                <a:cs typeface="Calibri"/>
              </a:rPr>
              <a:t>AP Studio Art</a:t>
            </a:r>
          </a:p>
          <a:p>
            <a:pPr algn="ctr"/>
            <a:r>
              <a:rPr lang="en-US" sz="4000" dirty="0" smtClean="0">
                <a:solidFill>
                  <a:schemeClr val="accent2">
                    <a:lumMod val="20000"/>
                    <a:lumOff val="80000"/>
                  </a:schemeClr>
                </a:solidFill>
                <a:latin typeface="Calibri"/>
                <a:cs typeface="Calibri"/>
              </a:rPr>
              <a:t>2015</a:t>
            </a:r>
            <a:endParaRPr lang="en-US" sz="4000" dirty="0">
              <a:solidFill>
                <a:schemeClr val="accent2">
                  <a:lumMod val="20000"/>
                  <a:lumOff val="80000"/>
                </a:schemeClr>
              </a:solidFill>
              <a:latin typeface="Calibri"/>
              <a:cs typeface="Calibri"/>
            </a:endParaRPr>
          </a:p>
        </p:txBody>
      </p:sp>
      <p:sp>
        <p:nvSpPr>
          <p:cNvPr id="2" name="Rectangle 1"/>
          <p:cNvSpPr/>
          <p:nvPr/>
        </p:nvSpPr>
        <p:spPr>
          <a:xfrm>
            <a:off x="-492125" y="-3805088"/>
            <a:ext cx="2286000" cy="2554545"/>
          </a:xfrm>
          <a:prstGeom prst="rect">
            <a:avLst/>
          </a:prstGeom>
        </p:spPr>
        <p:txBody>
          <a:bodyPr>
            <a:spAutoFit/>
          </a:bodyPr>
          <a:lstStyle/>
          <a:p>
            <a:pPr lvl="0" algn="ctr"/>
            <a:r>
              <a:rPr lang="en-US" sz="8000" dirty="0" smtClean="0">
                <a:solidFill>
                  <a:srgbClr val="C0504D">
                    <a:lumMod val="60000"/>
                    <a:lumOff val="40000"/>
                  </a:srgbClr>
                </a:solidFill>
                <a:latin typeface="Calibri"/>
                <a:cs typeface="Calibri"/>
              </a:rPr>
              <a:t>Drawing</a:t>
            </a:r>
            <a:endParaRPr lang="en-US" sz="8000" dirty="0">
              <a:solidFill>
                <a:srgbClr val="C0504D">
                  <a:lumMod val="60000"/>
                  <a:lumOff val="40000"/>
                </a:srgbClr>
              </a:solidFill>
              <a:latin typeface="Calibri"/>
              <a:cs typeface="Calibri"/>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856288"/>
            <a:ext cx="4138612" cy="666750"/>
          </a:xfrm>
        </p:spPr>
        <p:txBody>
          <a:bodyPr rtlCol="0">
            <a:noAutofit/>
          </a:bodyPr>
          <a:lstStyle/>
          <a:p>
            <a:pPr eaLnBrk="1" fontAlgn="auto" hangingPunct="1">
              <a:spcAft>
                <a:spcPts val="0"/>
              </a:spcAft>
              <a:defRPr/>
            </a:pPr>
            <a:r>
              <a:rPr lang="en-US" sz="3800" dirty="0" smtClean="0">
                <a:latin typeface="Calibri"/>
                <a:ea typeface="+mj-ea"/>
                <a:cs typeface="Calibri"/>
              </a:rPr>
              <a:t>Jenny </a:t>
            </a:r>
            <a:r>
              <a:rPr lang="en-US" sz="3800" dirty="0" err="1" smtClean="0">
                <a:latin typeface="Calibri"/>
                <a:ea typeface="+mj-ea"/>
                <a:cs typeface="Calibri"/>
              </a:rPr>
              <a:t>Saville</a:t>
            </a:r>
            <a:endParaRPr lang="en-US" sz="3800" dirty="0" smtClean="0">
              <a:latin typeface="Calibri"/>
              <a:ea typeface="+mj-ea"/>
              <a:cs typeface="Calibri"/>
            </a:endParaRPr>
          </a:p>
        </p:txBody>
      </p:sp>
      <p:sp>
        <p:nvSpPr>
          <p:cNvPr id="16388" name="TextBox 5"/>
          <p:cNvSpPr txBox="1">
            <a:spLocks noChangeArrowheads="1"/>
          </p:cNvSpPr>
          <p:nvPr/>
        </p:nvSpPr>
        <p:spPr bwMode="auto">
          <a:xfrm>
            <a:off x="4782286" y="5832827"/>
            <a:ext cx="4208464"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3600" dirty="0" smtClean="0">
                <a:latin typeface="Calibri"/>
                <a:cs typeface="Calibri"/>
              </a:rPr>
              <a:t>   Grace </a:t>
            </a:r>
            <a:r>
              <a:rPr lang="en-US" sz="3600" dirty="0" err="1" smtClean="0">
                <a:latin typeface="Calibri"/>
                <a:cs typeface="Calibri"/>
              </a:rPr>
              <a:t>Hartigan</a:t>
            </a:r>
            <a:endParaRPr lang="en-US" sz="3600" dirty="0">
              <a:latin typeface="Calibri"/>
              <a:cs typeface="Calibri"/>
            </a:endParaRPr>
          </a:p>
        </p:txBody>
      </p:sp>
      <p:pic>
        <p:nvPicPr>
          <p:cNvPr id="3" name="Picture 2" descr="Saville_Time_I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609" y="506491"/>
            <a:ext cx="3775637" cy="4989829"/>
          </a:xfrm>
          <a:prstGeom prst="rect">
            <a:avLst/>
          </a:prstGeom>
        </p:spPr>
      </p:pic>
      <p:pic>
        <p:nvPicPr>
          <p:cNvPr id="4" name="Picture 3" descr="heroleavesship.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92235" y="466807"/>
            <a:ext cx="3431062" cy="514659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ctrTitle"/>
          </p:nvPr>
        </p:nvSpPr>
        <p:spPr>
          <a:xfrm>
            <a:off x="482600" y="2390775"/>
            <a:ext cx="8178800" cy="4162425"/>
          </a:xfrm>
        </p:spPr>
        <p:txBody>
          <a:bodyPr>
            <a:normAutofit/>
          </a:bodyPr>
          <a:lstStyle/>
          <a:p>
            <a:pPr algn="l" eaLnBrk="1" hangingPunct="1"/>
            <a:r>
              <a:rPr lang="en-US" dirty="0" smtClean="0">
                <a:latin typeface="Calibri" charset="0"/>
              </a:rPr>
              <a:t>-</a:t>
            </a:r>
            <a:r>
              <a:rPr lang="en-US" dirty="0">
                <a:latin typeface="Calibri" charset="0"/>
              </a:rPr>
              <a:t>Section I: </a:t>
            </a:r>
            <a:r>
              <a:rPr lang="en-US" dirty="0">
                <a:solidFill>
                  <a:srgbClr val="FFFF00"/>
                </a:solidFill>
                <a:latin typeface="Calibri" charset="0"/>
              </a:rPr>
              <a:t>Quality</a:t>
            </a:r>
            <a:r>
              <a:rPr lang="en-US" dirty="0">
                <a:solidFill>
                  <a:srgbClr val="FF0000"/>
                </a:solidFill>
                <a:latin typeface="Calibri" charset="0"/>
              </a:rPr>
              <a:t> </a:t>
            </a:r>
            <a:r>
              <a:rPr lang="en-US" sz="2800" dirty="0">
                <a:solidFill>
                  <a:srgbClr val="FFFFFF"/>
                </a:solidFill>
                <a:latin typeface="Calibri" charset="0"/>
              </a:rPr>
              <a:t>(</a:t>
            </a:r>
            <a:r>
              <a:rPr lang="en-US" sz="2800" dirty="0">
                <a:latin typeface="Calibri" charset="0"/>
              </a:rPr>
              <a:t>Selected Works)</a:t>
            </a:r>
            <a:br>
              <a:rPr lang="en-US" sz="2800" dirty="0">
                <a:latin typeface="Calibri" charset="0"/>
              </a:rPr>
            </a:br>
            <a:r>
              <a:rPr lang="en-US" sz="2800" dirty="0" smtClean="0">
                <a:latin typeface="Calibri" charset="0"/>
              </a:rPr>
              <a:t>5 </a:t>
            </a:r>
            <a:r>
              <a:rPr lang="en-US" sz="2800" dirty="0">
                <a:latin typeface="Calibri" charset="0"/>
              </a:rPr>
              <a:t>actual drawings 18</a:t>
            </a:r>
            <a:r>
              <a:rPr lang="ja-JP" altLang="en-US" sz="2800" dirty="0">
                <a:latin typeface="Calibri" charset="0"/>
              </a:rPr>
              <a:t>”</a:t>
            </a:r>
            <a:r>
              <a:rPr lang="en-US" sz="2800" dirty="0">
                <a:latin typeface="Calibri" charset="0"/>
              </a:rPr>
              <a:t>x 24</a:t>
            </a:r>
            <a:r>
              <a:rPr lang="ja-JP" altLang="en-US" sz="2800" dirty="0">
                <a:latin typeface="Calibri" charset="0"/>
              </a:rPr>
              <a:t>”</a:t>
            </a:r>
            <a:r>
              <a:rPr lang="en-US" sz="2800" dirty="0">
                <a:latin typeface="Calibri" charset="0"/>
              </a:rPr>
              <a:t> or smaller</a:t>
            </a:r>
            <a:br>
              <a:rPr lang="en-US" sz="2800" dirty="0">
                <a:latin typeface="Calibri" charset="0"/>
              </a:rPr>
            </a:br>
            <a:r>
              <a:rPr lang="en-US" sz="3200" dirty="0">
                <a:latin typeface="Calibri" charset="0"/>
              </a:rPr>
              <a:t>-</a:t>
            </a:r>
            <a:r>
              <a:rPr lang="en-US" dirty="0">
                <a:latin typeface="Calibri" charset="0"/>
              </a:rPr>
              <a:t>Section II: </a:t>
            </a:r>
            <a:r>
              <a:rPr lang="en-US" dirty="0">
                <a:solidFill>
                  <a:srgbClr val="FFFF00"/>
                </a:solidFill>
                <a:latin typeface="Calibri" charset="0"/>
              </a:rPr>
              <a:t>Concentration</a:t>
            </a:r>
            <a:r>
              <a:rPr lang="en-US" dirty="0">
                <a:solidFill>
                  <a:srgbClr val="FF0000"/>
                </a:solidFill>
                <a:latin typeface="Calibri" charset="0"/>
              </a:rPr>
              <a:t> </a:t>
            </a:r>
            <a:r>
              <a:rPr lang="en-US" sz="2800" dirty="0">
                <a:latin typeface="Calibri" charset="0"/>
              </a:rPr>
              <a:t>(Sustained </a:t>
            </a:r>
            <a:r>
              <a:rPr lang="en-US" sz="2800" dirty="0" smtClean="0">
                <a:latin typeface="Calibri" charset="0"/>
              </a:rPr>
              <a:t>Investigation</a:t>
            </a:r>
            <a:r>
              <a:rPr lang="en-US" sz="2800" dirty="0">
                <a:latin typeface="Calibri" charset="0"/>
              </a:rPr>
              <a:t>) 12 images</a:t>
            </a:r>
            <a:r>
              <a:rPr lang="en-US" sz="2800" dirty="0">
                <a:solidFill>
                  <a:srgbClr val="FF0000"/>
                </a:solidFill>
                <a:latin typeface="Calibri" charset="0"/>
              </a:rPr>
              <a:t> </a:t>
            </a:r>
            <a:br>
              <a:rPr lang="en-US" sz="2800" dirty="0">
                <a:solidFill>
                  <a:srgbClr val="FF0000"/>
                </a:solidFill>
                <a:latin typeface="Calibri" charset="0"/>
              </a:rPr>
            </a:br>
            <a:r>
              <a:rPr lang="en-US" dirty="0">
                <a:solidFill>
                  <a:srgbClr val="FFFFFF"/>
                </a:solidFill>
                <a:latin typeface="Calibri" charset="0"/>
              </a:rPr>
              <a:t>-Section </a:t>
            </a:r>
            <a:r>
              <a:rPr lang="en-US" dirty="0">
                <a:latin typeface="Calibri" charset="0"/>
              </a:rPr>
              <a:t>III</a:t>
            </a:r>
            <a:r>
              <a:rPr lang="en-US" dirty="0">
                <a:solidFill>
                  <a:srgbClr val="FFFFFF"/>
                </a:solidFill>
                <a:latin typeface="Calibri" charset="0"/>
              </a:rPr>
              <a:t>: </a:t>
            </a:r>
            <a:r>
              <a:rPr lang="en-US" dirty="0">
                <a:solidFill>
                  <a:srgbClr val="FFFF00"/>
                </a:solidFill>
                <a:latin typeface="Calibri" charset="0"/>
              </a:rPr>
              <a:t>Breadth</a:t>
            </a:r>
            <a:r>
              <a:rPr lang="en-US" dirty="0">
                <a:solidFill>
                  <a:srgbClr val="FF0000"/>
                </a:solidFill>
                <a:latin typeface="Calibri" charset="0"/>
              </a:rPr>
              <a:t> </a:t>
            </a:r>
            <a:r>
              <a:rPr lang="en-US" sz="2800" dirty="0">
                <a:latin typeface="Calibri" charset="0"/>
              </a:rPr>
              <a:t>(Range </a:t>
            </a:r>
            <a:r>
              <a:rPr lang="en-US" sz="2800" dirty="0" smtClean="0">
                <a:latin typeface="Calibri" charset="0"/>
              </a:rPr>
              <a:t>of Approaches) 12 </a:t>
            </a:r>
            <a:r>
              <a:rPr lang="en-US" sz="2800" dirty="0">
                <a:latin typeface="Calibri" charset="0"/>
              </a:rPr>
              <a:t>images</a:t>
            </a:r>
            <a:endParaRPr lang="en-US" sz="2800" dirty="0">
              <a:solidFill>
                <a:srgbClr val="FF0000"/>
              </a:solidFill>
              <a:latin typeface="Calibri" charset="0"/>
            </a:endParaRPr>
          </a:p>
        </p:txBody>
      </p:sp>
      <p:sp>
        <p:nvSpPr>
          <p:cNvPr id="18435" name="TextBox 2"/>
          <p:cNvSpPr txBox="1">
            <a:spLocks noChangeArrowheads="1"/>
          </p:cNvSpPr>
          <p:nvPr/>
        </p:nvSpPr>
        <p:spPr bwMode="auto">
          <a:xfrm>
            <a:off x="1027113" y="266700"/>
            <a:ext cx="68961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37931725" indent="-37474525" eaLnBrk="0" hangingPunct="0">
              <a:defRPr sz="2400">
                <a:solidFill>
                  <a:schemeClr val="tx1"/>
                </a:solidFill>
                <a:latin typeface="Calibri" charset="0"/>
                <a:ea typeface="ＭＳ Ｐゴシック" charset="0"/>
                <a:cs typeface="ＭＳ Ｐゴシック" charset="0"/>
              </a:defRPr>
            </a:lvl2pPr>
            <a:lvl3pPr eaLnBrk="0" hangingPunct="0">
              <a:defRPr sz="2400">
                <a:solidFill>
                  <a:schemeClr val="tx1"/>
                </a:solidFill>
                <a:latin typeface="Calibri" charset="0"/>
                <a:ea typeface="ＭＳ Ｐゴシック" charset="0"/>
                <a:cs typeface="ＭＳ Ｐゴシック" charset="0"/>
              </a:defRPr>
            </a:lvl3pPr>
            <a:lvl4pPr eaLnBrk="0" hangingPunct="0">
              <a:defRPr sz="2400">
                <a:solidFill>
                  <a:schemeClr val="tx1"/>
                </a:solidFill>
                <a:latin typeface="Calibri" charset="0"/>
                <a:ea typeface="ＭＳ Ｐゴシック" charset="0"/>
                <a:cs typeface="ＭＳ Ｐゴシック" charset="0"/>
              </a:defRPr>
            </a:lvl4pPr>
            <a:lvl5pPr eaLnBrk="0" hangingPunct="0">
              <a:defRPr sz="2400">
                <a:solidFill>
                  <a:schemeClr val="tx1"/>
                </a:solidFill>
                <a:latin typeface="Calibri" charset="0"/>
                <a:ea typeface="ＭＳ Ｐゴシック" charset="0"/>
                <a:cs typeface="ＭＳ Ｐゴシック" charset="0"/>
              </a:defRPr>
            </a:lvl5pPr>
            <a:lvl6pPr marL="4572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6pPr>
            <a:lvl7pPr marL="9144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7pPr>
            <a:lvl8pPr marL="1371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8pPr>
            <a:lvl9pPr marL="18288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9pPr>
          </a:lstStyle>
          <a:p>
            <a:pPr algn="ctr" eaLnBrk="1" hangingPunct="1"/>
            <a:r>
              <a:rPr lang="en-US" sz="4400" dirty="0"/>
              <a:t>The AP Studio Art </a:t>
            </a:r>
            <a:br>
              <a:rPr lang="en-US" sz="4400" dirty="0"/>
            </a:br>
            <a:r>
              <a:rPr lang="en-US" sz="4400" dirty="0"/>
              <a:t>Drawing Portfolio</a:t>
            </a:r>
            <a:br>
              <a:rPr lang="en-US" sz="4400" dirty="0"/>
            </a:br>
            <a:r>
              <a:rPr lang="en-US" sz="4400" dirty="0"/>
              <a:t>is divided into three sections.</a:t>
            </a:r>
          </a:p>
        </p:txBody>
      </p:sp>
    </p:spTree>
    <p:extLst>
      <p:ext uri="{BB962C8B-B14F-4D97-AF65-F5344CB8AC3E}">
        <p14:creationId xmlns:p14="http://schemas.microsoft.com/office/powerpoint/2010/main" val="166063620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ctrTitle"/>
          </p:nvPr>
        </p:nvSpPr>
        <p:spPr>
          <a:xfrm>
            <a:off x="227013" y="200025"/>
            <a:ext cx="8796337" cy="1217613"/>
          </a:xfrm>
        </p:spPr>
        <p:txBody>
          <a:bodyPr>
            <a:normAutofit fontScale="90000"/>
          </a:bodyPr>
          <a:lstStyle/>
          <a:p>
            <a:r>
              <a:rPr lang="en-US" sz="3600" dirty="0"/>
              <a:t>“</a:t>
            </a:r>
            <a:r>
              <a:rPr lang="en-US" sz="3600" i="1" dirty="0"/>
              <a:t>Art is not what you see, but what you make others see</a:t>
            </a:r>
            <a:r>
              <a:rPr lang="en-US" sz="3600" dirty="0"/>
              <a:t>.” </a:t>
            </a:r>
            <a:r>
              <a:rPr lang="en-US" sz="3600" b="1" dirty="0"/>
              <a:t>Edgar Degas  </a:t>
            </a:r>
            <a:endParaRPr lang="en-US" sz="2500" dirty="0">
              <a:latin typeface="Calibri" charset="0"/>
            </a:endParaRPr>
          </a:p>
        </p:txBody>
      </p:sp>
      <p:sp>
        <p:nvSpPr>
          <p:cNvPr id="20483" name="TextBox 4"/>
          <p:cNvSpPr txBox="1">
            <a:spLocks noChangeArrowheads="1"/>
          </p:cNvSpPr>
          <p:nvPr/>
        </p:nvSpPr>
        <p:spPr bwMode="auto">
          <a:xfrm>
            <a:off x="3401515" y="6396335"/>
            <a:ext cx="21999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dirty="0" smtClean="0"/>
              <a:t>Al Strachan</a:t>
            </a:r>
            <a:endParaRPr lang="en-US" dirty="0"/>
          </a:p>
        </p:txBody>
      </p:sp>
      <p:pic>
        <p:nvPicPr>
          <p:cNvPr id="3" name="Picture 2" descr="10409722_10154398672450054_4331221290738424921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8442" y="1386691"/>
            <a:ext cx="6344668" cy="500964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125" y="209550"/>
            <a:ext cx="9032875" cy="6611938"/>
          </a:xfrm>
        </p:spPr>
        <p:txBody>
          <a:bodyPr rtlCol="0">
            <a:normAutofit/>
          </a:bodyPr>
          <a:lstStyle/>
          <a:p>
            <a:pPr eaLnBrk="1" fontAlgn="auto" hangingPunct="1">
              <a:spcAft>
                <a:spcPts val="0"/>
              </a:spcAft>
              <a:defRPr/>
            </a:pPr>
            <a:r>
              <a:rPr lang="en-US" dirty="0" smtClean="0">
                <a:ea typeface="+mj-ea"/>
                <a:cs typeface="+mj-cs"/>
              </a:rPr>
              <a:t>The Drawing Portfolio is designed to address a wide range of approaches and media.  </a:t>
            </a:r>
          </a:p>
        </p:txBody>
      </p:sp>
    </p:spTree>
    <p:extLst>
      <p:ext uri="{BB962C8B-B14F-4D97-AF65-F5344CB8AC3E}">
        <p14:creationId xmlns:p14="http://schemas.microsoft.com/office/powerpoint/2010/main" val="182987042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ctrTitle"/>
          </p:nvPr>
        </p:nvSpPr>
        <p:spPr>
          <a:xfrm>
            <a:off x="0" y="214441"/>
            <a:ext cx="9144000" cy="6334269"/>
          </a:xfrm>
        </p:spPr>
        <p:txBody>
          <a:bodyPr/>
          <a:lstStyle/>
          <a:p>
            <a:pPr eaLnBrk="1" hangingPunct="1"/>
            <a:r>
              <a:rPr lang="en-US" sz="4000" dirty="0">
                <a:latin typeface="Calibri"/>
                <a:cs typeface="Calibri"/>
              </a:rPr>
              <a:t>DRAWING ISSUES</a:t>
            </a:r>
            <a:br>
              <a:rPr lang="en-US" sz="4000" dirty="0">
                <a:latin typeface="Calibri"/>
                <a:cs typeface="Calibri"/>
              </a:rPr>
            </a:br>
            <a:r>
              <a:rPr lang="en-US" sz="4000" dirty="0">
                <a:latin typeface="Calibri"/>
                <a:cs typeface="Calibri"/>
              </a:rPr>
              <a:t>-Line quality</a:t>
            </a:r>
            <a:br>
              <a:rPr lang="en-US" sz="4000" dirty="0">
                <a:latin typeface="Calibri"/>
                <a:cs typeface="Calibri"/>
              </a:rPr>
            </a:br>
            <a:r>
              <a:rPr lang="en-US" sz="4000" dirty="0">
                <a:latin typeface="Calibri"/>
                <a:cs typeface="Calibri"/>
              </a:rPr>
              <a:t>-Light and shade</a:t>
            </a:r>
            <a:br>
              <a:rPr lang="en-US" sz="4000" dirty="0">
                <a:latin typeface="Calibri"/>
                <a:cs typeface="Calibri"/>
              </a:rPr>
            </a:br>
            <a:r>
              <a:rPr lang="en-US" sz="4000" dirty="0">
                <a:latin typeface="Calibri"/>
                <a:cs typeface="Calibri"/>
              </a:rPr>
              <a:t>-Rendering of form</a:t>
            </a:r>
            <a:br>
              <a:rPr lang="en-US" sz="4000" dirty="0">
                <a:latin typeface="Calibri"/>
                <a:cs typeface="Calibri"/>
              </a:rPr>
            </a:br>
            <a:r>
              <a:rPr lang="en-US" sz="4000" dirty="0">
                <a:latin typeface="Calibri"/>
                <a:cs typeface="Calibri"/>
              </a:rPr>
              <a:t>-Composition</a:t>
            </a:r>
            <a:br>
              <a:rPr lang="en-US" sz="4000" dirty="0">
                <a:latin typeface="Calibri"/>
                <a:cs typeface="Calibri"/>
              </a:rPr>
            </a:br>
            <a:r>
              <a:rPr lang="en-US" sz="4000" dirty="0">
                <a:latin typeface="Calibri"/>
                <a:cs typeface="Calibri"/>
              </a:rPr>
              <a:t>-Surface manipulation</a:t>
            </a:r>
            <a:br>
              <a:rPr lang="en-US" sz="4000" dirty="0">
                <a:latin typeface="Calibri"/>
                <a:cs typeface="Calibri"/>
              </a:rPr>
            </a:br>
            <a:r>
              <a:rPr lang="en-US" sz="4000" dirty="0">
                <a:latin typeface="Calibri"/>
                <a:cs typeface="Calibri"/>
              </a:rPr>
              <a:t>-Illusion of depth</a:t>
            </a:r>
            <a:br>
              <a:rPr lang="en-US" sz="4000" dirty="0">
                <a:latin typeface="Calibri"/>
                <a:cs typeface="Calibri"/>
              </a:rPr>
            </a:br>
            <a:r>
              <a:rPr lang="en-US" sz="4000" dirty="0">
                <a:latin typeface="Calibri"/>
                <a:cs typeface="Calibri"/>
              </a:rPr>
              <a:t>-Mark making</a:t>
            </a:r>
            <a:br>
              <a:rPr lang="en-US" sz="4000" dirty="0">
                <a:latin typeface="Calibri"/>
                <a:cs typeface="Calibri"/>
              </a:rPr>
            </a:br>
            <a:r>
              <a:rPr lang="en-US" sz="4000" dirty="0">
                <a:latin typeface="Calibri"/>
                <a:cs typeface="Calibri"/>
              </a:rPr>
              <a:t>can be addressed through…</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ctrTitle"/>
          </p:nvPr>
        </p:nvSpPr>
        <p:spPr>
          <a:xfrm>
            <a:off x="0" y="0"/>
            <a:ext cx="9144000" cy="5613016"/>
          </a:xfrm>
        </p:spPr>
        <p:txBody>
          <a:bodyPr>
            <a:noAutofit/>
          </a:bodyPr>
          <a:lstStyle/>
          <a:p>
            <a:pPr algn="l" eaLnBrk="1" hangingPunct="1"/>
            <a:r>
              <a:rPr lang="en-US" sz="2800" dirty="0">
                <a:latin typeface="Calibri"/>
                <a:cs typeface="Calibri"/>
              </a:rPr>
              <a:t>… a variety of means,</a:t>
            </a:r>
            <a:br>
              <a:rPr lang="en-US" sz="2800" dirty="0">
                <a:latin typeface="Calibri"/>
                <a:cs typeface="Calibri"/>
              </a:rPr>
            </a:br>
            <a:r>
              <a:rPr lang="en-US" sz="2800" dirty="0">
                <a:latin typeface="Calibri" charset="0"/>
              </a:rPr>
              <a:t/>
            </a:r>
            <a:br>
              <a:rPr lang="en-US" sz="2800" dirty="0">
                <a:latin typeface="Calibri" charset="0"/>
              </a:rPr>
            </a:br>
            <a:r>
              <a:rPr lang="en-US" sz="2800" dirty="0">
                <a:latin typeface="Calibri" charset="0"/>
              </a:rPr>
              <a:t>-</a:t>
            </a:r>
            <a:r>
              <a:rPr lang="en-US" sz="2800" dirty="0">
                <a:latin typeface="Calibri"/>
                <a:cs typeface="Calibri"/>
              </a:rPr>
              <a:t>Drawing</a:t>
            </a:r>
            <a:br>
              <a:rPr lang="en-US" sz="2800" dirty="0">
                <a:latin typeface="Calibri"/>
                <a:cs typeface="Calibri"/>
              </a:rPr>
            </a:br>
            <a:r>
              <a:rPr lang="en-US" sz="2800" dirty="0">
                <a:latin typeface="Calibri"/>
                <a:cs typeface="Calibri"/>
              </a:rPr>
              <a:t>-Painting</a:t>
            </a:r>
            <a:br>
              <a:rPr lang="en-US" sz="2800" dirty="0">
                <a:latin typeface="Calibri"/>
                <a:cs typeface="Calibri"/>
              </a:rPr>
            </a:br>
            <a:r>
              <a:rPr lang="en-US" sz="2800" dirty="0">
                <a:latin typeface="Calibri"/>
                <a:cs typeface="Calibri"/>
              </a:rPr>
              <a:t>-Printmaking</a:t>
            </a:r>
            <a:br>
              <a:rPr lang="en-US" sz="2800" dirty="0">
                <a:latin typeface="Calibri"/>
                <a:cs typeface="Calibri"/>
              </a:rPr>
            </a:br>
            <a:r>
              <a:rPr lang="en-US" sz="2800" dirty="0">
                <a:latin typeface="Calibri"/>
                <a:cs typeface="Calibri"/>
              </a:rPr>
              <a:t>-Mixed Media</a:t>
            </a:r>
            <a:br>
              <a:rPr lang="en-US" sz="2800" dirty="0">
                <a:latin typeface="Calibri"/>
                <a:cs typeface="Calibri"/>
              </a:rPr>
            </a:br>
            <a:r>
              <a:rPr lang="en-US" sz="2800" dirty="0">
                <a:latin typeface="Calibri"/>
                <a:cs typeface="Calibri"/>
              </a:rPr>
              <a:t>-Collage</a:t>
            </a:r>
            <a:br>
              <a:rPr lang="en-US" sz="2800" dirty="0">
                <a:latin typeface="Calibri"/>
                <a:cs typeface="Calibri"/>
              </a:rPr>
            </a:br>
            <a:r>
              <a:rPr lang="en-US" sz="2800" dirty="0">
                <a:latin typeface="Calibri"/>
                <a:cs typeface="Calibri"/>
              </a:rPr>
              <a:t>-etc.                              </a:t>
            </a:r>
            <a:r>
              <a:rPr lang="en-US" sz="2800" dirty="0" smtClean="0">
                <a:latin typeface="Calibri"/>
                <a:cs typeface="Calibri"/>
              </a:rPr>
              <a:t/>
            </a:r>
            <a:br>
              <a:rPr lang="en-US" sz="2800" dirty="0" smtClean="0">
                <a:latin typeface="Calibri"/>
                <a:cs typeface="Calibri"/>
              </a:rPr>
            </a:br>
            <a:r>
              <a:rPr lang="en-US" sz="2800" dirty="0">
                <a:latin typeface="Calibri"/>
                <a:cs typeface="Calibri"/>
              </a:rPr>
              <a:t/>
            </a:r>
            <a:br>
              <a:rPr lang="en-US" sz="2800" dirty="0">
                <a:latin typeface="Calibri"/>
                <a:cs typeface="Calibri"/>
              </a:rPr>
            </a:br>
            <a:endParaRPr lang="en-US" sz="2800" dirty="0">
              <a:latin typeface="Calibri" charset="0"/>
            </a:endParaRPr>
          </a:p>
        </p:txBody>
      </p:sp>
      <p:pic>
        <p:nvPicPr>
          <p:cNvPr id="4" name="Picture 3" descr="File Apr 29, 11 51 25 AM.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7971" y="1475058"/>
            <a:ext cx="6402633" cy="4225386"/>
          </a:xfrm>
          <a:prstGeom prst="rect">
            <a:avLst/>
          </a:prstGeom>
        </p:spPr>
      </p:pic>
      <p:sp>
        <p:nvSpPr>
          <p:cNvPr id="2" name="TextBox 1"/>
          <p:cNvSpPr txBox="1"/>
          <p:nvPr/>
        </p:nvSpPr>
        <p:spPr>
          <a:xfrm>
            <a:off x="2597971" y="5864340"/>
            <a:ext cx="6249564" cy="830997"/>
          </a:xfrm>
          <a:prstGeom prst="rect">
            <a:avLst/>
          </a:prstGeom>
          <a:noFill/>
        </p:spPr>
        <p:txBody>
          <a:bodyPr wrap="square" rtlCol="0">
            <a:spAutoFit/>
          </a:bodyPr>
          <a:lstStyle/>
          <a:p>
            <a:r>
              <a:rPr lang="en-US" sz="2400" dirty="0" smtClean="0"/>
              <a:t>David Antonio Cruz, </a:t>
            </a:r>
            <a:r>
              <a:rPr lang="en-US" sz="2400" b="1" dirty="0" err="1"/>
              <a:t>Candyboyit’sonlycastleburning</a:t>
            </a:r>
            <a:r>
              <a:rPr lang="en-US" sz="2400" b="1" dirty="0"/>
              <a:t>, 2010.</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ctrTitle"/>
          </p:nvPr>
        </p:nvSpPr>
        <p:spPr>
          <a:xfrm>
            <a:off x="0" y="125413"/>
            <a:ext cx="9144000" cy="6696075"/>
          </a:xfrm>
        </p:spPr>
        <p:txBody>
          <a:bodyPr/>
          <a:lstStyle/>
          <a:p>
            <a:pPr eaLnBrk="1" hangingPunct="1"/>
            <a:r>
              <a:rPr lang="en-US" dirty="0">
                <a:latin typeface="Calibri"/>
                <a:cs typeface="Calibri"/>
              </a:rPr>
              <a:t>Works created may be..</a:t>
            </a:r>
            <a:br>
              <a:rPr lang="en-US" dirty="0">
                <a:latin typeface="Calibri"/>
                <a:cs typeface="Calibri"/>
              </a:rPr>
            </a:br>
            <a:endParaRPr lang="en-US" dirty="0">
              <a:solidFill>
                <a:srgbClr val="FF0000"/>
              </a:solidFill>
              <a:latin typeface="Calibri"/>
              <a:cs typeface="Calibri"/>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154738"/>
            <a:ext cx="9144000" cy="666750"/>
          </a:xfrm>
        </p:spPr>
        <p:txBody>
          <a:bodyPr rtlCol="0">
            <a:normAutofit fontScale="90000"/>
          </a:bodyPr>
          <a:lstStyle/>
          <a:p>
            <a:pPr eaLnBrk="1" fontAlgn="auto" hangingPunct="1">
              <a:spcAft>
                <a:spcPts val="0"/>
              </a:spcAft>
              <a:defRPr/>
            </a:pPr>
            <a:r>
              <a:rPr lang="en-US" dirty="0" smtClean="0">
                <a:latin typeface="Calibri"/>
                <a:ea typeface="+mj-ea"/>
                <a:cs typeface="Calibri"/>
              </a:rPr>
              <a:t>Kathy A. Moore</a:t>
            </a:r>
            <a:endParaRPr lang="en-US" sz="2700" dirty="0" smtClean="0">
              <a:latin typeface="Calibri"/>
              <a:ea typeface="+mj-ea"/>
              <a:cs typeface="Calibri"/>
            </a:endParaRPr>
          </a:p>
        </p:txBody>
      </p:sp>
      <p:sp>
        <p:nvSpPr>
          <p:cNvPr id="45059" name="Rectangle 3"/>
          <p:cNvSpPr>
            <a:spLocks noChangeArrowheads="1"/>
          </p:cNvSpPr>
          <p:nvPr/>
        </p:nvSpPr>
        <p:spPr bwMode="auto">
          <a:xfrm>
            <a:off x="2036763" y="0"/>
            <a:ext cx="48291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4000" dirty="0" smtClean="0">
                <a:latin typeface="Calibri"/>
                <a:cs typeface="Calibri"/>
              </a:rPr>
              <a:t>Observational</a:t>
            </a:r>
            <a:endParaRPr lang="en-US" sz="4000" dirty="0">
              <a:latin typeface="Calibri"/>
              <a:cs typeface="Calibri"/>
            </a:endParaRPr>
          </a:p>
        </p:txBody>
      </p:sp>
      <p:pic>
        <p:nvPicPr>
          <p:cNvPr id="3" name="Picture 2" descr="KathyA.Moor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9305" y="725186"/>
            <a:ext cx="5273291" cy="546312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txBox="1">
            <a:spLocks/>
          </p:cNvSpPr>
          <p:nvPr/>
        </p:nvSpPr>
        <p:spPr bwMode="auto">
          <a:xfrm>
            <a:off x="0" y="6154738"/>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90000"/>
              </a:lnSpc>
            </a:pPr>
            <a:r>
              <a:rPr lang="en-US" sz="4000" dirty="0"/>
              <a:t>student </a:t>
            </a:r>
            <a:r>
              <a:rPr lang="en-US" sz="4000" dirty="0" smtClean="0"/>
              <a:t>work</a:t>
            </a:r>
            <a:endParaRPr lang="en-US" dirty="0"/>
          </a:p>
        </p:txBody>
      </p:sp>
      <p:sp>
        <p:nvSpPr>
          <p:cNvPr id="32771" name="TextBox 3"/>
          <p:cNvSpPr txBox="1">
            <a:spLocks noChangeArrowheads="1"/>
          </p:cNvSpPr>
          <p:nvPr/>
        </p:nvSpPr>
        <p:spPr bwMode="auto">
          <a:xfrm>
            <a:off x="2073275" y="166688"/>
            <a:ext cx="49974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3600"/>
              <a:t>Observational</a:t>
            </a:r>
          </a:p>
        </p:txBody>
      </p:sp>
      <p:pic>
        <p:nvPicPr>
          <p:cNvPr id="3" name="Picture 2" descr="Caroline Jakubowsk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1400" y="957385"/>
            <a:ext cx="6964077" cy="523632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Observational</a:t>
            </a:r>
            <a:endParaRPr lang="en-US" dirty="0"/>
          </a:p>
        </p:txBody>
      </p:sp>
      <p:pic>
        <p:nvPicPr>
          <p:cNvPr id="4" name="Content Placeholder 3" descr="d4725003x.jpg"/>
          <p:cNvPicPr>
            <a:picLocks noGrp="1" noChangeAspect="1"/>
          </p:cNvPicPr>
          <p:nvPr>
            <p:ph idx="1"/>
          </p:nvPr>
        </p:nvPicPr>
        <p:blipFill>
          <a:blip r:embed="rId3">
            <a:extLst>
              <a:ext uri="{28A0092B-C50C-407E-A947-70E740481C1C}">
                <a14:useLocalDpi xmlns:a14="http://schemas.microsoft.com/office/drawing/2010/main" val="0"/>
              </a:ext>
            </a:extLst>
          </a:blip>
          <a:srcRect l="-48018" r="-48018"/>
          <a:stretch>
            <a:fillRect/>
          </a:stretch>
        </p:blipFill>
        <p:spPr>
          <a:xfrm>
            <a:off x="457200" y="1600200"/>
            <a:ext cx="8229600" cy="4525963"/>
          </a:xfrm>
        </p:spPr>
      </p:pic>
      <p:sp>
        <p:nvSpPr>
          <p:cNvPr id="5" name="TextBox 4"/>
          <p:cNvSpPr txBox="1"/>
          <p:nvPr/>
        </p:nvSpPr>
        <p:spPr>
          <a:xfrm>
            <a:off x="2526676" y="6063829"/>
            <a:ext cx="4053491" cy="646331"/>
          </a:xfrm>
          <a:prstGeom prst="rect">
            <a:avLst/>
          </a:prstGeom>
          <a:noFill/>
        </p:spPr>
        <p:txBody>
          <a:bodyPr wrap="square" rtlCol="0">
            <a:spAutoFit/>
          </a:bodyPr>
          <a:lstStyle/>
          <a:p>
            <a:pPr algn="ctr"/>
            <a:r>
              <a:rPr lang="en-US" sz="3600" dirty="0" smtClean="0"/>
              <a:t>Frank </a:t>
            </a:r>
            <a:r>
              <a:rPr lang="en-US" sz="3600" dirty="0" err="1" smtClean="0"/>
              <a:t>Auerbach</a:t>
            </a:r>
            <a:endParaRPr lang="en-US" sz="3600" dirty="0"/>
          </a:p>
        </p:txBody>
      </p:sp>
    </p:spTree>
    <p:extLst>
      <p:ext uri="{BB962C8B-B14F-4D97-AF65-F5344CB8AC3E}">
        <p14:creationId xmlns:p14="http://schemas.microsoft.com/office/powerpoint/2010/main" val="340098005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ctrTitle"/>
          </p:nvPr>
        </p:nvSpPr>
        <p:spPr>
          <a:xfrm>
            <a:off x="0" y="6191250"/>
            <a:ext cx="9144000" cy="666750"/>
          </a:xfrm>
        </p:spPr>
        <p:txBody>
          <a:bodyPr/>
          <a:lstStyle/>
          <a:p>
            <a:pPr eaLnBrk="1" hangingPunct="1"/>
            <a:r>
              <a:rPr lang="en-US" sz="3600" dirty="0" smtClean="0">
                <a:latin typeface="Calibri"/>
                <a:cs typeface="Calibri"/>
              </a:rPr>
              <a:t>Ingrid </a:t>
            </a:r>
            <a:r>
              <a:rPr lang="en-US" sz="3600" dirty="0" err="1" smtClean="0">
                <a:latin typeface="Calibri"/>
                <a:cs typeface="Calibri"/>
              </a:rPr>
              <a:t>Calame</a:t>
            </a:r>
            <a:endParaRPr lang="en-US" sz="3600" dirty="0">
              <a:latin typeface="Calibri"/>
              <a:cs typeface="Calibri"/>
            </a:endParaRPr>
          </a:p>
        </p:txBody>
      </p:sp>
      <p:sp>
        <p:nvSpPr>
          <p:cNvPr id="34818" name="Rectangle 2"/>
          <p:cNvSpPr>
            <a:spLocks noChangeArrowheads="1"/>
          </p:cNvSpPr>
          <p:nvPr/>
        </p:nvSpPr>
        <p:spPr bwMode="auto">
          <a:xfrm>
            <a:off x="2260600" y="0"/>
            <a:ext cx="47021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4800"/>
              <a:t>Abstract</a:t>
            </a:r>
          </a:p>
        </p:txBody>
      </p:sp>
      <p:pic>
        <p:nvPicPr>
          <p:cNvPr id="3" name="Picture 2" descr="15561418619055e72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855" y="1073538"/>
            <a:ext cx="7739451" cy="511771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ctrTitle"/>
          </p:nvPr>
        </p:nvSpPr>
        <p:spPr>
          <a:xfrm>
            <a:off x="0" y="6191250"/>
            <a:ext cx="9144000" cy="551111"/>
          </a:xfrm>
        </p:spPr>
        <p:txBody>
          <a:bodyPr>
            <a:normAutofit fontScale="90000"/>
          </a:bodyPr>
          <a:lstStyle/>
          <a:p>
            <a:pPr eaLnBrk="1" hangingPunct="1"/>
            <a:r>
              <a:rPr lang="en-US" sz="3600" dirty="0" smtClean="0">
                <a:latin typeface="Calibri"/>
                <a:cs typeface="Calibri"/>
              </a:rPr>
              <a:t>Grace </a:t>
            </a:r>
            <a:r>
              <a:rPr lang="en-US" sz="3600" dirty="0" err="1" smtClean="0">
                <a:latin typeface="Calibri"/>
                <a:cs typeface="Calibri"/>
              </a:rPr>
              <a:t>Hartigan</a:t>
            </a:r>
            <a:endParaRPr lang="en-US" sz="3600" dirty="0">
              <a:latin typeface="Calibri"/>
              <a:cs typeface="Calibri"/>
            </a:endParaRPr>
          </a:p>
        </p:txBody>
      </p:sp>
      <p:sp>
        <p:nvSpPr>
          <p:cNvPr id="34818" name="Rectangle 2"/>
          <p:cNvSpPr>
            <a:spLocks noChangeArrowheads="1"/>
          </p:cNvSpPr>
          <p:nvPr/>
        </p:nvSpPr>
        <p:spPr bwMode="auto">
          <a:xfrm>
            <a:off x="2260600" y="0"/>
            <a:ext cx="47021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4800"/>
              <a:t>Abstract</a:t>
            </a:r>
          </a:p>
        </p:txBody>
      </p:sp>
      <p:pic>
        <p:nvPicPr>
          <p:cNvPr id="4" name="Picture 3" descr="GraceHartiga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3250" y="940022"/>
            <a:ext cx="6766367" cy="4971304"/>
          </a:xfrm>
          <a:prstGeom prst="rect">
            <a:avLst/>
          </a:prstGeom>
        </p:spPr>
      </p:pic>
    </p:spTree>
    <p:extLst>
      <p:ext uri="{BB962C8B-B14F-4D97-AF65-F5344CB8AC3E}">
        <p14:creationId xmlns:p14="http://schemas.microsoft.com/office/powerpoint/2010/main" val="75137284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txBox="1">
            <a:spLocks/>
          </p:cNvSpPr>
          <p:nvPr/>
        </p:nvSpPr>
        <p:spPr bwMode="auto">
          <a:xfrm>
            <a:off x="0" y="6191250"/>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90000"/>
              </a:lnSpc>
            </a:pPr>
            <a:r>
              <a:rPr lang="en-US" sz="4000" dirty="0"/>
              <a:t>student work  </a:t>
            </a:r>
            <a:endParaRPr lang="en-US" dirty="0"/>
          </a:p>
        </p:txBody>
      </p:sp>
      <p:sp>
        <p:nvSpPr>
          <p:cNvPr id="36867" name="TextBox 5"/>
          <p:cNvSpPr txBox="1">
            <a:spLocks noChangeArrowheads="1"/>
          </p:cNvSpPr>
          <p:nvPr/>
        </p:nvSpPr>
        <p:spPr bwMode="auto">
          <a:xfrm>
            <a:off x="1352550" y="193675"/>
            <a:ext cx="637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800"/>
              <a:t>Abstract</a:t>
            </a:r>
          </a:p>
        </p:txBody>
      </p:sp>
      <p:pic>
        <p:nvPicPr>
          <p:cNvPr id="2" name="Picture 1" descr="636f6e632e313065646974656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692" y="976898"/>
            <a:ext cx="7172985" cy="534899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txBox="1">
            <a:spLocks/>
          </p:cNvSpPr>
          <p:nvPr/>
        </p:nvSpPr>
        <p:spPr bwMode="auto">
          <a:xfrm>
            <a:off x="0" y="6154738"/>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90000"/>
              </a:lnSpc>
            </a:pPr>
            <a:r>
              <a:rPr lang="en-US" sz="4000" dirty="0" smtClean="0"/>
              <a:t>Whitfield Lovell</a:t>
            </a:r>
            <a:endParaRPr lang="en-US" dirty="0"/>
          </a:p>
        </p:txBody>
      </p:sp>
      <p:sp>
        <p:nvSpPr>
          <p:cNvPr id="40963" name="TextBox 3"/>
          <p:cNvSpPr txBox="1">
            <a:spLocks noChangeArrowheads="1"/>
          </p:cNvSpPr>
          <p:nvPr/>
        </p:nvSpPr>
        <p:spPr bwMode="auto">
          <a:xfrm>
            <a:off x="3090863" y="0"/>
            <a:ext cx="32385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a:t>Inventive</a:t>
            </a:r>
          </a:p>
        </p:txBody>
      </p:sp>
      <p:pic>
        <p:nvPicPr>
          <p:cNvPr id="2" name="Picture 1" descr="pic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9693" y="866794"/>
            <a:ext cx="6903282" cy="528794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482369"/>
            <a:ext cx="9143999" cy="1209345"/>
          </a:xfrm>
        </p:spPr>
        <p:txBody>
          <a:bodyPr rtlCol="0">
            <a:normAutofit fontScale="90000"/>
          </a:bodyPr>
          <a:lstStyle/>
          <a:p>
            <a:pPr>
              <a:defRPr/>
            </a:pPr>
            <a:r>
              <a:rPr lang="en-US" sz="2700" dirty="0" smtClean="0"/>
              <a:t>Chris </a:t>
            </a:r>
            <a:r>
              <a:rPr lang="en-US" sz="2700" dirty="0" err="1" smtClean="0"/>
              <a:t>Nau</a:t>
            </a:r>
            <a:r>
              <a:rPr lang="en-US" sz="2700" dirty="0" smtClean="0"/>
              <a:t>, </a:t>
            </a:r>
            <a:r>
              <a:rPr lang="en-US" sz="2700" dirty="0" smtClean="0">
                <a:latin typeface="Calibri" charset="0"/>
              </a:rPr>
              <a:t> </a:t>
            </a:r>
            <a:r>
              <a:rPr lang="en-US" sz="2700" i="1" dirty="0" err="1">
                <a:latin typeface="Calibri" charset="0"/>
              </a:rPr>
              <a:t>I</a:t>
            </a:r>
            <a:r>
              <a:rPr lang="en-US" sz="2700" i="1" dirty="0" err="1"/>
              <a:t>nhabitat</a:t>
            </a:r>
            <a:r>
              <a:rPr lang="en-US" sz="2700" i="1" dirty="0"/>
              <a:t> </a:t>
            </a:r>
            <a:r>
              <a:rPr lang="en-US" sz="2700" i="1" dirty="0" smtClean="0"/>
              <a:t>XVI</a:t>
            </a:r>
            <a:r>
              <a:rPr lang="en-US" sz="2700" dirty="0" smtClean="0"/>
              <a:t>, </a:t>
            </a:r>
            <a:r>
              <a:rPr lang="en-US" sz="2700" dirty="0"/>
              <a:t>graphite and cuts on drywall </a:t>
            </a:r>
            <a:r>
              <a:rPr lang="en-US" sz="2700" dirty="0" smtClean="0"/>
              <a:t>96</a:t>
            </a:r>
            <a:r>
              <a:rPr lang="en-US" sz="2700" dirty="0"/>
              <a:t>" x  192"  x 2"</a:t>
            </a:r>
            <a:r>
              <a:rPr lang="en-US" sz="3200" dirty="0"/>
              <a:t> </a:t>
            </a:r>
            <a:br>
              <a:rPr lang="en-US" sz="3200" dirty="0"/>
            </a:br>
            <a:endParaRPr lang="en-US" sz="3200" dirty="0" smtClean="0">
              <a:ea typeface="+mj-ea"/>
              <a:cs typeface="+mj-cs"/>
            </a:endParaRPr>
          </a:p>
        </p:txBody>
      </p:sp>
      <p:sp>
        <p:nvSpPr>
          <p:cNvPr id="38916" name="Rectangle 2"/>
          <p:cNvSpPr>
            <a:spLocks noChangeArrowheads="1"/>
          </p:cNvSpPr>
          <p:nvPr/>
        </p:nvSpPr>
        <p:spPr bwMode="auto">
          <a:xfrm>
            <a:off x="4410075" y="133350"/>
            <a:ext cx="38100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4400" dirty="0"/>
              <a:t>     Inventive</a:t>
            </a:r>
          </a:p>
        </p:txBody>
      </p:sp>
      <p:pic>
        <p:nvPicPr>
          <p:cNvPr id="3" name="Picture 2" descr="Chris Nau-deatil.graphite and cuts:drywal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810000" cy="5080000"/>
          </a:xfrm>
          <a:prstGeom prst="rect">
            <a:avLst/>
          </a:prstGeom>
        </p:spPr>
      </p:pic>
      <p:pic>
        <p:nvPicPr>
          <p:cNvPr id="4" name="Picture 3" descr="Chris Nau-Inhabitat XVI-Grahite:cuts:drywall.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4000" y="1270000"/>
            <a:ext cx="5080000" cy="3810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le 1"/>
          <p:cNvSpPr txBox="1">
            <a:spLocks/>
          </p:cNvSpPr>
          <p:nvPr/>
        </p:nvSpPr>
        <p:spPr bwMode="auto">
          <a:xfrm>
            <a:off x="0" y="6154738"/>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90000"/>
              </a:lnSpc>
            </a:pPr>
            <a:r>
              <a:rPr lang="en-US" sz="4000" dirty="0" smtClean="0"/>
              <a:t>student </a:t>
            </a:r>
            <a:r>
              <a:rPr lang="en-US" sz="4000" dirty="0"/>
              <a:t>work </a:t>
            </a:r>
            <a:r>
              <a:rPr lang="en-US" sz="4000" dirty="0" smtClean="0"/>
              <a:t>-</a:t>
            </a:r>
            <a:r>
              <a:rPr lang="en-US" sz="2500" dirty="0" smtClean="0"/>
              <a:t>hair </a:t>
            </a:r>
            <a:r>
              <a:rPr lang="en-US" sz="2500" dirty="0"/>
              <a:t>on board 18x24</a:t>
            </a:r>
            <a:r>
              <a:rPr lang="ja-JP" altLang="en-US" sz="2500" dirty="0"/>
              <a:t>”</a:t>
            </a:r>
            <a:endParaRPr lang="en-US" sz="4000" dirty="0"/>
          </a:p>
        </p:txBody>
      </p:sp>
      <p:pic>
        <p:nvPicPr>
          <p:cNvPr id="2" name="Picture 1" descr="1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9183" y="954098"/>
            <a:ext cx="3690435" cy="5239379"/>
          </a:xfrm>
          <a:prstGeom prst="rect">
            <a:avLst/>
          </a:prstGeom>
        </p:spPr>
      </p:pic>
      <p:sp>
        <p:nvSpPr>
          <p:cNvPr id="3" name="Rectangle 2"/>
          <p:cNvSpPr/>
          <p:nvPr/>
        </p:nvSpPr>
        <p:spPr>
          <a:xfrm>
            <a:off x="2693656" y="89588"/>
            <a:ext cx="3845962" cy="646331"/>
          </a:xfrm>
          <a:prstGeom prst="rect">
            <a:avLst/>
          </a:prstGeom>
        </p:spPr>
        <p:txBody>
          <a:bodyPr wrap="square">
            <a:spAutoFit/>
          </a:bodyPr>
          <a:lstStyle/>
          <a:p>
            <a:pPr algn="ctr"/>
            <a:r>
              <a:rPr lang="en-US" sz="3600" dirty="0"/>
              <a:t>Inventive</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Content Placeholder 2"/>
          <p:cNvSpPr>
            <a:spLocks noGrp="1"/>
          </p:cNvSpPr>
          <p:nvPr>
            <p:ph idx="1"/>
          </p:nvPr>
        </p:nvSpPr>
        <p:spPr>
          <a:xfrm>
            <a:off x="457200" y="0"/>
            <a:ext cx="8229600" cy="1481771"/>
          </a:xfrm>
        </p:spPr>
        <p:txBody>
          <a:bodyPr>
            <a:normAutofit/>
          </a:bodyPr>
          <a:lstStyle/>
          <a:p>
            <a:pPr marL="0" indent="0" algn="ctr">
              <a:buFont typeface="Arial" charset="0"/>
              <a:buNone/>
            </a:pPr>
            <a:r>
              <a:rPr lang="en-US" dirty="0">
                <a:latin typeface="Calibri" charset="0"/>
              </a:rPr>
              <a:t>T</a:t>
            </a:r>
            <a:r>
              <a:rPr lang="en-US" sz="2400" dirty="0">
                <a:latin typeface="Calibri" charset="0"/>
              </a:rPr>
              <a:t>he range of marks used to make drawings, the arrangement of the marks and the materials used to make the marks are endless.</a:t>
            </a:r>
          </a:p>
        </p:txBody>
      </p:sp>
      <p:sp>
        <p:nvSpPr>
          <p:cNvPr id="4" name="Title 1"/>
          <p:cNvSpPr txBox="1">
            <a:spLocks/>
          </p:cNvSpPr>
          <p:nvPr/>
        </p:nvSpPr>
        <p:spPr>
          <a:xfrm>
            <a:off x="0" y="6154738"/>
            <a:ext cx="9144000" cy="666750"/>
          </a:xfrm>
          <a:prstGeom prst="rect">
            <a:avLst/>
          </a:prstGeom>
        </p:spPr>
        <p:txBody>
          <a:bodyPr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2400" dirty="0" smtClean="0"/>
              <a:t>Cy </a:t>
            </a:r>
            <a:r>
              <a:rPr lang="en-US" sz="2400" dirty="0" err="1" smtClean="0"/>
              <a:t>Twombly</a:t>
            </a:r>
            <a:endParaRPr lang="en-US" sz="2400" dirty="0" smtClean="0"/>
          </a:p>
        </p:txBody>
      </p:sp>
      <p:pic>
        <p:nvPicPr>
          <p:cNvPr id="2" name="Picture 1" descr="2365492062_6e595cae35_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7151" y="1400213"/>
            <a:ext cx="7131788" cy="475452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Content Placeholder 2"/>
          <p:cNvSpPr>
            <a:spLocks noGrp="1"/>
          </p:cNvSpPr>
          <p:nvPr>
            <p:ph idx="1"/>
          </p:nvPr>
        </p:nvSpPr>
        <p:spPr>
          <a:xfrm>
            <a:off x="457200" y="1660520"/>
            <a:ext cx="8229600" cy="3693736"/>
          </a:xfrm>
        </p:spPr>
        <p:txBody>
          <a:bodyPr>
            <a:normAutofit/>
          </a:bodyPr>
          <a:lstStyle/>
          <a:p>
            <a:pPr marL="0" indent="0" algn="ctr">
              <a:buFont typeface="Arial" charset="0"/>
              <a:buNone/>
            </a:pPr>
            <a:r>
              <a:rPr lang="en-US" sz="6000" dirty="0" smtClean="0">
                <a:latin typeface="Calibri" charset="0"/>
              </a:rPr>
              <a:t>Drawing issues include, but are not limited to the following:</a:t>
            </a:r>
            <a:endParaRPr lang="en-US" sz="6000" dirty="0">
              <a:latin typeface="Calibri" charset="0"/>
            </a:endParaRPr>
          </a:p>
        </p:txBody>
      </p:sp>
    </p:spTree>
    <p:extLst>
      <p:ext uri="{BB962C8B-B14F-4D97-AF65-F5344CB8AC3E}">
        <p14:creationId xmlns:p14="http://schemas.microsoft.com/office/powerpoint/2010/main" val="123952645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6154738"/>
            <a:ext cx="9144000" cy="666750"/>
          </a:xfrm>
          <a:prstGeom prst="rect">
            <a:avLst/>
          </a:prstGeom>
        </p:spPr>
        <p:txBody>
          <a:bodyPr anchor="ctr">
            <a:normAutofit fontScale="6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6700" dirty="0" err="1" smtClean="0"/>
              <a:t>Käthe</a:t>
            </a:r>
            <a:r>
              <a:rPr lang="en-US" sz="6700" dirty="0" smtClean="0"/>
              <a:t> Kollwitz</a:t>
            </a:r>
            <a:endParaRPr lang="en-US" sz="6200" dirty="0" smtClean="0"/>
          </a:p>
        </p:txBody>
      </p:sp>
      <p:sp>
        <p:nvSpPr>
          <p:cNvPr id="47107" name="TextBox 5"/>
          <p:cNvSpPr txBox="1">
            <a:spLocks noChangeArrowheads="1"/>
          </p:cNvSpPr>
          <p:nvPr/>
        </p:nvSpPr>
        <p:spPr bwMode="auto">
          <a:xfrm>
            <a:off x="3040063" y="61913"/>
            <a:ext cx="30638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US" sz="3600" dirty="0">
                <a:latin typeface="Calibri"/>
                <a:cs typeface="Calibri"/>
              </a:rPr>
              <a:t>Line quality</a:t>
            </a:r>
          </a:p>
        </p:txBody>
      </p:sp>
      <p:pic>
        <p:nvPicPr>
          <p:cNvPr id="5" name="Picture 4" descr="Kathe Kollwitz.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444" y="834767"/>
            <a:ext cx="7662848" cy="518306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txBox="1">
            <a:spLocks/>
          </p:cNvSpPr>
          <p:nvPr/>
        </p:nvSpPr>
        <p:spPr bwMode="auto">
          <a:xfrm>
            <a:off x="0" y="6154738"/>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90000"/>
              </a:lnSpc>
            </a:pPr>
            <a:r>
              <a:rPr lang="en-US" sz="4000" dirty="0" err="1" smtClean="0"/>
              <a:t>Nami</a:t>
            </a:r>
            <a:r>
              <a:rPr lang="en-US" sz="4000" dirty="0" smtClean="0"/>
              <a:t> Yamamoto</a:t>
            </a:r>
            <a:endParaRPr lang="en-US" sz="4000" dirty="0"/>
          </a:p>
        </p:txBody>
      </p:sp>
      <p:sp>
        <p:nvSpPr>
          <p:cNvPr id="59395" name="TextBox 3"/>
          <p:cNvSpPr txBox="1">
            <a:spLocks noChangeArrowheads="1"/>
          </p:cNvSpPr>
          <p:nvPr/>
        </p:nvSpPr>
        <p:spPr bwMode="auto">
          <a:xfrm>
            <a:off x="2730500" y="166688"/>
            <a:ext cx="36703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000" dirty="0">
                <a:latin typeface="Calibri"/>
                <a:cs typeface="Calibri"/>
              </a:rPr>
              <a:t>Line quality</a:t>
            </a:r>
          </a:p>
          <a:p>
            <a:pPr algn="ctr" eaLnBrk="1" hangingPunct="1"/>
            <a:endParaRPr lang="en-US" sz="4000" dirty="0"/>
          </a:p>
        </p:txBody>
      </p:sp>
      <p:pic>
        <p:nvPicPr>
          <p:cNvPr id="4" name="Picture 3" descr="41e131e35da530daa94737893adac39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059" y="1250066"/>
            <a:ext cx="7206579" cy="4785618"/>
          </a:xfrm>
          <a:prstGeom prst="rect">
            <a:avLst/>
          </a:prstGeom>
        </p:spPr>
      </p:pic>
    </p:spTree>
    <p:extLst>
      <p:ext uri="{BB962C8B-B14F-4D97-AF65-F5344CB8AC3E}">
        <p14:creationId xmlns:p14="http://schemas.microsoft.com/office/powerpoint/2010/main" val="70885319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378" y="6138472"/>
            <a:ext cx="4679950" cy="665162"/>
          </a:xfrm>
        </p:spPr>
        <p:txBody>
          <a:bodyPr rtlCol="0">
            <a:normAutofit fontScale="90000"/>
          </a:bodyPr>
          <a:lstStyle/>
          <a:p>
            <a:pPr eaLnBrk="1" fontAlgn="auto" hangingPunct="1">
              <a:spcAft>
                <a:spcPts val="0"/>
              </a:spcAft>
              <a:defRPr/>
            </a:pPr>
            <a:r>
              <a:rPr lang="en-US" dirty="0" err="1" smtClean="0">
                <a:ea typeface="+mj-ea"/>
                <a:cs typeface="+mj-cs"/>
              </a:rPr>
              <a:t>Chitra</a:t>
            </a:r>
            <a:r>
              <a:rPr lang="en-US" dirty="0" smtClean="0">
                <a:ea typeface="+mj-ea"/>
                <a:cs typeface="+mj-cs"/>
              </a:rPr>
              <a:t> Ganesh</a:t>
            </a:r>
            <a:endParaRPr lang="en-US" sz="3100" dirty="0" smtClean="0">
              <a:ea typeface="+mj-ea"/>
              <a:cs typeface="+mj-cs"/>
            </a:endParaRPr>
          </a:p>
        </p:txBody>
      </p:sp>
      <p:sp>
        <p:nvSpPr>
          <p:cNvPr id="61444" name="TextBox 4"/>
          <p:cNvSpPr txBox="1">
            <a:spLocks noChangeArrowheads="1"/>
          </p:cNvSpPr>
          <p:nvPr/>
        </p:nvSpPr>
        <p:spPr bwMode="auto">
          <a:xfrm>
            <a:off x="5346085" y="201613"/>
            <a:ext cx="2977178"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a:latin typeface="Calibri"/>
                <a:cs typeface="Calibri"/>
              </a:rPr>
              <a:t>Line quality</a:t>
            </a:r>
          </a:p>
          <a:p>
            <a:pPr algn="ctr" eaLnBrk="1" hangingPunct="1"/>
            <a:endParaRPr lang="en-US" sz="4400" dirty="0"/>
          </a:p>
        </p:txBody>
      </p:sp>
      <p:pic>
        <p:nvPicPr>
          <p:cNvPr id="4" name="Picture 3" descr="chitra_ganesh_the_forest.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150" y="201613"/>
            <a:ext cx="4178723" cy="4932725"/>
          </a:xfrm>
          <a:prstGeom prst="rect">
            <a:avLst/>
          </a:prstGeom>
        </p:spPr>
      </p:pic>
      <p:pic>
        <p:nvPicPr>
          <p:cNvPr id="5" name="Picture 4" descr="ChitraGanesh.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8343" y="2286020"/>
            <a:ext cx="4499366" cy="4476869"/>
          </a:xfrm>
          <a:prstGeom prst="rect">
            <a:avLst/>
          </a:prstGeom>
        </p:spPr>
      </p:pic>
      <p:sp>
        <p:nvSpPr>
          <p:cNvPr id="6" name="TextBox 5"/>
          <p:cNvSpPr txBox="1"/>
          <p:nvPr/>
        </p:nvSpPr>
        <p:spPr>
          <a:xfrm>
            <a:off x="0" y="5401746"/>
            <a:ext cx="4488343" cy="646331"/>
          </a:xfrm>
          <a:prstGeom prst="rect">
            <a:avLst/>
          </a:prstGeom>
          <a:noFill/>
        </p:spPr>
        <p:txBody>
          <a:bodyPr wrap="square" rtlCol="0">
            <a:spAutoFit/>
          </a:bodyPr>
          <a:lstStyle/>
          <a:p>
            <a:r>
              <a:rPr lang="en-US" dirty="0" smtClean="0"/>
              <a:t>Forest, </a:t>
            </a:r>
            <a:r>
              <a:rPr lang="en-US" dirty="0"/>
              <a:t>mixed media on handmade paper </a:t>
            </a:r>
          </a:p>
          <a:p>
            <a:endParaRPr lang="en-US" dirty="0"/>
          </a:p>
        </p:txBody>
      </p:sp>
    </p:spTree>
    <p:extLst>
      <p:ext uri="{BB962C8B-B14F-4D97-AF65-F5344CB8AC3E}">
        <p14:creationId xmlns:p14="http://schemas.microsoft.com/office/powerpoint/2010/main" val="259030079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ctrTitle"/>
          </p:nvPr>
        </p:nvSpPr>
        <p:spPr>
          <a:xfrm>
            <a:off x="5689380" y="1366864"/>
            <a:ext cx="2936976" cy="1466560"/>
          </a:xfrm>
        </p:spPr>
        <p:txBody>
          <a:bodyPr>
            <a:normAutofit/>
          </a:bodyPr>
          <a:lstStyle/>
          <a:p>
            <a:r>
              <a:rPr lang="en-US" dirty="0"/>
              <a:t>Monika </a:t>
            </a:r>
            <a:r>
              <a:rPr lang="en-US" dirty="0" err="1"/>
              <a:t>Grzymala</a:t>
            </a:r>
            <a:endParaRPr lang="en-US" dirty="0">
              <a:latin typeface="Calibri" charset="0"/>
            </a:endParaRPr>
          </a:p>
        </p:txBody>
      </p:sp>
      <p:sp>
        <p:nvSpPr>
          <p:cNvPr id="63492" name="TextBox 4"/>
          <p:cNvSpPr txBox="1">
            <a:spLocks noChangeArrowheads="1"/>
          </p:cNvSpPr>
          <p:nvPr/>
        </p:nvSpPr>
        <p:spPr bwMode="auto">
          <a:xfrm>
            <a:off x="5149133" y="31750"/>
            <a:ext cx="3793194"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a:latin typeface="Calibri"/>
                <a:cs typeface="Calibri"/>
              </a:rPr>
              <a:t>Line quality</a:t>
            </a:r>
          </a:p>
          <a:p>
            <a:pPr algn="ctr" eaLnBrk="1" hangingPunct="1"/>
            <a:endParaRPr lang="en-US" sz="4400" dirty="0"/>
          </a:p>
        </p:txBody>
      </p:sp>
      <p:pic>
        <p:nvPicPr>
          <p:cNvPr id="2" name="Picture 1" descr="File Apr 29, 11 54 24 AM.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721584" cy="4198808"/>
          </a:xfrm>
          <a:prstGeom prst="rect">
            <a:avLst/>
          </a:prstGeom>
        </p:spPr>
      </p:pic>
      <p:pic>
        <p:nvPicPr>
          <p:cNvPr id="3" name="Picture 2" descr="File Apr 29, 11 54 06 AM.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4558" y="3528964"/>
            <a:ext cx="5919442" cy="332903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txBox="1">
            <a:spLocks/>
          </p:cNvSpPr>
          <p:nvPr/>
        </p:nvSpPr>
        <p:spPr bwMode="auto">
          <a:xfrm>
            <a:off x="0" y="6154738"/>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90000"/>
              </a:lnSpc>
            </a:pPr>
            <a:r>
              <a:rPr lang="en-US" sz="4000" dirty="0"/>
              <a:t>S</a:t>
            </a:r>
            <a:r>
              <a:rPr lang="en-US" sz="4000" dirty="0" smtClean="0"/>
              <a:t>tudent work</a:t>
            </a:r>
            <a:endParaRPr lang="en-US" sz="4000" dirty="0"/>
          </a:p>
        </p:txBody>
      </p:sp>
      <p:sp>
        <p:nvSpPr>
          <p:cNvPr id="83971" name="TextBox 3"/>
          <p:cNvSpPr txBox="1">
            <a:spLocks noChangeArrowheads="1"/>
          </p:cNvSpPr>
          <p:nvPr/>
        </p:nvSpPr>
        <p:spPr bwMode="auto">
          <a:xfrm>
            <a:off x="2138363" y="176213"/>
            <a:ext cx="51149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smtClean="0"/>
              <a:t>Line quality</a:t>
            </a:r>
            <a:endParaRPr lang="en-US" sz="4400" dirty="0"/>
          </a:p>
        </p:txBody>
      </p:sp>
      <p:pic>
        <p:nvPicPr>
          <p:cNvPr id="2" name="Picture 1" descr="tape drawings 9th grad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5086" y="1128795"/>
            <a:ext cx="6701257" cy="5025943"/>
          </a:xfrm>
          <a:prstGeom prst="rect">
            <a:avLst/>
          </a:prstGeom>
        </p:spPr>
      </p:pic>
    </p:spTree>
    <p:extLst>
      <p:ext uri="{BB962C8B-B14F-4D97-AF65-F5344CB8AC3E}">
        <p14:creationId xmlns:p14="http://schemas.microsoft.com/office/powerpoint/2010/main" val="301368426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txBox="1">
            <a:spLocks/>
          </p:cNvSpPr>
          <p:nvPr/>
        </p:nvSpPr>
        <p:spPr bwMode="auto">
          <a:xfrm>
            <a:off x="0" y="6154738"/>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90000"/>
              </a:lnSpc>
            </a:pPr>
            <a:r>
              <a:rPr lang="en-US" sz="4000" dirty="0"/>
              <a:t>AP student </a:t>
            </a:r>
            <a:r>
              <a:rPr lang="en-US" sz="4000" dirty="0" smtClean="0"/>
              <a:t>work</a:t>
            </a:r>
            <a:endParaRPr lang="en-US" sz="4000" dirty="0"/>
          </a:p>
        </p:txBody>
      </p:sp>
      <p:sp>
        <p:nvSpPr>
          <p:cNvPr id="83971" name="TextBox 3"/>
          <p:cNvSpPr txBox="1">
            <a:spLocks noChangeArrowheads="1"/>
          </p:cNvSpPr>
          <p:nvPr/>
        </p:nvSpPr>
        <p:spPr bwMode="auto">
          <a:xfrm>
            <a:off x="2138363" y="176213"/>
            <a:ext cx="51149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smtClean="0"/>
              <a:t>Consider scale</a:t>
            </a:r>
            <a:endParaRPr lang="en-US" sz="4400" dirty="0"/>
          </a:p>
        </p:txBody>
      </p:sp>
      <p:pic>
        <p:nvPicPr>
          <p:cNvPr id="4" name="Picture 3" descr="Hannah Rain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964" y="867997"/>
            <a:ext cx="7455877" cy="5417937"/>
          </a:xfrm>
          <a:prstGeom prst="rect">
            <a:avLst/>
          </a:prstGeom>
        </p:spPr>
      </p:pic>
    </p:spTree>
    <p:extLst>
      <p:ext uri="{BB962C8B-B14F-4D97-AF65-F5344CB8AC3E}">
        <p14:creationId xmlns:p14="http://schemas.microsoft.com/office/powerpoint/2010/main" val="426181479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ctrTitle"/>
          </p:nvPr>
        </p:nvSpPr>
        <p:spPr>
          <a:xfrm>
            <a:off x="0" y="6154738"/>
            <a:ext cx="9144000" cy="666750"/>
          </a:xfrm>
        </p:spPr>
        <p:txBody>
          <a:bodyPr>
            <a:normAutofit fontScale="90000"/>
          </a:bodyPr>
          <a:lstStyle/>
          <a:p>
            <a:pPr eaLnBrk="1" hangingPunct="1"/>
            <a:r>
              <a:rPr lang="en-US" sz="4000" dirty="0" err="1" smtClean="0">
                <a:latin typeface="Calibri"/>
                <a:cs typeface="Calibri"/>
              </a:rPr>
              <a:t>Shinique</a:t>
            </a:r>
            <a:r>
              <a:rPr lang="en-US" sz="4000" dirty="0" smtClean="0">
                <a:latin typeface="Calibri"/>
                <a:cs typeface="Calibri"/>
              </a:rPr>
              <a:t> Smith – Installation</a:t>
            </a:r>
            <a:endParaRPr lang="en-US" sz="4000" dirty="0">
              <a:latin typeface="Calibri"/>
              <a:cs typeface="Calibri"/>
            </a:endParaRPr>
          </a:p>
        </p:txBody>
      </p:sp>
      <p:sp>
        <p:nvSpPr>
          <p:cNvPr id="49155" name="TextBox 3"/>
          <p:cNvSpPr txBox="1">
            <a:spLocks noChangeArrowheads="1"/>
          </p:cNvSpPr>
          <p:nvPr/>
        </p:nvSpPr>
        <p:spPr bwMode="auto">
          <a:xfrm>
            <a:off x="3455987" y="111125"/>
            <a:ext cx="342668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US" sz="4400" dirty="0">
                <a:latin typeface="Calibri"/>
                <a:cs typeface="Calibri"/>
              </a:rPr>
              <a:t>Line quality</a:t>
            </a:r>
          </a:p>
        </p:txBody>
      </p:sp>
      <p:pic>
        <p:nvPicPr>
          <p:cNvPr id="3" name="Picture 2" descr="965293372No_Thief_to_Blame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592" y="841260"/>
            <a:ext cx="8169956" cy="527983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28675"/>
          </a:xfrm>
        </p:spPr>
        <p:txBody>
          <a:bodyPr rtlCol="0">
            <a:normAutofit fontScale="90000"/>
          </a:bodyPr>
          <a:lstStyle/>
          <a:p>
            <a:pPr eaLnBrk="1" fontAlgn="auto" hangingPunct="1">
              <a:spcAft>
                <a:spcPts val="0"/>
              </a:spcAft>
              <a:defRPr/>
            </a:pPr>
            <a:r>
              <a:rPr lang="en-US" sz="6000" dirty="0" smtClean="0">
                <a:ea typeface="+mj-ea"/>
                <a:cs typeface="+mj-cs"/>
              </a:rPr>
              <a:t>Light and shade</a:t>
            </a:r>
          </a:p>
        </p:txBody>
      </p:sp>
      <p:pic>
        <p:nvPicPr>
          <p:cNvPr id="7" name="Picture 6" descr="lovell-38.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9328" y="912345"/>
            <a:ext cx="3923336" cy="5187882"/>
          </a:xfrm>
          <a:prstGeom prst="rect">
            <a:avLst/>
          </a:prstGeom>
        </p:spPr>
      </p:pic>
      <p:sp>
        <p:nvSpPr>
          <p:cNvPr id="8" name="TextBox 7"/>
          <p:cNvSpPr txBox="1"/>
          <p:nvPr/>
        </p:nvSpPr>
        <p:spPr>
          <a:xfrm>
            <a:off x="0" y="6100227"/>
            <a:ext cx="8946753" cy="707886"/>
          </a:xfrm>
          <a:prstGeom prst="rect">
            <a:avLst/>
          </a:prstGeom>
          <a:noFill/>
        </p:spPr>
        <p:txBody>
          <a:bodyPr wrap="square" rtlCol="0">
            <a:spAutoFit/>
          </a:bodyPr>
          <a:lstStyle/>
          <a:p>
            <a:pPr algn="ctr"/>
            <a:r>
              <a:rPr lang="en-US" sz="4000" dirty="0" smtClean="0">
                <a:latin typeface="Calibri"/>
                <a:cs typeface="Calibri"/>
              </a:rPr>
              <a:t>Whitfield Lovell</a:t>
            </a:r>
            <a:endParaRPr lang="en-US" sz="4000" dirty="0">
              <a:latin typeface="Calibri"/>
              <a:cs typeface="Calibri"/>
            </a:endParaRPr>
          </a:p>
        </p:txBody>
      </p:sp>
    </p:spTree>
    <p:extLst>
      <p:ext uri="{BB962C8B-B14F-4D97-AF65-F5344CB8AC3E}">
        <p14:creationId xmlns:p14="http://schemas.microsoft.com/office/powerpoint/2010/main" val="212843545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6154738"/>
            <a:ext cx="9144000" cy="666750"/>
          </a:xfrm>
          <a:prstGeom prst="rect">
            <a:avLst/>
          </a:prstGeom>
        </p:spPr>
        <p:txBody>
          <a:bodyPr anchor="ct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dirty="0" smtClean="0"/>
              <a:t>Leonardo </a:t>
            </a:r>
            <a:r>
              <a:rPr lang="en-US" dirty="0" err="1" smtClean="0"/>
              <a:t>DaVinci</a:t>
            </a:r>
            <a:r>
              <a:rPr lang="en-US" dirty="0" smtClean="0"/>
              <a:t> – Drapery Study</a:t>
            </a:r>
          </a:p>
        </p:txBody>
      </p:sp>
      <p:sp>
        <p:nvSpPr>
          <p:cNvPr id="67587" name="TextBox 3"/>
          <p:cNvSpPr txBox="1">
            <a:spLocks noChangeArrowheads="1"/>
          </p:cNvSpPr>
          <p:nvPr/>
        </p:nvSpPr>
        <p:spPr bwMode="auto">
          <a:xfrm>
            <a:off x="2525713" y="201613"/>
            <a:ext cx="4356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000" dirty="0"/>
              <a:t>Light and shade</a:t>
            </a:r>
          </a:p>
        </p:txBody>
      </p:sp>
      <p:pic>
        <p:nvPicPr>
          <p:cNvPr id="3" name="Picture 2" descr="LDVdraperyStud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713" y="909638"/>
            <a:ext cx="4345441" cy="4952507"/>
          </a:xfrm>
          <a:prstGeom prst="rect">
            <a:avLst/>
          </a:prstGeom>
        </p:spPr>
      </p:pic>
    </p:spTree>
    <p:extLst>
      <p:ext uri="{BB962C8B-B14F-4D97-AF65-F5344CB8AC3E}">
        <p14:creationId xmlns:p14="http://schemas.microsoft.com/office/powerpoint/2010/main" val="18749067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28675"/>
          </a:xfrm>
        </p:spPr>
        <p:txBody>
          <a:bodyPr rtlCol="0">
            <a:normAutofit/>
          </a:bodyPr>
          <a:lstStyle/>
          <a:p>
            <a:pPr eaLnBrk="1" fontAlgn="auto" hangingPunct="1">
              <a:spcAft>
                <a:spcPts val="0"/>
              </a:spcAft>
              <a:defRPr/>
            </a:pPr>
            <a:r>
              <a:rPr lang="en-US" sz="4800" dirty="0" smtClean="0">
                <a:latin typeface="Calibri"/>
                <a:ea typeface="+mj-ea"/>
                <a:cs typeface="Calibri"/>
              </a:rPr>
              <a:t>Light and shade</a:t>
            </a:r>
          </a:p>
        </p:txBody>
      </p:sp>
      <p:sp>
        <p:nvSpPr>
          <p:cNvPr id="73730" name="Title 1"/>
          <p:cNvSpPr txBox="1">
            <a:spLocks/>
          </p:cNvSpPr>
          <p:nvPr/>
        </p:nvSpPr>
        <p:spPr bwMode="auto">
          <a:xfrm>
            <a:off x="0" y="6154738"/>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90000"/>
              </a:lnSpc>
            </a:pPr>
            <a:r>
              <a:rPr lang="en-US" sz="3200" dirty="0" smtClean="0">
                <a:latin typeface="Calibri"/>
                <a:cs typeface="Calibri"/>
              </a:rPr>
              <a:t>John Singer Sargent</a:t>
            </a:r>
            <a:endParaRPr lang="en-US" sz="3200" dirty="0">
              <a:latin typeface="Calibri"/>
              <a:cs typeface="Calibri"/>
            </a:endParaRPr>
          </a:p>
        </p:txBody>
      </p:sp>
      <p:pic>
        <p:nvPicPr>
          <p:cNvPr id="4" name="Picture 3" descr="J.Sargent.head-of-capri-gir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3219" y="908086"/>
            <a:ext cx="3879013" cy="5246652"/>
          </a:xfrm>
          <a:prstGeom prst="rect">
            <a:avLst/>
          </a:prstGeom>
        </p:spPr>
      </p:pic>
    </p:spTree>
    <p:extLst>
      <p:ext uri="{BB962C8B-B14F-4D97-AF65-F5344CB8AC3E}">
        <p14:creationId xmlns:p14="http://schemas.microsoft.com/office/powerpoint/2010/main" val="191741256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6154738"/>
            <a:ext cx="9144000" cy="666750"/>
          </a:xfrm>
          <a:prstGeom prst="rect">
            <a:avLst/>
          </a:prstGeom>
        </p:spPr>
        <p:txBody>
          <a:bodyPr anchor="ctr">
            <a:normAutofit fontScale="6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dirty="0" smtClean="0"/>
              <a:t>AP student work-charcoal &amp;  white pastel on buff paper</a:t>
            </a:r>
          </a:p>
        </p:txBody>
      </p:sp>
      <p:sp>
        <p:nvSpPr>
          <p:cNvPr id="67587" name="TextBox 3"/>
          <p:cNvSpPr txBox="1">
            <a:spLocks noChangeArrowheads="1"/>
          </p:cNvSpPr>
          <p:nvPr/>
        </p:nvSpPr>
        <p:spPr bwMode="auto">
          <a:xfrm>
            <a:off x="2525713" y="201613"/>
            <a:ext cx="4356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000" dirty="0"/>
              <a:t>Light and shade</a:t>
            </a:r>
          </a:p>
        </p:txBody>
      </p:sp>
      <p:pic>
        <p:nvPicPr>
          <p:cNvPr id="2" name="Picture 1" descr="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713" y="909638"/>
            <a:ext cx="3819348" cy="52451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28675"/>
          </a:xfrm>
        </p:spPr>
        <p:txBody>
          <a:bodyPr rtlCol="0">
            <a:normAutofit/>
          </a:bodyPr>
          <a:lstStyle/>
          <a:p>
            <a:pPr eaLnBrk="1" fontAlgn="auto" hangingPunct="1">
              <a:spcAft>
                <a:spcPts val="0"/>
              </a:spcAft>
              <a:defRPr/>
            </a:pPr>
            <a:r>
              <a:rPr lang="en-US" sz="4800" dirty="0" smtClean="0">
                <a:latin typeface="Calibri"/>
                <a:ea typeface="+mj-ea"/>
                <a:cs typeface="Calibri"/>
              </a:rPr>
              <a:t>Rendering of form</a:t>
            </a:r>
          </a:p>
        </p:txBody>
      </p:sp>
      <p:sp>
        <p:nvSpPr>
          <p:cNvPr id="73730" name="Title 1"/>
          <p:cNvSpPr txBox="1">
            <a:spLocks/>
          </p:cNvSpPr>
          <p:nvPr/>
        </p:nvSpPr>
        <p:spPr bwMode="auto">
          <a:xfrm>
            <a:off x="0" y="6154738"/>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90000"/>
              </a:lnSpc>
            </a:pPr>
            <a:r>
              <a:rPr lang="en-US" sz="3200" dirty="0">
                <a:latin typeface="Calibri"/>
                <a:cs typeface="Calibri"/>
              </a:rPr>
              <a:t>Jenny </a:t>
            </a:r>
            <a:r>
              <a:rPr lang="en-US" sz="3200" dirty="0" err="1">
                <a:latin typeface="Calibri"/>
                <a:cs typeface="Calibri"/>
              </a:rPr>
              <a:t>Saville</a:t>
            </a:r>
            <a:r>
              <a:rPr lang="en-US" sz="3200" dirty="0">
                <a:latin typeface="Calibri"/>
                <a:cs typeface="Calibri"/>
              </a:rPr>
              <a:t>-</a:t>
            </a:r>
            <a:r>
              <a:rPr lang="ja-JP" altLang="en-US" sz="3200" dirty="0" smtClean="0">
                <a:latin typeface="Calibri"/>
                <a:cs typeface="Calibri"/>
              </a:rPr>
              <a:t>”</a:t>
            </a:r>
            <a:r>
              <a:rPr lang="en-US" altLang="ja-JP" sz="3200" dirty="0" smtClean="0">
                <a:latin typeface="Calibri"/>
                <a:cs typeface="Calibri"/>
              </a:rPr>
              <a:t>Branded</a:t>
            </a:r>
            <a:r>
              <a:rPr lang="ja-JP" altLang="en-US" sz="3200" dirty="0" smtClean="0">
                <a:latin typeface="Calibri"/>
                <a:cs typeface="Calibri"/>
              </a:rPr>
              <a:t>”</a:t>
            </a:r>
            <a:r>
              <a:rPr lang="en-US" altLang="ja-JP" sz="3200" dirty="0" smtClean="0">
                <a:latin typeface="Calibri"/>
                <a:cs typeface="Calibri"/>
              </a:rPr>
              <a:t> oil</a:t>
            </a:r>
            <a:endParaRPr lang="en-US" sz="3200" dirty="0">
              <a:latin typeface="Calibri"/>
              <a:cs typeface="Calibri"/>
            </a:endParaRPr>
          </a:p>
        </p:txBody>
      </p:sp>
      <p:pic>
        <p:nvPicPr>
          <p:cNvPr id="3" name="Picture 2" descr="branded_92.jpg"/>
          <p:cNvPicPr>
            <a:picLocks noChangeAspect="1"/>
          </p:cNvPicPr>
          <p:nvPr/>
        </p:nvPicPr>
        <p:blipFill rotWithShape="1">
          <a:blip r:embed="rId3">
            <a:extLst>
              <a:ext uri="{28A0092B-C50C-407E-A947-70E740481C1C}">
                <a14:useLocalDpi xmlns:a14="http://schemas.microsoft.com/office/drawing/2010/main" val="0"/>
              </a:ext>
            </a:extLst>
          </a:blip>
          <a:srcRect t="2029" b="3614"/>
          <a:stretch/>
        </p:blipFill>
        <p:spPr>
          <a:xfrm>
            <a:off x="2256619" y="940795"/>
            <a:ext cx="4591587" cy="521394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154738"/>
            <a:ext cx="9144000" cy="666750"/>
          </a:xfrm>
        </p:spPr>
        <p:txBody>
          <a:bodyPr rtlCol="0">
            <a:normAutofit fontScale="90000"/>
          </a:bodyPr>
          <a:lstStyle/>
          <a:p>
            <a:pPr eaLnBrk="1" fontAlgn="auto" hangingPunct="1">
              <a:spcAft>
                <a:spcPts val="0"/>
              </a:spcAft>
              <a:defRPr/>
            </a:pPr>
            <a:r>
              <a:rPr lang="en-US" dirty="0" err="1" smtClean="0">
                <a:ea typeface="+mj-ea"/>
                <a:cs typeface="+mj-cs"/>
              </a:rPr>
              <a:t>Dara</a:t>
            </a:r>
            <a:r>
              <a:rPr lang="en-US" dirty="0" smtClean="0">
                <a:ea typeface="+mj-ea"/>
                <a:cs typeface="+mj-cs"/>
              </a:rPr>
              <a:t> </a:t>
            </a:r>
            <a:r>
              <a:rPr lang="en-US" dirty="0" err="1" smtClean="0">
                <a:ea typeface="+mj-ea"/>
                <a:cs typeface="+mj-cs"/>
              </a:rPr>
              <a:t>Engler</a:t>
            </a:r>
            <a:endParaRPr lang="en-US" dirty="0" smtClean="0">
              <a:ea typeface="+mj-ea"/>
              <a:cs typeface="+mj-cs"/>
            </a:endParaRPr>
          </a:p>
        </p:txBody>
      </p:sp>
      <p:sp>
        <p:nvSpPr>
          <p:cNvPr id="81923" name="TextBox 3"/>
          <p:cNvSpPr txBox="1">
            <a:spLocks noChangeArrowheads="1"/>
          </p:cNvSpPr>
          <p:nvPr/>
        </p:nvSpPr>
        <p:spPr bwMode="auto">
          <a:xfrm>
            <a:off x="0" y="225833"/>
            <a:ext cx="91440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a:t>Rendering of form</a:t>
            </a:r>
          </a:p>
        </p:txBody>
      </p:sp>
      <p:pic>
        <p:nvPicPr>
          <p:cNvPr id="4" name="Picture 3" descr="Dara_Engler_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588" y="995770"/>
            <a:ext cx="3493456" cy="5274433"/>
          </a:xfrm>
          <a:prstGeom prst="rect">
            <a:avLst/>
          </a:prstGeom>
        </p:spPr>
      </p:pic>
      <p:pic>
        <p:nvPicPr>
          <p:cNvPr id="5" name="Picture 4" descr="Dara+Engler+%2823%29.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6728" y="995770"/>
            <a:ext cx="3670715" cy="528494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6154738"/>
            <a:ext cx="9144000" cy="666750"/>
          </a:xfrm>
          <a:prstGeom prst="rect">
            <a:avLst/>
          </a:prstGeom>
        </p:spPr>
        <p:txBody>
          <a:bodyPr anchor="ct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dirty="0" smtClean="0"/>
              <a:t>student work</a:t>
            </a:r>
          </a:p>
        </p:txBody>
      </p:sp>
      <p:sp>
        <p:nvSpPr>
          <p:cNvPr id="75779" name="TextBox 3"/>
          <p:cNvSpPr txBox="1">
            <a:spLocks noChangeArrowheads="1"/>
          </p:cNvSpPr>
          <p:nvPr/>
        </p:nvSpPr>
        <p:spPr bwMode="auto">
          <a:xfrm>
            <a:off x="0" y="104775"/>
            <a:ext cx="91440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a:t>Rendering of form</a:t>
            </a:r>
          </a:p>
        </p:txBody>
      </p:sp>
      <p:pic>
        <p:nvPicPr>
          <p:cNvPr id="3" name="Picture 2" descr="LuisianaMer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1401" y="961020"/>
            <a:ext cx="4132126" cy="522738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154738"/>
            <a:ext cx="9144000" cy="666750"/>
          </a:xfrm>
        </p:spPr>
        <p:txBody>
          <a:bodyPr rtlCol="0">
            <a:normAutofit fontScale="90000"/>
          </a:bodyPr>
          <a:lstStyle/>
          <a:p>
            <a:pPr eaLnBrk="1" fontAlgn="auto" hangingPunct="1">
              <a:spcAft>
                <a:spcPts val="0"/>
              </a:spcAft>
              <a:defRPr/>
            </a:pPr>
            <a:r>
              <a:rPr lang="en-US" dirty="0" smtClean="0">
                <a:ea typeface="+mj-ea"/>
                <a:cs typeface="+mj-cs"/>
              </a:rPr>
              <a:t>student work - pen</a:t>
            </a:r>
          </a:p>
        </p:txBody>
      </p:sp>
      <p:sp>
        <p:nvSpPr>
          <p:cNvPr id="79875" name="TextBox 3"/>
          <p:cNvSpPr txBox="1">
            <a:spLocks noChangeArrowheads="1"/>
          </p:cNvSpPr>
          <p:nvPr/>
        </p:nvSpPr>
        <p:spPr bwMode="auto">
          <a:xfrm>
            <a:off x="2471738" y="266700"/>
            <a:ext cx="4356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4400"/>
              <a:t>Rendering of form</a:t>
            </a:r>
          </a:p>
        </p:txBody>
      </p:sp>
      <p:pic>
        <p:nvPicPr>
          <p:cNvPr id="3" name="Picture 2" descr="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8004" y="1175993"/>
            <a:ext cx="3611197" cy="490577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6154738"/>
            <a:ext cx="9144000" cy="666750"/>
          </a:xfrm>
          <a:prstGeom prst="rect">
            <a:avLst/>
          </a:prstGeom>
        </p:spPr>
        <p:txBody>
          <a:bodyPr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3600" dirty="0" smtClean="0"/>
              <a:t>Hiroshige</a:t>
            </a:r>
          </a:p>
        </p:txBody>
      </p:sp>
      <p:sp>
        <p:nvSpPr>
          <p:cNvPr id="90116" name="TextBox 4"/>
          <p:cNvSpPr txBox="1">
            <a:spLocks noChangeArrowheads="1"/>
          </p:cNvSpPr>
          <p:nvPr/>
        </p:nvSpPr>
        <p:spPr bwMode="auto">
          <a:xfrm>
            <a:off x="2355850" y="58738"/>
            <a:ext cx="4602163"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a:t>Composition</a:t>
            </a:r>
          </a:p>
        </p:txBody>
      </p:sp>
      <p:pic>
        <p:nvPicPr>
          <p:cNvPr id="2" name="Picture 1" descr="Hiroshige-100_views_edo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773" y="767411"/>
            <a:ext cx="3503828" cy="5437560"/>
          </a:xfrm>
          <a:prstGeom prst="rect">
            <a:avLst/>
          </a:prstGeom>
        </p:spPr>
      </p:pic>
      <p:pic>
        <p:nvPicPr>
          <p:cNvPr id="6" name="Picture 5" descr="tumblr_mabno3ilPI1rpvjjio1_128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9415" y="767411"/>
            <a:ext cx="3617195" cy="549882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90500"/>
            <a:ext cx="9144000" cy="989013"/>
          </a:xfrm>
        </p:spPr>
        <p:txBody>
          <a:bodyPr rtlCol="0">
            <a:normAutofit/>
          </a:bodyPr>
          <a:lstStyle/>
          <a:p>
            <a:pPr eaLnBrk="1" fontAlgn="auto" hangingPunct="1">
              <a:spcAft>
                <a:spcPts val="0"/>
              </a:spcAft>
              <a:defRPr/>
            </a:pPr>
            <a:r>
              <a:rPr lang="en-US" dirty="0" smtClean="0">
                <a:ea typeface="+mj-ea"/>
                <a:cs typeface="+mj-cs"/>
              </a:rPr>
              <a:t>Composition</a:t>
            </a:r>
          </a:p>
        </p:txBody>
      </p:sp>
      <p:sp>
        <p:nvSpPr>
          <p:cNvPr id="86019" name="Title 1"/>
          <p:cNvSpPr txBox="1">
            <a:spLocks/>
          </p:cNvSpPr>
          <p:nvPr/>
        </p:nvSpPr>
        <p:spPr bwMode="auto">
          <a:xfrm>
            <a:off x="484561" y="5709828"/>
            <a:ext cx="8659439" cy="933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90000"/>
              </a:lnSpc>
            </a:pPr>
            <a:r>
              <a:rPr lang="en-US" sz="4400" dirty="0" smtClean="0"/>
              <a:t>Toulouse Lautrec</a:t>
            </a:r>
            <a:endParaRPr lang="en-US" sz="4400" dirty="0"/>
          </a:p>
        </p:txBody>
      </p:sp>
      <p:pic>
        <p:nvPicPr>
          <p:cNvPr id="5" name="Picture 4" descr="Mauri Dance by Toulouse-Lautrec.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1317" y="798513"/>
            <a:ext cx="4502683" cy="4153725"/>
          </a:xfrm>
          <a:prstGeom prst="rect">
            <a:avLst/>
          </a:prstGeom>
        </p:spPr>
      </p:pic>
      <p:pic>
        <p:nvPicPr>
          <p:cNvPr id="6" name="Picture 5" descr="ballet-de-papa-chrysanth-me-189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98513"/>
            <a:ext cx="4322177" cy="484083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90500"/>
            <a:ext cx="9144000" cy="989013"/>
          </a:xfrm>
        </p:spPr>
        <p:txBody>
          <a:bodyPr rtlCol="0">
            <a:normAutofit/>
          </a:bodyPr>
          <a:lstStyle/>
          <a:p>
            <a:pPr eaLnBrk="1" fontAlgn="auto" hangingPunct="1">
              <a:spcAft>
                <a:spcPts val="0"/>
              </a:spcAft>
              <a:defRPr/>
            </a:pPr>
            <a:r>
              <a:rPr lang="en-US" dirty="0" smtClean="0">
                <a:ea typeface="+mj-ea"/>
                <a:cs typeface="+mj-cs"/>
              </a:rPr>
              <a:t>Composition</a:t>
            </a:r>
          </a:p>
        </p:txBody>
      </p:sp>
      <p:sp>
        <p:nvSpPr>
          <p:cNvPr id="86019" name="Title 1"/>
          <p:cNvSpPr txBox="1">
            <a:spLocks/>
          </p:cNvSpPr>
          <p:nvPr/>
        </p:nvSpPr>
        <p:spPr bwMode="auto">
          <a:xfrm>
            <a:off x="484561" y="5709828"/>
            <a:ext cx="7965447" cy="933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90000"/>
              </a:lnSpc>
            </a:pPr>
            <a:r>
              <a:rPr lang="en-US" sz="4400" dirty="0" smtClean="0"/>
              <a:t>Diego Rivera</a:t>
            </a:r>
            <a:endParaRPr lang="en-US" sz="4400" dirty="0"/>
          </a:p>
        </p:txBody>
      </p:sp>
      <p:pic>
        <p:nvPicPr>
          <p:cNvPr id="6" name="Picture 5" descr="The Flower SEller-Diego Rivera.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7925" y="1176792"/>
            <a:ext cx="4148151" cy="4204207"/>
          </a:xfrm>
          <a:prstGeom prst="rect">
            <a:avLst/>
          </a:prstGeom>
        </p:spPr>
      </p:pic>
    </p:spTree>
    <p:extLst>
      <p:ext uri="{BB962C8B-B14F-4D97-AF65-F5344CB8AC3E}">
        <p14:creationId xmlns:p14="http://schemas.microsoft.com/office/powerpoint/2010/main" val="207430772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6154738"/>
            <a:ext cx="9144000" cy="666750"/>
          </a:xfrm>
          <a:prstGeom prst="rect">
            <a:avLst/>
          </a:prstGeom>
        </p:spPr>
        <p:txBody>
          <a:bodyPr anchor="ct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dirty="0" smtClean="0"/>
              <a:t>Nicole Awai</a:t>
            </a:r>
          </a:p>
        </p:txBody>
      </p:sp>
      <p:sp>
        <p:nvSpPr>
          <p:cNvPr id="90116" name="TextBox 4"/>
          <p:cNvSpPr txBox="1">
            <a:spLocks noChangeArrowheads="1"/>
          </p:cNvSpPr>
          <p:nvPr/>
        </p:nvSpPr>
        <p:spPr bwMode="auto">
          <a:xfrm>
            <a:off x="2355850" y="58738"/>
            <a:ext cx="4602163"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a:t>Composition</a:t>
            </a:r>
          </a:p>
        </p:txBody>
      </p:sp>
      <p:pic>
        <p:nvPicPr>
          <p:cNvPr id="5" name="Picture 4" descr="78faae9f67ffa6936fe52eade597ec8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6041" y="1152672"/>
            <a:ext cx="6669421" cy="5002066"/>
          </a:xfrm>
          <a:prstGeom prst="rect">
            <a:avLst/>
          </a:prstGeom>
        </p:spPr>
      </p:pic>
    </p:spTree>
    <p:extLst>
      <p:ext uri="{BB962C8B-B14F-4D97-AF65-F5344CB8AC3E}">
        <p14:creationId xmlns:p14="http://schemas.microsoft.com/office/powerpoint/2010/main" val="381607442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txBox="1">
            <a:spLocks/>
          </p:cNvSpPr>
          <p:nvPr/>
        </p:nvSpPr>
        <p:spPr bwMode="auto">
          <a:xfrm>
            <a:off x="0" y="6154738"/>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90000"/>
              </a:lnSpc>
            </a:pPr>
            <a:r>
              <a:rPr lang="en-US" sz="4000" dirty="0"/>
              <a:t>student work </a:t>
            </a:r>
          </a:p>
        </p:txBody>
      </p:sp>
      <p:sp>
        <p:nvSpPr>
          <p:cNvPr id="118787" name="TextBox 3"/>
          <p:cNvSpPr txBox="1">
            <a:spLocks noChangeArrowheads="1"/>
          </p:cNvSpPr>
          <p:nvPr/>
        </p:nvSpPr>
        <p:spPr bwMode="auto">
          <a:xfrm>
            <a:off x="3029214" y="173038"/>
            <a:ext cx="308640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4400" dirty="0" smtClean="0"/>
              <a:t>Composition</a:t>
            </a:r>
            <a:endParaRPr lang="en-US" sz="4400" dirty="0"/>
          </a:p>
        </p:txBody>
      </p:sp>
      <p:pic>
        <p:nvPicPr>
          <p:cNvPr id="2" name="Picture 1" descr="2013_Poster_DR_J.Rogoz.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685" y="942975"/>
            <a:ext cx="8556119" cy="521176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28675"/>
          </a:xfrm>
        </p:spPr>
        <p:txBody>
          <a:bodyPr rtlCol="0">
            <a:normAutofit fontScale="90000"/>
          </a:bodyPr>
          <a:lstStyle/>
          <a:p>
            <a:pPr eaLnBrk="1" fontAlgn="auto" hangingPunct="1">
              <a:spcAft>
                <a:spcPts val="0"/>
              </a:spcAft>
              <a:defRPr/>
            </a:pPr>
            <a:r>
              <a:rPr lang="en-US" sz="6000" dirty="0" smtClean="0">
                <a:ea typeface="+mj-ea"/>
                <a:cs typeface="+mj-cs"/>
              </a:rPr>
              <a:t>Surface manipulation</a:t>
            </a:r>
          </a:p>
        </p:txBody>
      </p:sp>
      <p:sp>
        <p:nvSpPr>
          <p:cNvPr id="3" name="Title 1"/>
          <p:cNvSpPr txBox="1">
            <a:spLocks/>
          </p:cNvSpPr>
          <p:nvPr/>
        </p:nvSpPr>
        <p:spPr>
          <a:xfrm>
            <a:off x="0" y="6154738"/>
            <a:ext cx="9144000" cy="666750"/>
          </a:xfrm>
          <a:prstGeom prst="rect">
            <a:avLst/>
          </a:prstGeom>
        </p:spPr>
        <p:txBody>
          <a:bodyPr anchor="ct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dirty="0" smtClean="0"/>
              <a:t>Sanjay </a:t>
            </a:r>
            <a:r>
              <a:rPr lang="en-US" dirty="0" err="1" smtClean="0"/>
              <a:t>Vora</a:t>
            </a:r>
            <a:endParaRPr lang="en-US" dirty="0" smtClean="0"/>
          </a:p>
        </p:txBody>
      </p:sp>
      <p:pic>
        <p:nvPicPr>
          <p:cNvPr id="4" name="Picture 3" descr="sanjay vor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40317"/>
            <a:ext cx="5625193" cy="4969252"/>
          </a:xfrm>
          <a:prstGeom prst="rect">
            <a:avLst/>
          </a:prstGeom>
        </p:spPr>
      </p:pic>
      <p:pic>
        <p:nvPicPr>
          <p:cNvPr id="5" name="Picture 4" descr="sanjayvora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5795" y="2216301"/>
            <a:ext cx="3318205" cy="248865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6154738"/>
            <a:ext cx="9144000" cy="666750"/>
          </a:xfrm>
          <a:prstGeom prst="rect">
            <a:avLst/>
          </a:prstGeom>
        </p:spPr>
        <p:txBody>
          <a:bodyPr anchor="ct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dirty="0" smtClean="0"/>
              <a:t>Alyssa Monks</a:t>
            </a:r>
          </a:p>
        </p:txBody>
      </p:sp>
      <p:sp>
        <p:nvSpPr>
          <p:cNvPr id="104451" name="TextBox 3"/>
          <p:cNvSpPr txBox="1">
            <a:spLocks noChangeArrowheads="1"/>
          </p:cNvSpPr>
          <p:nvPr/>
        </p:nvSpPr>
        <p:spPr bwMode="auto">
          <a:xfrm>
            <a:off x="266305" y="207963"/>
            <a:ext cx="8726618"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a:t>Surface manipulation</a:t>
            </a:r>
          </a:p>
        </p:txBody>
      </p:sp>
      <p:pic>
        <p:nvPicPr>
          <p:cNvPr id="5" name="Picture 4" descr="Alyssa-Monks-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632" y="1141436"/>
            <a:ext cx="7620000" cy="4763803"/>
          </a:xfrm>
          <a:prstGeom prst="rect">
            <a:avLst/>
          </a:prstGeom>
        </p:spPr>
      </p:pic>
    </p:spTree>
    <p:extLst>
      <p:ext uri="{BB962C8B-B14F-4D97-AF65-F5344CB8AC3E}">
        <p14:creationId xmlns:p14="http://schemas.microsoft.com/office/powerpoint/2010/main" val="291822427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6154738"/>
            <a:ext cx="9144000" cy="666750"/>
          </a:xfrm>
          <a:prstGeom prst="rect">
            <a:avLst/>
          </a:prstGeom>
        </p:spPr>
        <p:txBody>
          <a:bodyPr anchor="ctr">
            <a:normAutofit fontScale="6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dirty="0" smtClean="0"/>
              <a:t>David Antonio Cruz, </a:t>
            </a:r>
            <a:r>
              <a:rPr lang="en-US" b="1" dirty="0" err="1"/>
              <a:t>everythingandthepastrychef</a:t>
            </a:r>
            <a:r>
              <a:rPr lang="en-US" b="1" dirty="0"/>
              <a:t>, 2012.</a:t>
            </a:r>
            <a:endParaRPr lang="en-US" dirty="0" smtClean="0"/>
          </a:p>
        </p:txBody>
      </p:sp>
      <p:sp>
        <p:nvSpPr>
          <p:cNvPr id="96259" name="TextBox 3"/>
          <p:cNvSpPr txBox="1">
            <a:spLocks noChangeArrowheads="1"/>
          </p:cNvSpPr>
          <p:nvPr/>
        </p:nvSpPr>
        <p:spPr bwMode="auto">
          <a:xfrm>
            <a:off x="0" y="0"/>
            <a:ext cx="91440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a:t>  Surface manipulation</a:t>
            </a:r>
          </a:p>
        </p:txBody>
      </p:sp>
      <p:pic>
        <p:nvPicPr>
          <p:cNvPr id="2" name="Picture 1" descr="File Apr 29, 11 53 48 AM.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0359" y="823570"/>
            <a:ext cx="5664366" cy="533116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6154738"/>
            <a:ext cx="9144000" cy="666750"/>
          </a:xfrm>
          <a:prstGeom prst="rect">
            <a:avLst/>
          </a:prstGeom>
        </p:spPr>
        <p:txBody>
          <a:bodyPr anchor="ct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dirty="0" smtClean="0"/>
              <a:t>Titus </a:t>
            </a:r>
            <a:r>
              <a:rPr lang="en-US" dirty="0" err="1" smtClean="0"/>
              <a:t>Kaphar</a:t>
            </a:r>
            <a:endParaRPr lang="en-US" dirty="0" smtClean="0"/>
          </a:p>
        </p:txBody>
      </p:sp>
      <p:sp>
        <p:nvSpPr>
          <p:cNvPr id="98308" name="TextBox 4"/>
          <p:cNvSpPr txBox="1">
            <a:spLocks noChangeArrowheads="1"/>
          </p:cNvSpPr>
          <p:nvPr/>
        </p:nvSpPr>
        <p:spPr bwMode="auto">
          <a:xfrm>
            <a:off x="201337" y="0"/>
            <a:ext cx="8445096"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a:t>Surface manipulation</a:t>
            </a:r>
          </a:p>
        </p:txBody>
      </p:sp>
      <p:pic>
        <p:nvPicPr>
          <p:cNvPr id="2" name="Picture 1" descr="Titus-Kapha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0060" y="769938"/>
            <a:ext cx="3356373" cy="5464175"/>
          </a:xfrm>
          <a:prstGeom prst="rect">
            <a:avLst/>
          </a:prstGeom>
        </p:spPr>
      </p:pic>
      <p:pic>
        <p:nvPicPr>
          <p:cNvPr id="4" name="Picture 3" descr="art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1337" y="769938"/>
            <a:ext cx="4036890" cy="5384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116638"/>
            <a:ext cx="9144000" cy="703262"/>
          </a:xfrm>
        </p:spPr>
        <p:txBody>
          <a:bodyPr rtlCol="0">
            <a:normAutofit fontScale="90000"/>
          </a:bodyPr>
          <a:lstStyle/>
          <a:p>
            <a:pPr eaLnBrk="1" fontAlgn="auto" hangingPunct="1">
              <a:spcAft>
                <a:spcPts val="0"/>
              </a:spcAft>
              <a:defRPr/>
            </a:pPr>
            <a:r>
              <a:rPr lang="en-US" dirty="0" err="1" smtClean="0">
                <a:ea typeface="+mj-ea"/>
                <a:cs typeface="+mj-cs"/>
              </a:rPr>
              <a:t>Wangechi</a:t>
            </a:r>
            <a:r>
              <a:rPr lang="en-US" dirty="0" smtClean="0">
                <a:ea typeface="+mj-ea"/>
                <a:cs typeface="+mj-cs"/>
              </a:rPr>
              <a:t> </a:t>
            </a:r>
            <a:r>
              <a:rPr lang="en-US" dirty="0" err="1" smtClean="0">
                <a:ea typeface="+mj-ea"/>
                <a:cs typeface="+mj-cs"/>
              </a:rPr>
              <a:t>Mutu</a:t>
            </a:r>
            <a:endParaRPr lang="en-US" dirty="0" smtClean="0">
              <a:ea typeface="+mj-ea"/>
              <a:cs typeface="+mj-cs"/>
            </a:endParaRPr>
          </a:p>
        </p:txBody>
      </p:sp>
      <p:sp>
        <p:nvSpPr>
          <p:cNvPr id="100356" name="TextBox 4"/>
          <p:cNvSpPr txBox="1">
            <a:spLocks noChangeArrowheads="1"/>
          </p:cNvSpPr>
          <p:nvPr/>
        </p:nvSpPr>
        <p:spPr bwMode="auto">
          <a:xfrm>
            <a:off x="4643439" y="381000"/>
            <a:ext cx="4500562"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a:t>Surface manipulation</a:t>
            </a:r>
          </a:p>
        </p:txBody>
      </p:sp>
      <p:pic>
        <p:nvPicPr>
          <p:cNvPr id="3" name="Picture 2" descr="10_mutu2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319" y="184429"/>
            <a:ext cx="4456119" cy="593220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Title 1"/>
          <p:cNvSpPr txBox="1">
            <a:spLocks/>
          </p:cNvSpPr>
          <p:nvPr/>
        </p:nvSpPr>
        <p:spPr bwMode="auto">
          <a:xfrm>
            <a:off x="0" y="6154738"/>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90000"/>
              </a:lnSpc>
            </a:pPr>
            <a:r>
              <a:rPr lang="en-US" sz="4000" dirty="0" smtClean="0"/>
              <a:t>AP student work</a:t>
            </a:r>
            <a:endParaRPr lang="en-US" sz="3200" dirty="0"/>
          </a:p>
        </p:txBody>
      </p:sp>
      <p:sp>
        <p:nvSpPr>
          <p:cNvPr id="106499" name="TextBox 3"/>
          <p:cNvSpPr txBox="1">
            <a:spLocks noChangeArrowheads="1"/>
          </p:cNvSpPr>
          <p:nvPr/>
        </p:nvSpPr>
        <p:spPr bwMode="auto">
          <a:xfrm>
            <a:off x="0" y="341313"/>
            <a:ext cx="91440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a:t>Surface manipulation</a:t>
            </a:r>
          </a:p>
        </p:txBody>
      </p:sp>
      <p:pic>
        <p:nvPicPr>
          <p:cNvPr id="3" name="Picture 2" descr="MilanAquirr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78209"/>
            <a:ext cx="9144000" cy="483325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6154738"/>
            <a:ext cx="9144000" cy="666750"/>
          </a:xfrm>
          <a:prstGeom prst="rect">
            <a:avLst/>
          </a:prstGeom>
        </p:spPr>
        <p:txBody>
          <a:bodyPr anchor="ct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dirty="0" smtClean="0"/>
              <a:t>Charles White</a:t>
            </a:r>
          </a:p>
        </p:txBody>
      </p:sp>
      <p:sp>
        <p:nvSpPr>
          <p:cNvPr id="104451" name="TextBox 3"/>
          <p:cNvSpPr txBox="1">
            <a:spLocks noChangeArrowheads="1"/>
          </p:cNvSpPr>
          <p:nvPr/>
        </p:nvSpPr>
        <p:spPr bwMode="auto">
          <a:xfrm>
            <a:off x="260559" y="207963"/>
            <a:ext cx="8631024"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smtClean="0"/>
              <a:t>Surface manipulation</a:t>
            </a:r>
            <a:endParaRPr lang="en-US" sz="4400" dirty="0"/>
          </a:p>
        </p:txBody>
      </p:sp>
      <p:pic>
        <p:nvPicPr>
          <p:cNvPr id="2" name="Picture 1" descr="CharlesWhite_Bessie_12x8_uf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6009" y="977900"/>
            <a:ext cx="3978651" cy="515283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2556936" y="6018771"/>
            <a:ext cx="4267200" cy="666750"/>
          </a:xfrm>
          <a:prstGeom prst="rect">
            <a:avLst/>
          </a:prstGeom>
        </p:spPr>
        <p:txBody>
          <a:bodyPr anchor="ct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dirty="0" smtClean="0"/>
              <a:t>AP student work</a:t>
            </a:r>
          </a:p>
        </p:txBody>
      </p:sp>
      <p:sp>
        <p:nvSpPr>
          <p:cNvPr id="110596" name="TextBox 4"/>
          <p:cNvSpPr txBox="1">
            <a:spLocks noChangeArrowheads="1"/>
          </p:cNvSpPr>
          <p:nvPr/>
        </p:nvSpPr>
        <p:spPr bwMode="auto">
          <a:xfrm>
            <a:off x="1940788" y="648494"/>
            <a:ext cx="53689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a:t>Surface manipulation</a:t>
            </a:r>
          </a:p>
        </p:txBody>
      </p:sp>
      <p:pic>
        <p:nvPicPr>
          <p:cNvPr id="2" name="Picture 1" descr="2013_Poster_DR_M.Cook.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27438"/>
            <a:ext cx="9144000" cy="351971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28675"/>
          </a:xfrm>
        </p:spPr>
        <p:txBody>
          <a:bodyPr rtlCol="0">
            <a:normAutofit fontScale="90000"/>
          </a:bodyPr>
          <a:lstStyle/>
          <a:p>
            <a:pPr eaLnBrk="1" fontAlgn="auto" hangingPunct="1">
              <a:spcAft>
                <a:spcPts val="0"/>
              </a:spcAft>
              <a:defRPr/>
            </a:pPr>
            <a:r>
              <a:rPr lang="en-US" sz="6000" dirty="0" smtClean="0">
                <a:ea typeface="+mj-ea"/>
                <a:cs typeface="+mj-cs"/>
              </a:rPr>
              <a:t>Illusion of depth</a:t>
            </a:r>
          </a:p>
        </p:txBody>
      </p:sp>
      <p:sp>
        <p:nvSpPr>
          <p:cNvPr id="3" name="Title 1"/>
          <p:cNvSpPr txBox="1">
            <a:spLocks/>
          </p:cNvSpPr>
          <p:nvPr/>
        </p:nvSpPr>
        <p:spPr>
          <a:xfrm>
            <a:off x="0" y="6154738"/>
            <a:ext cx="9144000" cy="666750"/>
          </a:xfrm>
          <a:prstGeom prst="rect">
            <a:avLst/>
          </a:prstGeom>
        </p:spPr>
        <p:txBody>
          <a:bodyPr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3100" dirty="0" smtClean="0"/>
              <a:t>Raphael,  “The School of Athens”</a:t>
            </a:r>
          </a:p>
        </p:txBody>
      </p:sp>
      <p:pic>
        <p:nvPicPr>
          <p:cNvPr id="4" name="Picture 3" descr="ART_032312_hd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186" y="960861"/>
            <a:ext cx="7531100" cy="5080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28675"/>
          </a:xfrm>
        </p:spPr>
        <p:txBody>
          <a:bodyPr rtlCol="0">
            <a:normAutofit fontScale="90000"/>
          </a:bodyPr>
          <a:lstStyle/>
          <a:p>
            <a:pPr eaLnBrk="1" fontAlgn="auto" hangingPunct="1">
              <a:spcAft>
                <a:spcPts val="0"/>
              </a:spcAft>
              <a:defRPr/>
            </a:pPr>
            <a:r>
              <a:rPr lang="en-US" sz="6000" dirty="0" smtClean="0">
                <a:ea typeface="+mj-ea"/>
                <a:cs typeface="+mj-cs"/>
              </a:rPr>
              <a:t>Illusion of depth</a:t>
            </a:r>
          </a:p>
        </p:txBody>
      </p:sp>
      <p:sp>
        <p:nvSpPr>
          <p:cNvPr id="3" name="Title 1"/>
          <p:cNvSpPr txBox="1">
            <a:spLocks/>
          </p:cNvSpPr>
          <p:nvPr/>
        </p:nvSpPr>
        <p:spPr>
          <a:xfrm>
            <a:off x="0" y="6154738"/>
            <a:ext cx="9144000" cy="666750"/>
          </a:xfrm>
          <a:prstGeom prst="rect">
            <a:avLst/>
          </a:prstGeom>
        </p:spPr>
        <p:txBody>
          <a:bodyPr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3100" dirty="0" smtClean="0"/>
              <a:t>Camille </a:t>
            </a:r>
            <a:r>
              <a:rPr lang="en-US" sz="3100" dirty="0" err="1" smtClean="0"/>
              <a:t>Pissaro</a:t>
            </a:r>
            <a:r>
              <a:rPr lang="en-US" sz="3100" dirty="0" smtClean="0"/>
              <a:t>,  “Boulevard Montmartre”</a:t>
            </a:r>
          </a:p>
        </p:txBody>
      </p:sp>
      <p:pic>
        <p:nvPicPr>
          <p:cNvPr id="5" name="Picture 4" descr="Camille_Pissarro_00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3113" y="845835"/>
            <a:ext cx="6431472" cy="5326063"/>
          </a:xfrm>
          <a:prstGeom prst="rect">
            <a:avLst/>
          </a:prstGeom>
        </p:spPr>
      </p:pic>
    </p:spTree>
    <p:extLst>
      <p:ext uri="{BB962C8B-B14F-4D97-AF65-F5344CB8AC3E}">
        <p14:creationId xmlns:p14="http://schemas.microsoft.com/office/powerpoint/2010/main" val="3403223129"/>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28675"/>
          </a:xfrm>
        </p:spPr>
        <p:txBody>
          <a:bodyPr rtlCol="0">
            <a:normAutofit fontScale="90000"/>
          </a:bodyPr>
          <a:lstStyle/>
          <a:p>
            <a:pPr eaLnBrk="1" fontAlgn="auto" hangingPunct="1">
              <a:spcAft>
                <a:spcPts val="0"/>
              </a:spcAft>
              <a:defRPr/>
            </a:pPr>
            <a:r>
              <a:rPr lang="en-US" sz="6000" dirty="0" smtClean="0">
                <a:ea typeface="+mj-ea"/>
                <a:cs typeface="+mj-cs"/>
              </a:rPr>
              <a:t>Illusion of depth</a:t>
            </a:r>
          </a:p>
        </p:txBody>
      </p:sp>
      <p:sp>
        <p:nvSpPr>
          <p:cNvPr id="3" name="Title 1"/>
          <p:cNvSpPr txBox="1">
            <a:spLocks/>
          </p:cNvSpPr>
          <p:nvPr/>
        </p:nvSpPr>
        <p:spPr>
          <a:xfrm>
            <a:off x="0" y="6154738"/>
            <a:ext cx="9144000" cy="666750"/>
          </a:xfrm>
          <a:prstGeom prst="rect">
            <a:avLst/>
          </a:prstGeom>
        </p:spPr>
        <p:txBody>
          <a:bodyPr anchor="ctr">
            <a:normAutofit fontScale="6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smtClean="0"/>
              <a:t>Collapsible City </a:t>
            </a:r>
            <a:r>
              <a:rPr lang="en-US" sz="3200" dirty="0" smtClean="0"/>
              <a:t>2012,  </a:t>
            </a:r>
            <a:r>
              <a:rPr lang="en-US" sz="3200" dirty="0"/>
              <a:t>6' h x 7' </a:t>
            </a:r>
            <a:r>
              <a:rPr lang="en-US" sz="3200" dirty="0" smtClean="0"/>
              <a:t>w, graphite</a:t>
            </a:r>
            <a:r>
              <a:rPr lang="en-US" sz="3200" dirty="0"/>
              <a:t>, ink, tempera, and collage on paper</a:t>
            </a:r>
          </a:p>
        </p:txBody>
      </p:sp>
      <p:pic>
        <p:nvPicPr>
          <p:cNvPr id="4" name="Picture 3" descr="Val Britt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36" y="936709"/>
            <a:ext cx="5795244" cy="5128791"/>
          </a:xfrm>
          <a:prstGeom prst="rect">
            <a:avLst/>
          </a:prstGeom>
        </p:spPr>
      </p:pic>
      <p:sp>
        <p:nvSpPr>
          <p:cNvPr id="6" name="TextBox 5"/>
          <p:cNvSpPr txBox="1"/>
          <p:nvPr/>
        </p:nvSpPr>
        <p:spPr>
          <a:xfrm>
            <a:off x="6712487" y="2055888"/>
            <a:ext cx="2237496" cy="923330"/>
          </a:xfrm>
          <a:prstGeom prst="rect">
            <a:avLst/>
          </a:prstGeom>
          <a:noFill/>
        </p:spPr>
        <p:txBody>
          <a:bodyPr wrap="square" rtlCol="0">
            <a:spAutoFit/>
          </a:bodyPr>
          <a:lstStyle/>
          <a:p>
            <a:r>
              <a:rPr lang="en-US" sz="3600" dirty="0"/>
              <a:t>Val Britton</a:t>
            </a:r>
          </a:p>
          <a:p>
            <a:endParaRPr lang="en-US" dirty="0"/>
          </a:p>
        </p:txBody>
      </p:sp>
    </p:spTree>
    <p:extLst>
      <p:ext uri="{BB962C8B-B14F-4D97-AF65-F5344CB8AC3E}">
        <p14:creationId xmlns:p14="http://schemas.microsoft.com/office/powerpoint/2010/main" val="1350455406"/>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le 1"/>
          <p:cNvSpPr>
            <a:spLocks noGrp="1"/>
          </p:cNvSpPr>
          <p:nvPr>
            <p:ph type="ctrTitle"/>
          </p:nvPr>
        </p:nvSpPr>
        <p:spPr>
          <a:xfrm>
            <a:off x="1" y="6012214"/>
            <a:ext cx="4028400" cy="754007"/>
          </a:xfrm>
        </p:spPr>
        <p:txBody>
          <a:bodyPr>
            <a:normAutofit/>
          </a:bodyPr>
          <a:lstStyle/>
          <a:p>
            <a:pPr eaLnBrk="1" hangingPunct="1"/>
            <a:r>
              <a:rPr lang="en-US" sz="4000" dirty="0" err="1" smtClean="0">
                <a:latin typeface="Calibri" charset="0"/>
              </a:rPr>
              <a:t>Odeith</a:t>
            </a:r>
            <a:r>
              <a:rPr lang="en-US" sz="4000" dirty="0" smtClean="0">
                <a:latin typeface="Calibri" charset="0"/>
              </a:rPr>
              <a:t> </a:t>
            </a:r>
            <a:r>
              <a:rPr lang="en-US" sz="2900" dirty="0" smtClean="0">
                <a:latin typeface="Calibri" charset="0"/>
              </a:rPr>
              <a:t>Graffiti Artist</a:t>
            </a:r>
            <a:endParaRPr lang="en-US" sz="4000" dirty="0">
              <a:latin typeface="Calibri" charset="0"/>
            </a:endParaRPr>
          </a:p>
        </p:txBody>
      </p:sp>
      <p:sp>
        <p:nvSpPr>
          <p:cNvPr id="114692" name="TextBox 5"/>
          <p:cNvSpPr txBox="1">
            <a:spLocks noChangeArrowheads="1"/>
          </p:cNvSpPr>
          <p:nvPr/>
        </p:nvSpPr>
        <p:spPr bwMode="auto">
          <a:xfrm>
            <a:off x="6369486" y="481013"/>
            <a:ext cx="2326839"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a:t>Illusion of Depth</a:t>
            </a:r>
          </a:p>
        </p:txBody>
      </p:sp>
      <p:pic>
        <p:nvPicPr>
          <p:cNvPr id="3" name="Picture 2" descr="3d-graffiti-art-odeith-3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53001" cy="4051383"/>
          </a:xfrm>
          <a:prstGeom prst="rect">
            <a:avLst/>
          </a:prstGeom>
        </p:spPr>
      </p:pic>
      <p:pic>
        <p:nvPicPr>
          <p:cNvPr id="5" name="Picture 4" descr="Odeith-aligator-stading-on-Anamorphic-3d-chrome-letters-Greetings-from-Baton-Roug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6094" y="3634154"/>
            <a:ext cx="4827906" cy="322384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1"/>
          <p:cNvSpPr txBox="1">
            <a:spLocks/>
          </p:cNvSpPr>
          <p:nvPr/>
        </p:nvSpPr>
        <p:spPr bwMode="auto">
          <a:xfrm>
            <a:off x="4718978" y="6178550"/>
            <a:ext cx="4425022"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90000"/>
              </a:lnSpc>
            </a:pPr>
            <a:r>
              <a:rPr lang="en-US" sz="4000" dirty="0"/>
              <a:t>student work</a:t>
            </a:r>
            <a:r>
              <a:rPr lang="en-US" sz="2500" dirty="0"/>
              <a:t>  </a:t>
            </a:r>
            <a:endParaRPr lang="en-US" sz="4000" dirty="0"/>
          </a:p>
        </p:txBody>
      </p:sp>
      <p:sp>
        <p:nvSpPr>
          <p:cNvPr id="7" name="TextBox 5"/>
          <p:cNvSpPr txBox="1">
            <a:spLocks noChangeArrowheads="1"/>
          </p:cNvSpPr>
          <p:nvPr/>
        </p:nvSpPr>
        <p:spPr bwMode="auto">
          <a:xfrm>
            <a:off x="6369486" y="481013"/>
            <a:ext cx="2326839"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a:t>Illusion of Depth</a:t>
            </a:r>
          </a:p>
        </p:txBody>
      </p:sp>
      <p:pic>
        <p:nvPicPr>
          <p:cNvPr id="2" name="Picture 1" descr="Daniel Grannit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381" y="1773"/>
            <a:ext cx="4543129" cy="680012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9144000" cy="828675"/>
          </a:xfrm>
          <a:prstGeom prst="rect">
            <a:avLst/>
          </a:prstGeom>
        </p:spPr>
        <p:txBody>
          <a:bodyPr anchor="ct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6000" dirty="0" smtClean="0"/>
              <a:t>Mark making</a:t>
            </a:r>
          </a:p>
        </p:txBody>
      </p:sp>
      <p:sp>
        <p:nvSpPr>
          <p:cNvPr id="122883" name="TextBox 5"/>
          <p:cNvSpPr txBox="1">
            <a:spLocks noChangeArrowheads="1"/>
          </p:cNvSpPr>
          <p:nvPr/>
        </p:nvSpPr>
        <p:spPr bwMode="auto">
          <a:xfrm>
            <a:off x="2606675" y="6189663"/>
            <a:ext cx="325366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4000" dirty="0" err="1" smtClean="0"/>
              <a:t>Fahamu</a:t>
            </a:r>
            <a:r>
              <a:rPr lang="en-US" sz="4000" dirty="0" smtClean="0"/>
              <a:t> </a:t>
            </a:r>
            <a:r>
              <a:rPr lang="en-US" sz="4000" dirty="0" err="1" smtClean="0"/>
              <a:t>Pecou</a:t>
            </a:r>
            <a:r>
              <a:rPr lang="en-US" sz="4000" dirty="0" smtClean="0"/>
              <a:t> </a:t>
            </a:r>
            <a:endParaRPr lang="en-US" sz="2800" dirty="0"/>
          </a:p>
        </p:txBody>
      </p:sp>
      <p:pic>
        <p:nvPicPr>
          <p:cNvPr id="3" name="Picture 2" descr="VantagePoint,Graphite and Acrylic on paper, 42 x 26in.jpg_srb_p_600_440_75_22_0.50_1.20_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523" y="748051"/>
            <a:ext cx="3540868" cy="5604252"/>
          </a:xfrm>
          <a:prstGeom prst="rect">
            <a:avLst/>
          </a:prstGeom>
        </p:spPr>
      </p:pic>
      <p:pic>
        <p:nvPicPr>
          <p:cNvPr id="5" name="Picture 4" descr="Sup with That?.jpg_srb_p_600_440_75_22_0.50_1.20_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9086" y="727895"/>
            <a:ext cx="3506637" cy="565172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6154738"/>
            <a:ext cx="9144000" cy="666750"/>
          </a:xfrm>
          <a:prstGeom prst="rect">
            <a:avLst/>
          </a:prstGeom>
        </p:spPr>
        <p:txBody>
          <a:bodyPr anchor="ct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dirty="0" smtClean="0"/>
              <a:t>student work-</a:t>
            </a:r>
          </a:p>
        </p:txBody>
      </p:sp>
      <p:sp>
        <p:nvSpPr>
          <p:cNvPr id="71683" name="TextBox 3"/>
          <p:cNvSpPr txBox="1">
            <a:spLocks noChangeArrowheads="1"/>
          </p:cNvSpPr>
          <p:nvPr/>
        </p:nvSpPr>
        <p:spPr bwMode="auto">
          <a:xfrm>
            <a:off x="2768600" y="0"/>
            <a:ext cx="39417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000" dirty="0" smtClean="0"/>
              <a:t>Mark making</a:t>
            </a:r>
            <a:endParaRPr lang="en-US" sz="4000" dirty="0"/>
          </a:p>
        </p:txBody>
      </p:sp>
      <p:pic>
        <p:nvPicPr>
          <p:cNvPr id="4" name="Picture 3" descr="K ORDON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536" y="668949"/>
            <a:ext cx="8676008" cy="568898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154738"/>
            <a:ext cx="9144000" cy="666750"/>
          </a:xfrm>
        </p:spPr>
        <p:txBody>
          <a:bodyPr rtlCol="0">
            <a:normAutofit fontScale="90000"/>
          </a:bodyPr>
          <a:lstStyle/>
          <a:p>
            <a:pPr eaLnBrk="1" fontAlgn="auto" hangingPunct="1">
              <a:spcAft>
                <a:spcPts val="0"/>
              </a:spcAft>
              <a:defRPr/>
            </a:pPr>
            <a:r>
              <a:rPr lang="en-US" dirty="0" smtClean="0">
                <a:ea typeface="+mj-ea"/>
                <a:cs typeface="+mj-cs"/>
              </a:rPr>
              <a:t>Alberto Giacometti</a:t>
            </a:r>
          </a:p>
        </p:txBody>
      </p:sp>
      <p:sp>
        <p:nvSpPr>
          <p:cNvPr id="124931" name="TextBox 3"/>
          <p:cNvSpPr txBox="1">
            <a:spLocks noChangeArrowheads="1"/>
          </p:cNvSpPr>
          <p:nvPr/>
        </p:nvSpPr>
        <p:spPr bwMode="auto">
          <a:xfrm>
            <a:off x="0" y="125330"/>
            <a:ext cx="91440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a:t>Mark making</a:t>
            </a:r>
          </a:p>
        </p:txBody>
      </p:sp>
      <p:pic>
        <p:nvPicPr>
          <p:cNvPr id="6" name="Picture 5" descr="AlbertoGiacomett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3041" y="986907"/>
            <a:ext cx="3435565" cy="513500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p:cNvSpPr txBox="1">
            <a:spLocks/>
          </p:cNvSpPr>
          <p:nvPr/>
        </p:nvSpPr>
        <p:spPr bwMode="auto">
          <a:xfrm>
            <a:off x="0" y="6154738"/>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90000"/>
              </a:lnSpc>
            </a:pPr>
            <a:r>
              <a:rPr lang="en-US" sz="4000" dirty="0" smtClean="0"/>
              <a:t>AP student </a:t>
            </a:r>
            <a:r>
              <a:rPr lang="en-US" sz="4000" dirty="0"/>
              <a:t>work  </a:t>
            </a:r>
          </a:p>
        </p:txBody>
      </p:sp>
      <p:sp>
        <p:nvSpPr>
          <p:cNvPr id="6" name="Title 1"/>
          <p:cNvSpPr txBox="1">
            <a:spLocks/>
          </p:cNvSpPr>
          <p:nvPr/>
        </p:nvSpPr>
        <p:spPr>
          <a:xfrm>
            <a:off x="0" y="0"/>
            <a:ext cx="9144000" cy="828675"/>
          </a:xfrm>
          <a:prstGeom prst="rect">
            <a:avLst/>
          </a:prstGeom>
        </p:spPr>
        <p:txBody>
          <a:bodyPr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dirty="0" smtClean="0"/>
              <a:t>Mark making</a:t>
            </a:r>
          </a:p>
        </p:txBody>
      </p:sp>
      <p:pic>
        <p:nvPicPr>
          <p:cNvPr id="3" name="Picture 2" descr="Ivana Shi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8618" y="852282"/>
            <a:ext cx="3946769" cy="536107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568833" cy="844451"/>
          </a:xfrm>
        </p:spPr>
        <p:txBody>
          <a:bodyPr/>
          <a:lstStyle/>
          <a:p>
            <a:r>
              <a:rPr lang="en-US" sz="4000" dirty="0" smtClean="0"/>
              <a:t>Raymond </a:t>
            </a:r>
            <a:r>
              <a:rPr lang="en-US" sz="4000" dirty="0" err="1" smtClean="0"/>
              <a:t>Saa</a:t>
            </a:r>
            <a:endParaRPr lang="en-US" sz="4000" dirty="0"/>
          </a:p>
        </p:txBody>
      </p:sp>
      <p:pic>
        <p:nvPicPr>
          <p:cNvPr id="4" name="Picture 3" descr="RaymondSaa:Charcoal:cutpap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475" y="929792"/>
            <a:ext cx="3949700" cy="5067300"/>
          </a:xfrm>
          <a:prstGeom prst="rect">
            <a:avLst/>
          </a:prstGeom>
        </p:spPr>
      </p:pic>
      <p:pic>
        <p:nvPicPr>
          <p:cNvPr id="5" name="Picture 4" descr="Raymond Saa.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7114" y="929165"/>
            <a:ext cx="4660900" cy="5080000"/>
          </a:xfrm>
          <a:prstGeom prst="rect">
            <a:avLst/>
          </a:prstGeom>
        </p:spPr>
      </p:pic>
      <p:sp>
        <p:nvSpPr>
          <p:cNvPr id="6" name="TextBox 5"/>
          <p:cNvSpPr txBox="1"/>
          <p:nvPr/>
        </p:nvSpPr>
        <p:spPr>
          <a:xfrm>
            <a:off x="169475" y="6079040"/>
            <a:ext cx="4177639" cy="923330"/>
          </a:xfrm>
          <a:prstGeom prst="rect">
            <a:avLst/>
          </a:prstGeom>
          <a:noFill/>
        </p:spPr>
        <p:txBody>
          <a:bodyPr wrap="square" rtlCol="0">
            <a:spAutoFit/>
          </a:bodyPr>
          <a:lstStyle/>
          <a:p>
            <a:r>
              <a:rPr lang="en-US" dirty="0" smtClean="0"/>
              <a:t>Untitled, charcoal </a:t>
            </a:r>
            <a:r>
              <a:rPr lang="en-US" dirty="0"/>
              <a:t>on sewn </a:t>
            </a:r>
            <a:r>
              <a:rPr lang="en-US" dirty="0" smtClean="0"/>
              <a:t>paper, 2010, 46 </a:t>
            </a:r>
            <a:r>
              <a:rPr lang="en-US" dirty="0"/>
              <a:t>" x  35 " 	</a:t>
            </a:r>
          </a:p>
          <a:p>
            <a:endParaRPr lang="en-US" dirty="0"/>
          </a:p>
        </p:txBody>
      </p:sp>
      <p:sp>
        <p:nvSpPr>
          <p:cNvPr id="7" name="TextBox 6"/>
          <p:cNvSpPr txBox="1"/>
          <p:nvPr/>
        </p:nvSpPr>
        <p:spPr>
          <a:xfrm>
            <a:off x="4347114" y="6160957"/>
            <a:ext cx="4660900" cy="923330"/>
          </a:xfrm>
          <a:prstGeom prst="rect">
            <a:avLst/>
          </a:prstGeom>
          <a:noFill/>
        </p:spPr>
        <p:txBody>
          <a:bodyPr wrap="square" rtlCol="0">
            <a:spAutoFit/>
          </a:bodyPr>
          <a:lstStyle/>
          <a:p>
            <a:r>
              <a:rPr lang="en-US" dirty="0" smtClean="0"/>
              <a:t>Untitled, ink </a:t>
            </a:r>
            <a:r>
              <a:rPr lang="en-US" dirty="0"/>
              <a:t>on sewn </a:t>
            </a:r>
            <a:r>
              <a:rPr lang="en-US" dirty="0" smtClean="0"/>
              <a:t>paper, 2010, 29</a:t>
            </a:r>
            <a:r>
              <a:rPr lang="en-US" dirty="0"/>
              <a:t>" x  </a:t>
            </a:r>
            <a:r>
              <a:rPr lang="en-US" dirty="0" smtClean="0"/>
              <a:t>31”</a:t>
            </a:r>
            <a:r>
              <a:rPr lang="en-US" dirty="0"/>
              <a:t> 	</a:t>
            </a:r>
          </a:p>
          <a:p>
            <a:endParaRPr lang="en-US" dirty="0"/>
          </a:p>
        </p:txBody>
      </p:sp>
    </p:spTree>
    <p:extLst>
      <p:ext uri="{BB962C8B-B14F-4D97-AF65-F5344CB8AC3E}">
        <p14:creationId xmlns:p14="http://schemas.microsoft.com/office/powerpoint/2010/main" val="2994775448"/>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84409" y="4036718"/>
            <a:ext cx="5880100" cy="666750"/>
          </a:xfrm>
        </p:spPr>
        <p:txBody>
          <a:bodyPr rtlCol="0">
            <a:normAutofit fontScale="90000"/>
          </a:bodyPr>
          <a:lstStyle/>
          <a:p>
            <a:pPr eaLnBrk="1" fontAlgn="auto" hangingPunct="1">
              <a:spcAft>
                <a:spcPts val="0"/>
              </a:spcAft>
              <a:defRPr/>
            </a:pPr>
            <a:r>
              <a:rPr lang="en-US" dirty="0" smtClean="0">
                <a:ea typeface="+mj-ea"/>
                <a:cs typeface="+mj-cs"/>
              </a:rPr>
              <a:t>Moe Yoshida</a:t>
            </a:r>
          </a:p>
        </p:txBody>
      </p:sp>
      <p:sp>
        <p:nvSpPr>
          <p:cNvPr id="129030" name="TextBox 6"/>
          <p:cNvSpPr txBox="1">
            <a:spLocks noChangeArrowheads="1"/>
          </p:cNvSpPr>
          <p:nvPr/>
        </p:nvSpPr>
        <p:spPr bwMode="auto">
          <a:xfrm>
            <a:off x="4281989" y="0"/>
            <a:ext cx="425781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a:t>Mark making</a:t>
            </a:r>
          </a:p>
        </p:txBody>
      </p:sp>
      <p:pic>
        <p:nvPicPr>
          <p:cNvPr id="3" name="Picture 2" descr="Moe Yoshid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26" y="0"/>
            <a:ext cx="3463369" cy="6909421"/>
          </a:xfrm>
          <a:prstGeom prst="rect">
            <a:avLst/>
          </a:prstGeom>
        </p:spPr>
      </p:pic>
      <p:sp>
        <p:nvSpPr>
          <p:cNvPr id="4" name="TextBox 3"/>
          <p:cNvSpPr txBox="1"/>
          <p:nvPr/>
        </p:nvSpPr>
        <p:spPr>
          <a:xfrm>
            <a:off x="4281989" y="5236140"/>
            <a:ext cx="4527110" cy="1754327"/>
          </a:xfrm>
          <a:prstGeom prst="rect">
            <a:avLst/>
          </a:prstGeom>
          <a:noFill/>
        </p:spPr>
        <p:txBody>
          <a:bodyPr wrap="square" rtlCol="0">
            <a:spAutoFit/>
          </a:bodyPr>
          <a:lstStyle/>
          <a:p>
            <a:r>
              <a:rPr lang="en-US" dirty="0"/>
              <a:t>L.R. I	</a:t>
            </a:r>
          </a:p>
          <a:p>
            <a:r>
              <a:rPr lang="en-US" dirty="0"/>
              <a:t>pencil, acrylic, pastel, paper on board 51x25cm	</a:t>
            </a:r>
          </a:p>
          <a:p>
            <a:r>
              <a:rPr lang="en-US" dirty="0"/>
              <a:t>2010	</a:t>
            </a:r>
          </a:p>
          <a:p>
            <a:r>
              <a:rPr lang="en-US" dirty="0"/>
              <a:t>20" x  10" 	</a:t>
            </a:r>
          </a:p>
          <a:p>
            <a:endParaRPr lang="en-US" dirty="0"/>
          </a:p>
        </p:txBody>
      </p:sp>
    </p:spTree>
    <p:extLst>
      <p:ext uri="{BB962C8B-B14F-4D97-AF65-F5344CB8AC3E}">
        <p14:creationId xmlns:p14="http://schemas.microsoft.com/office/powerpoint/2010/main" val="2423623949"/>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5249" y="4189413"/>
            <a:ext cx="4679950" cy="2668587"/>
          </a:xfrm>
        </p:spPr>
        <p:txBody>
          <a:bodyPr rtlCol="0">
            <a:normAutofit fontScale="90000"/>
          </a:bodyPr>
          <a:lstStyle/>
          <a:p>
            <a:pPr eaLnBrk="1" fontAlgn="auto" hangingPunct="1">
              <a:spcAft>
                <a:spcPts val="0"/>
              </a:spcAft>
              <a:defRPr/>
            </a:pPr>
            <a:r>
              <a:rPr lang="en-US" sz="4000" dirty="0" smtClean="0">
                <a:latin typeface="Calibri"/>
                <a:ea typeface="+mj-ea"/>
                <a:cs typeface="Calibri"/>
              </a:rPr>
              <a:t>Stephen </a:t>
            </a:r>
            <a:r>
              <a:rPr lang="en-US" sz="4000" dirty="0" err="1" smtClean="0">
                <a:latin typeface="Calibri"/>
                <a:ea typeface="+mj-ea"/>
                <a:cs typeface="Calibri"/>
              </a:rPr>
              <a:t>Emmelmann</a:t>
            </a:r>
            <a:r>
              <a:rPr lang="en-US" sz="4000" dirty="0" smtClean="0">
                <a:latin typeface="Calibri"/>
                <a:ea typeface="+mj-ea"/>
                <a:cs typeface="Calibri"/>
              </a:rPr>
              <a:t>,</a:t>
            </a:r>
            <a:br>
              <a:rPr lang="en-US" sz="4000" dirty="0" smtClean="0">
                <a:latin typeface="Calibri"/>
                <a:ea typeface="+mj-ea"/>
                <a:cs typeface="Calibri"/>
              </a:rPr>
            </a:br>
            <a:r>
              <a:rPr lang="en-US" sz="2200" dirty="0" smtClean="0">
                <a:latin typeface="Calibri"/>
                <a:cs typeface="Calibri"/>
              </a:rPr>
              <a:t>Digitally processed photograph, and oil pastel on paper and canvas.</a:t>
            </a:r>
            <a:r>
              <a:rPr lang="en-US" sz="4000" dirty="0" smtClean="0">
                <a:latin typeface="Calibri"/>
                <a:ea typeface="+mj-ea"/>
                <a:cs typeface="Calibri"/>
              </a:rPr>
              <a:t/>
            </a:r>
            <a:br>
              <a:rPr lang="en-US" sz="4000" dirty="0" smtClean="0">
                <a:latin typeface="Calibri"/>
                <a:ea typeface="+mj-ea"/>
                <a:cs typeface="Calibri"/>
              </a:rPr>
            </a:br>
            <a:endParaRPr lang="en-US" sz="4000" dirty="0" smtClean="0">
              <a:latin typeface="Calibri"/>
              <a:ea typeface="+mj-ea"/>
              <a:cs typeface="Calibri"/>
            </a:endParaRPr>
          </a:p>
        </p:txBody>
      </p:sp>
      <p:pic>
        <p:nvPicPr>
          <p:cNvPr id="5" name="Picture 4" descr="StephanEmmelman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942" y="201613"/>
            <a:ext cx="5067300" cy="3987800"/>
          </a:xfrm>
          <a:prstGeom prst="rect">
            <a:avLst/>
          </a:prstGeom>
        </p:spPr>
      </p:pic>
      <p:pic>
        <p:nvPicPr>
          <p:cNvPr id="6" name="Picture 5" descr="StephanEmmelmann:digitallyprocessedphoto,oilpastel.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9400" y="1441450"/>
            <a:ext cx="3784600" cy="5080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Content Placeholder 2"/>
          <p:cNvSpPr>
            <a:spLocks noGrp="1"/>
          </p:cNvSpPr>
          <p:nvPr>
            <p:ph idx="1"/>
          </p:nvPr>
        </p:nvSpPr>
        <p:spPr>
          <a:xfrm>
            <a:off x="457200" y="866775"/>
            <a:ext cx="8229600" cy="5340350"/>
          </a:xfrm>
        </p:spPr>
        <p:txBody>
          <a:bodyPr/>
          <a:lstStyle/>
          <a:p>
            <a:pPr marL="0" indent="0" algn="ctr" eaLnBrk="1" hangingPunct="1">
              <a:buFont typeface="Arial" charset="0"/>
              <a:buNone/>
            </a:pPr>
            <a:r>
              <a:rPr lang="en-US" sz="5400" dirty="0">
                <a:latin typeface="Calibri" charset="0"/>
              </a:rPr>
              <a:t>Any work submitted in the drawing portfolio that incorporates </a:t>
            </a:r>
            <a:r>
              <a:rPr lang="en-US" sz="5400" dirty="0">
                <a:solidFill>
                  <a:schemeClr val="accent2"/>
                </a:solidFill>
                <a:latin typeface="Calibri" charset="0"/>
              </a:rPr>
              <a:t>digital or photographic processes </a:t>
            </a:r>
            <a:r>
              <a:rPr lang="en-US" sz="5400" dirty="0">
                <a:latin typeface="Calibri" charset="0"/>
              </a:rPr>
              <a:t>must address </a:t>
            </a:r>
          </a:p>
          <a:p>
            <a:pPr marL="0" indent="0" algn="ctr" eaLnBrk="1" hangingPunct="1">
              <a:buFont typeface="Arial" charset="0"/>
              <a:buNone/>
            </a:pPr>
            <a:r>
              <a:rPr lang="en-US" sz="5400" dirty="0">
                <a:solidFill>
                  <a:srgbClr val="C0504D"/>
                </a:solidFill>
                <a:latin typeface="Calibri" charset="0"/>
              </a:rPr>
              <a:t>DRAWING ISSUES</a:t>
            </a:r>
            <a:r>
              <a:rPr lang="en-US" sz="5400" dirty="0">
                <a:latin typeface="Calibri" charset="0"/>
              </a:rPr>
              <a:t>!</a:t>
            </a:r>
          </a:p>
          <a:p>
            <a:pPr marL="0" indent="0" algn="ctr" eaLnBrk="1" hangingPunct="1">
              <a:buFont typeface="Arial" charset="0"/>
              <a:buNone/>
            </a:pPr>
            <a:endParaRPr lang="en-US" sz="5400" dirty="0">
              <a:latin typeface="Calibri" charset="0"/>
            </a:endParaRPr>
          </a:p>
        </p:txBody>
      </p:sp>
    </p:spTree>
    <p:extLst>
      <p:ext uri="{BB962C8B-B14F-4D97-AF65-F5344CB8AC3E}">
        <p14:creationId xmlns:p14="http://schemas.microsoft.com/office/powerpoint/2010/main" val="390764147"/>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6154738"/>
            <a:ext cx="9144000" cy="666750"/>
          </a:xfrm>
          <a:prstGeom prst="rect">
            <a:avLst/>
          </a:prstGeom>
        </p:spPr>
        <p:txBody>
          <a:bodyPr anchor="ct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dirty="0" smtClean="0">
                <a:latin typeface="Calibri"/>
                <a:cs typeface="Calibri"/>
              </a:rPr>
              <a:t>Andy Lee</a:t>
            </a:r>
          </a:p>
        </p:txBody>
      </p:sp>
      <p:sp>
        <p:nvSpPr>
          <p:cNvPr id="131075" name="TextBox 3"/>
          <p:cNvSpPr txBox="1">
            <a:spLocks noChangeArrowheads="1"/>
          </p:cNvSpPr>
          <p:nvPr/>
        </p:nvSpPr>
        <p:spPr bwMode="auto">
          <a:xfrm>
            <a:off x="0" y="309563"/>
            <a:ext cx="91440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smtClean="0">
                <a:latin typeface="Calibri"/>
                <a:cs typeface="Calibri"/>
              </a:rPr>
              <a:t>Digital Drawing</a:t>
            </a:r>
            <a:endParaRPr lang="en-US" sz="4400" dirty="0">
              <a:latin typeface="Calibri"/>
              <a:cs typeface="Calibri"/>
            </a:endParaRPr>
          </a:p>
        </p:txBody>
      </p:sp>
      <p:pic>
        <p:nvPicPr>
          <p:cNvPr id="2" name="Picture 1" descr="944494_587053604660140_1783587631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7334" y="1079500"/>
            <a:ext cx="6766983" cy="507523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6154738"/>
            <a:ext cx="9144000" cy="666750"/>
          </a:xfrm>
          <a:prstGeom prst="rect">
            <a:avLst/>
          </a:prstGeom>
        </p:spPr>
        <p:txBody>
          <a:bodyPr anchor="ct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dirty="0" smtClean="0">
                <a:latin typeface="Calibri"/>
                <a:cs typeface="Calibri"/>
              </a:rPr>
              <a:t>Andy Lee</a:t>
            </a:r>
          </a:p>
        </p:txBody>
      </p:sp>
      <p:sp>
        <p:nvSpPr>
          <p:cNvPr id="131075" name="TextBox 3"/>
          <p:cNvSpPr txBox="1">
            <a:spLocks noChangeArrowheads="1"/>
          </p:cNvSpPr>
          <p:nvPr/>
        </p:nvSpPr>
        <p:spPr bwMode="auto">
          <a:xfrm>
            <a:off x="388476" y="309563"/>
            <a:ext cx="8482643"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smtClean="0">
                <a:latin typeface="Calibri"/>
                <a:cs typeface="Calibri"/>
              </a:rPr>
              <a:t>Digital Drawing</a:t>
            </a:r>
            <a:endParaRPr lang="en-US" sz="4400" dirty="0">
              <a:latin typeface="Calibri"/>
              <a:cs typeface="Calibri"/>
            </a:endParaRPr>
          </a:p>
        </p:txBody>
      </p:sp>
      <p:pic>
        <p:nvPicPr>
          <p:cNvPr id="4" name="Picture 3" descr="1601390_825061644192667_432953374593186496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476" y="1349277"/>
            <a:ext cx="4692076" cy="4692076"/>
          </a:xfrm>
          <a:prstGeom prst="rect">
            <a:avLst/>
          </a:prstGeom>
        </p:spPr>
      </p:pic>
      <p:pic>
        <p:nvPicPr>
          <p:cNvPr id="5" name="Picture 4" descr="10403494_825060247526140_1603425143439518696_n.jpg"/>
          <p:cNvPicPr>
            <a:picLocks noChangeAspect="1"/>
          </p:cNvPicPr>
          <p:nvPr/>
        </p:nvPicPr>
        <p:blipFill rotWithShape="1">
          <a:blip r:embed="rId4">
            <a:extLst>
              <a:ext uri="{28A0092B-C50C-407E-A947-70E740481C1C}">
                <a14:useLocalDpi xmlns:a14="http://schemas.microsoft.com/office/drawing/2010/main" val="0"/>
              </a:ext>
            </a:extLst>
          </a:blip>
          <a:srcRect l="16249" t="4253" r="17620" b="3721"/>
          <a:stretch/>
        </p:blipFill>
        <p:spPr>
          <a:xfrm>
            <a:off x="5477470" y="1349277"/>
            <a:ext cx="3393649" cy="4722471"/>
          </a:xfrm>
          <a:prstGeom prst="rect">
            <a:avLst/>
          </a:prstGeom>
        </p:spPr>
      </p:pic>
    </p:spTree>
    <p:extLst>
      <p:ext uri="{BB962C8B-B14F-4D97-AF65-F5344CB8AC3E}">
        <p14:creationId xmlns:p14="http://schemas.microsoft.com/office/powerpoint/2010/main" val="2535074971"/>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2"/>
          <p:cNvSpPr txBox="1">
            <a:spLocks noChangeArrowheads="1"/>
          </p:cNvSpPr>
          <p:nvPr/>
        </p:nvSpPr>
        <p:spPr bwMode="auto">
          <a:xfrm>
            <a:off x="0" y="6146800"/>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3600" dirty="0"/>
              <a:t>ANIME</a:t>
            </a:r>
          </a:p>
        </p:txBody>
      </p:sp>
      <p:pic>
        <p:nvPicPr>
          <p:cNvPr id="4" name="Picture 3" descr="41640_127772426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764" y="315653"/>
            <a:ext cx="4136470" cy="583114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txBox="1">
            <a:spLocks/>
          </p:cNvSpPr>
          <p:nvPr/>
        </p:nvSpPr>
        <p:spPr bwMode="auto">
          <a:xfrm>
            <a:off x="0" y="6154738"/>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90000"/>
              </a:lnSpc>
            </a:pPr>
            <a:r>
              <a:rPr lang="en-US" sz="4000" dirty="0"/>
              <a:t>AP student </a:t>
            </a:r>
            <a:r>
              <a:rPr lang="en-US" sz="4000" dirty="0" smtClean="0"/>
              <a:t>work</a:t>
            </a:r>
            <a:endParaRPr lang="en-US" sz="4000" dirty="0"/>
          </a:p>
        </p:txBody>
      </p:sp>
      <p:sp>
        <p:nvSpPr>
          <p:cNvPr id="83971" name="TextBox 3"/>
          <p:cNvSpPr txBox="1">
            <a:spLocks noChangeArrowheads="1"/>
          </p:cNvSpPr>
          <p:nvPr/>
        </p:nvSpPr>
        <p:spPr bwMode="auto">
          <a:xfrm>
            <a:off x="2138363" y="176213"/>
            <a:ext cx="51149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dirty="0" smtClean="0"/>
              <a:t>Digital Drawing</a:t>
            </a:r>
            <a:endParaRPr lang="en-US" sz="4400" dirty="0"/>
          </a:p>
        </p:txBody>
      </p:sp>
      <p:pic>
        <p:nvPicPr>
          <p:cNvPr id="3" name="Picture 2" descr="1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0570" y="927978"/>
            <a:ext cx="7006081" cy="5226759"/>
          </a:xfrm>
          <a:prstGeom prst="rect">
            <a:avLst/>
          </a:prstGeom>
        </p:spPr>
      </p:pic>
    </p:spTree>
    <p:extLst>
      <p:ext uri="{BB962C8B-B14F-4D97-AF65-F5344CB8AC3E}">
        <p14:creationId xmlns:p14="http://schemas.microsoft.com/office/powerpoint/2010/main" val="4275363555"/>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154738"/>
            <a:ext cx="9144000" cy="666750"/>
          </a:xfrm>
        </p:spPr>
        <p:txBody>
          <a:bodyPr rtlCol="0">
            <a:normAutofit fontScale="90000"/>
          </a:bodyPr>
          <a:lstStyle/>
          <a:p>
            <a:pPr eaLnBrk="1" fontAlgn="auto" hangingPunct="1">
              <a:spcAft>
                <a:spcPts val="0"/>
              </a:spcAft>
              <a:defRPr/>
            </a:pPr>
            <a:r>
              <a:rPr lang="en-US" dirty="0" smtClean="0">
                <a:ea typeface="+mj-ea"/>
                <a:cs typeface="+mj-cs"/>
              </a:rPr>
              <a:t>AP student work</a:t>
            </a:r>
          </a:p>
        </p:txBody>
      </p:sp>
      <p:pic>
        <p:nvPicPr>
          <p:cNvPr id="3" name="Picture 2" descr="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0092" y="333331"/>
            <a:ext cx="4411683" cy="588224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708768" y="6154738"/>
            <a:ext cx="4435231" cy="666750"/>
          </a:xfrm>
          <a:prstGeom prst="rect">
            <a:avLst/>
          </a:prstGeom>
        </p:spPr>
        <p:txBody>
          <a:bodyPr anchor="ct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dirty="0" smtClean="0"/>
              <a:t>AP student work</a:t>
            </a:r>
          </a:p>
        </p:txBody>
      </p:sp>
      <p:pic>
        <p:nvPicPr>
          <p:cNvPr id="3" name="Picture 2" descr="Charlotte Marie Jacks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870" y="65751"/>
            <a:ext cx="3645837" cy="670425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063313" y="5079682"/>
            <a:ext cx="4080686" cy="1741806"/>
          </a:xfrm>
          <a:prstGeom prst="rect">
            <a:avLst/>
          </a:prstGeom>
        </p:spPr>
        <p:txBody>
          <a:bodyPr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3600" dirty="0" smtClean="0"/>
              <a:t>AP student work</a:t>
            </a:r>
          </a:p>
        </p:txBody>
      </p:sp>
      <p:pic>
        <p:nvPicPr>
          <p:cNvPr id="4" name="Picture 3" descr="RITZH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63313" cy="6913497"/>
          </a:xfrm>
          <a:prstGeom prst="rect">
            <a:avLst/>
          </a:prstGeom>
        </p:spPr>
      </p:pic>
    </p:spTree>
    <p:extLst>
      <p:ext uri="{BB962C8B-B14F-4D97-AF65-F5344CB8AC3E}">
        <p14:creationId xmlns:p14="http://schemas.microsoft.com/office/powerpoint/2010/main" val="3310174164"/>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txBox="1">
            <a:spLocks/>
          </p:cNvSpPr>
          <p:nvPr/>
        </p:nvSpPr>
        <p:spPr bwMode="auto">
          <a:xfrm>
            <a:off x="4209288" y="6154738"/>
            <a:ext cx="4934712"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90000"/>
              </a:lnSpc>
            </a:pPr>
            <a:r>
              <a:rPr lang="en-US" sz="4000" dirty="0"/>
              <a:t>AP student </a:t>
            </a:r>
            <a:r>
              <a:rPr lang="en-US" sz="4000" dirty="0" smtClean="0"/>
              <a:t>work</a:t>
            </a:r>
            <a:endParaRPr lang="en-US" sz="4000" dirty="0"/>
          </a:p>
        </p:txBody>
      </p:sp>
      <p:pic>
        <p:nvPicPr>
          <p:cNvPr id="3" name="Picture 2" descr="PARYSHEVAH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2" y="-78032"/>
            <a:ext cx="4572000" cy="6952353"/>
          </a:xfrm>
          <a:prstGeom prst="rect">
            <a:avLst/>
          </a:prstGeom>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50536</TotalTime>
  <Words>3007</Words>
  <Application>Microsoft Macintosh PowerPoint</Application>
  <PresentationFormat>On-screen Show (4:3)</PresentationFormat>
  <Paragraphs>275</Paragraphs>
  <Slides>68</Slides>
  <Notes>68</Notes>
  <HiddenSlides>0</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Black</vt:lpstr>
      <vt:lpstr>PowerPoint Presentation</vt:lpstr>
      <vt:lpstr>Jenny Saville</vt:lpstr>
      <vt:lpstr>-Section I: Quality (Selected Works) 5 actual drawings 18”x 24” or smaller -Section II: Concentration (Sustained Investigation) 12 images  -Section III: Breadth (Range of Approaches) 12 images</vt:lpstr>
      <vt:lpstr>“Art is not what you see, but what you make others see.” Edgar Degas  </vt:lpstr>
      <vt:lpstr>The Drawing Portfolio is designed to address a wide range of approaches and media.  </vt:lpstr>
      <vt:lpstr>DRAWING ISSUES -Line quality -Light and shade -Rendering of form -Composition -Surface manipulation -Illusion of depth -Mark making can be addressed through…</vt:lpstr>
      <vt:lpstr>… a variety of means,  -Drawing -Painting -Printmaking -Mixed Media -Collage -etc.                                </vt:lpstr>
      <vt:lpstr>Works created may be.. </vt:lpstr>
      <vt:lpstr>Kathy A. Moore</vt:lpstr>
      <vt:lpstr>PowerPoint Presentation</vt:lpstr>
      <vt:lpstr>Observational</vt:lpstr>
      <vt:lpstr>Ingrid Calame</vt:lpstr>
      <vt:lpstr>Grace Hartigan</vt:lpstr>
      <vt:lpstr>PowerPoint Presentation</vt:lpstr>
      <vt:lpstr>PowerPoint Presentation</vt:lpstr>
      <vt:lpstr>Chris Nau,  Inhabitat XVI, graphite and cuts on drywall 96" x  192"  x 2"  </vt:lpstr>
      <vt:lpstr>PowerPoint Presentation</vt:lpstr>
      <vt:lpstr>PowerPoint Presentation</vt:lpstr>
      <vt:lpstr>PowerPoint Presentation</vt:lpstr>
      <vt:lpstr>PowerPoint Presentation</vt:lpstr>
      <vt:lpstr>PowerPoint Presentation</vt:lpstr>
      <vt:lpstr>Chitra Ganesh</vt:lpstr>
      <vt:lpstr>Monika Grzymala</vt:lpstr>
      <vt:lpstr>PowerPoint Presentation</vt:lpstr>
      <vt:lpstr>PowerPoint Presentation</vt:lpstr>
      <vt:lpstr>Shinique Smith – Installation</vt:lpstr>
      <vt:lpstr>Light and shade</vt:lpstr>
      <vt:lpstr>PowerPoint Presentation</vt:lpstr>
      <vt:lpstr>Light and shade</vt:lpstr>
      <vt:lpstr>PowerPoint Presentation</vt:lpstr>
      <vt:lpstr>Rendering of form</vt:lpstr>
      <vt:lpstr>Dara Engler</vt:lpstr>
      <vt:lpstr>PowerPoint Presentation</vt:lpstr>
      <vt:lpstr>student work - pen</vt:lpstr>
      <vt:lpstr>PowerPoint Presentation</vt:lpstr>
      <vt:lpstr>Composition</vt:lpstr>
      <vt:lpstr>Composition</vt:lpstr>
      <vt:lpstr>PowerPoint Presentation</vt:lpstr>
      <vt:lpstr>PowerPoint Presentation</vt:lpstr>
      <vt:lpstr>Surface manipulation</vt:lpstr>
      <vt:lpstr>PowerPoint Presentation</vt:lpstr>
      <vt:lpstr>PowerPoint Presentation</vt:lpstr>
      <vt:lpstr>PowerPoint Presentation</vt:lpstr>
      <vt:lpstr>Wangechi Mutu</vt:lpstr>
      <vt:lpstr>PowerPoint Presentation</vt:lpstr>
      <vt:lpstr>PowerPoint Presentation</vt:lpstr>
      <vt:lpstr>PowerPoint Presentation</vt:lpstr>
      <vt:lpstr>Illusion of depth</vt:lpstr>
      <vt:lpstr>Illusion of depth</vt:lpstr>
      <vt:lpstr>Illusion of depth</vt:lpstr>
      <vt:lpstr>Odeith Graffiti Artist</vt:lpstr>
      <vt:lpstr>PowerPoint Presentation</vt:lpstr>
      <vt:lpstr>PowerPoint Presentation</vt:lpstr>
      <vt:lpstr>PowerPoint Presentation</vt:lpstr>
      <vt:lpstr>Alberto Giacometti</vt:lpstr>
      <vt:lpstr>PowerPoint Presentation</vt:lpstr>
      <vt:lpstr>Raymond Saa</vt:lpstr>
      <vt:lpstr>Moe Yoshida</vt:lpstr>
      <vt:lpstr>Stephen Emmelmann, Digitally processed photograph, and oil pastel on paper and canvas. </vt:lpstr>
      <vt:lpstr>PowerPoint Presentation</vt:lpstr>
      <vt:lpstr>PowerPoint Presentation</vt:lpstr>
      <vt:lpstr>PowerPoint Presentation</vt:lpstr>
      <vt:lpstr>PowerPoint Presentation</vt:lpstr>
      <vt:lpstr>PowerPoint Presentation</vt:lpstr>
      <vt:lpstr>AP student work</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Drawing</dc:title>
  <dc:subject/>
  <dc:creator>Sarah Curry</dc:creator>
  <cp:keywords/>
  <dc:description/>
  <cp:lastModifiedBy>admin</cp:lastModifiedBy>
  <cp:revision>295</cp:revision>
  <dcterms:created xsi:type="dcterms:W3CDTF">2014-06-08T20:03:47Z</dcterms:created>
  <dcterms:modified xsi:type="dcterms:W3CDTF">2015-06-14T20:32:35Z</dcterms:modified>
  <cp:category/>
</cp:coreProperties>
</file>