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56"/>
  </p:notesMasterIdLst>
  <p:sldIdLst>
    <p:sldId id="305" r:id="rId2"/>
    <p:sldId id="273" r:id="rId3"/>
    <p:sldId id="304" r:id="rId4"/>
    <p:sldId id="272" r:id="rId5"/>
    <p:sldId id="270" r:id="rId6"/>
    <p:sldId id="259" r:id="rId7"/>
    <p:sldId id="267" r:id="rId8"/>
    <p:sldId id="258" r:id="rId9"/>
    <p:sldId id="261" r:id="rId10"/>
    <p:sldId id="302" r:id="rId11"/>
    <p:sldId id="312" r:id="rId12"/>
    <p:sldId id="309" r:id="rId13"/>
    <p:sldId id="310" r:id="rId14"/>
    <p:sldId id="308" r:id="rId15"/>
    <p:sldId id="307" r:id="rId16"/>
    <p:sldId id="265" r:id="rId17"/>
    <p:sldId id="316" r:id="rId18"/>
    <p:sldId id="318" r:id="rId19"/>
    <p:sldId id="320" r:id="rId20"/>
    <p:sldId id="281" r:id="rId21"/>
    <p:sldId id="280" r:id="rId22"/>
    <p:sldId id="266" r:id="rId23"/>
    <p:sldId id="279" r:id="rId24"/>
    <p:sldId id="285" r:id="rId25"/>
    <p:sldId id="284" r:id="rId26"/>
    <p:sldId id="274" r:id="rId27"/>
    <p:sldId id="288" r:id="rId28"/>
    <p:sldId id="321" r:id="rId29"/>
    <p:sldId id="294" r:id="rId30"/>
    <p:sldId id="317" r:id="rId31"/>
    <p:sldId id="291" r:id="rId32"/>
    <p:sldId id="295" r:id="rId33"/>
    <p:sldId id="329" r:id="rId34"/>
    <p:sldId id="289" r:id="rId35"/>
    <p:sldId id="322" r:id="rId36"/>
    <p:sldId id="296" r:id="rId37"/>
    <p:sldId id="262" r:id="rId38"/>
    <p:sldId id="278" r:id="rId39"/>
    <p:sldId id="297" r:id="rId40"/>
    <p:sldId id="264" r:id="rId41"/>
    <p:sldId id="300" r:id="rId42"/>
    <p:sldId id="263" r:id="rId43"/>
    <p:sldId id="326" r:id="rId44"/>
    <p:sldId id="328" r:id="rId45"/>
    <p:sldId id="293" r:id="rId46"/>
    <p:sldId id="323" r:id="rId47"/>
    <p:sldId id="324" r:id="rId48"/>
    <p:sldId id="325" r:id="rId49"/>
    <p:sldId id="298" r:id="rId50"/>
    <p:sldId id="301" r:id="rId51"/>
    <p:sldId id="299" r:id="rId52"/>
    <p:sldId id="315" r:id="rId53"/>
    <p:sldId id="327" r:id="rId54"/>
    <p:sldId id="331" r:id="rId5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8" autoAdjust="0"/>
    <p:restoredTop sz="94629" autoAdjust="0"/>
  </p:normalViewPr>
  <p:slideViewPr>
    <p:cSldViewPr snapToGrid="0" snapToObjects="1">
      <p:cViewPr>
        <p:scale>
          <a:sx n="103" d="100"/>
          <a:sy n="103" d="100"/>
        </p:scale>
        <p:origin x="-1032"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notesMaster" Target="notesMasters/notesMaster1.xml"/><Relationship Id="rId57" Type="http://schemas.openxmlformats.org/officeDocument/2006/relationships/printerSettings" Target="printerSettings/printerSettings1.bin"/><Relationship Id="rId58" Type="http://schemas.openxmlformats.org/officeDocument/2006/relationships/presProps" Target="presProps.xml"/><Relationship Id="rId59" Type="http://schemas.openxmlformats.org/officeDocument/2006/relationships/viewProps" Target="viewProp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theme" Target="theme/theme1.xml"/><Relationship Id="rId6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49A8987-CE63-084B-B591-BEF488674591}" type="datetimeFigureOut">
              <a:rPr lang="en-US" smtClean="0"/>
              <a:t>6/15/15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6CBEB7D-F716-D34A-B295-46F2758062FB}" type="slidenum">
              <a:rPr lang="en-US" smtClean="0"/>
              <a:t>‹#›</a:t>
            </a:fld>
            <a:endParaRPr lang="en-US"/>
          </a:p>
        </p:txBody>
      </p:sp>
    </p:spTree>
    <p:extLst>
      <p:ext uri="{BB962C8B-B14F-4D97-AF65-F5344CB8AC3E}">
        <p14:creationId xmlns:p14="http://schemas.microsoft.com/office/powerpoint/2010/main" val="199311059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Welcome to the Advanced Placement Studio Art 2-Design Portfolio!</a:t>
            </a:r>
            <a:r>
              <a:rPr lang="en-US" sz="1200" kern="1200" baseline="0" dirty="0" smtClean="0">
                <a:solidFill>
                  <a:schemeClr val="tx1"/>
                </a:solidFill>
                <a:effectLst/>
                <a:latin typeface="+mn-lt"/>
                <a:ea typeface="+mn-ea"/>
                <a:cs typeface="+mn-cs"/>
              </a:rPr>
              <a:t> In</a:t>
            </a:r>
            <a:r>
              <a:rPr lang="en-US" sz="1200" kern="1200" dirty="0" smtClean="0">
                <a:solidFill>
                  <a:schemeClr val="tx1"/>
                </a:solidFill>
                <a:effectLst/>
                <a:latin typeface="+mn-lt"/>
                <a:ea typeface="+mn-ea"/>
                <a:cs typeface="+mn-cs"/>
              </a:rPr>
              <a:t> this exam, you may open a portfolio…</a:t>
            </a:r>
          </a:p>
          <a:p>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1</a:t>
            </a:fld>
            <a:endParaRPr lang="en-US"/>
          </a:p>
        </p:txBody>
      </p:sp>
    </p:spTree>
    <p:extLst>
      <p:ext uri="{BB962C8B-B14F-4D97-AF65-F5344CB8AC3E}">
        <p14:creationId xmlns:p14="http://schemas.microsoft.com/office/powerpoint/2010/main" val="20106684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And you may find yourself looking at… another part of the world.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And you may find yourself…</a:t>
            </a:r>
          </a:p>
          <a:p>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2</a:t>
            </a:fld>
            <a:endParaRPr lang="en-US"/>
          </a:p>
        </p:txBody>
      </p:sp>
    </p:spTree>
    <p:extLst>
      <p:ext uri="{BB962C8B-B14F-4D97-AF65-F5344CB8AC3E}">
        <p14:creationId xmlns:p14="http://schemas.microsoft.com/office/powerpoint/2010/main" val="17567920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staring at the wheels of a large automobile.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And you may ask yourself…</a:t>
            </a:r>
          </a:p>
          <a:p>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3</a:t>
            </a:fld>
            <a:endParaRPr lang="en-US"/>
          </a:p>
        </p:txBody>
      </p:sp>
    </p:spTree>
    <p:extLst>
      <p:ext uri="{BB962C8B-B14F-4D97-AF65-F5344CB8AC3E}">
        <p14:creationId xmlns:p14="http://schemas.microsoft.com/office/powerpoint/2010/main" val="28730945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well… how did they get there?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And you may tell yourself…</a:t>
            </a:r>
          </a:p>
          <a:p>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4</a:t>
            </a:fld>
            <a:endParaRPr lang="en-US"/>
          </a:p>
        </p:txBody>
      </p:sp>
    </p:spTree>
    <p:extLst>
      <p:ext uri="{BB962C8B-B14F-4D97-AF65-F5344CB8AC3E}">
        <p14:creationId xmlns:p14="http://schemas.microsoft.com/office/powerpoint/2010/main" val="34535040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is not a beautiful wife…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And you may say to yourself…</a:t>
            </a:r>
          </a:p>
          <a:p>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5</a:t>
            </a:fld>
            <a:endParaRPr lang="en-US"/>
          </a:p>
        </p:txBody>
      </p:sp>
    </p:spTree>
    <p:extLst>
      <p:ext uri="{BB962C8B-B14F-4D97-AF65-F5344CB8AC3E}">
        <p14:creationId xmlns:p14="http://schemas.microsoft.com/office/powerpoint/2010/main" val="29603816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my God… what have they done?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And you may ask yourself…</a:t>
            </a:r>
          </a:p>
          <a:p>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6</a:t>
            </a:fld>
            <a:endParaRPr lang="en-US"/>
          </a:p>
        </p:txBody>
      </p:sp>
    </p:spTree>
    <p:extLst>
      <p:ext uri="{BB962C8B-B14F-4D97-AF65-F5344CB8AC3E}">
        <p14:creationId xmlns:p14="http://schemas.microsoft.com/office/powerpoint/2010/main" val="30000880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how do I work this?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And you may see some beautiful </a:t>
            </a:r>
            <a:r>
              <a:rPr lang="en-US" sz="1200" kern="1200" dirty="0" err="1" smtClean="0">
                <a:solidFill>
                  <a:schemeClr val="tx1"/>
                </a:solidFill>
                <a:effectLst/>
                <a:latin typeface="+mn-lt"/>
                <a:ea typeface="+mn-ea"/>
                <a:cs typeface="+mn-cs"/>
              </a:rPr>
              <a:t>pics</a:t>
            </a:r>
            <a:r>
              <a:rPr lang="en-US" sz="1200" kern="1200" dirty="0" smtClean="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7</a:t>
            </a:fld>
            <a:endParaRPr lang="en-US"/>
          </a:p>
        </p:txBody>
      </p:sp>
    </p:spTree>
    <p:extLst>
      <p:ext uri="{BB962C8B-B14F-4D97-AF65-F5344CB8AC3E}">
        <p14:creationId xmlns:p14="http://schemas.microsoft.com/office/powerpoint/2010/main" val="7987108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and you may want to give them a six…</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And you may ask yourself… </a:t>
            </a:r>
          </a:p>
          <a:p>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8</a:t>
            </a:fld>
            <a:endParaRPr lang="en-US"/>
          </a:p>
        </p:txBody>
      </p:sp>
    </p:spTree>
    <p:extLst>
      <p:ext uri="{BB962C8B-B14F-4D97-AF65-F5344CB8AC3E}">
        <p14:creationId xmlns:p14="http://schemas.microsoft.com/office/powerpoint/2010/main" val="41281500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am I right… am I wrong?</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But as the days go by…</a:t>
            </a:r>
          </a:p>
          <a:p>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9</a:t>
            </a:fld>
            <a:endParaRPr lang="en-US"/>
          </a:p>
        </p:txBody>
      </p:sp>
    </p:spTree>
    <p:extLst>
      <p:ext uri="{BB962C8B-B14F-4D97-AF65-F5344CB8AC3E}">
        <p14:creationId xmlns:p14="http://schemas.microsoft.com/office/powerpoint/2010/main" val="18761052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Let the rubric hold us down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All of our lifetime…</a:t>
            </a:r>
          </a:p>
          <a:p>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10</a:t>
            </a:fld>
            <a:endParaRPr lang="en-US"/>
          </a:p>
        </p:txBody>
      </p:sp>
    </p:spTree>
    <p:extLst>
      <p:ext uri="{BB962C8B-B14F-4D97-AF65-F5344CB8AC3E}">
        <p14:creationId xmlns:p14="http://schemas.microsoft.com/office/powerpoint/2010/main" val="35067166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Let it be our solid ground.</a:t>
            </a:r>
            <a:r>
              <a:rPr lang="en-US" dirty="0" smtClean="0">
                <a:effectLst/>
              </a:rPr>
              <a:t> </a:t>
            </a:r>
            <a:r>
              <a:rPr lang="en-US" sz="1200" kern="1200" dirty="0" smtClean="0">
                <a:solidFill>
                  <a:schemeClr val="tx1"/>
                </a:solidFill>
                <a:effectLst/>
                <a:latin typeface="+mn-lt"/>
                <a:ea typeface="+mn-ea"/>
                <a:cs typeface="+mn-cs"/>
              </a:rPr>
              <a:t>And if you find yourself…</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11</a:t>
            </a:fld>
            <a:endParaRPr lang="en-US"/>
          </a:p>
        </p:txBody>
      </p:sp>
    </p:spTree>
    <p:extLst>
      <p:ext uri="{BB962C8B-B14F-4D97-AF65-F5344CB8AC3E}">
        <p14:creationId xmlns:p14="http://schemas.microsoft.com/office/powerpoint/2010/main" val="11846445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stuck on spewing cubes of </a:t>
            </a:r>
            <a:r>
              <a:rPr lang="en-US" sz="1200" kern="1200" dirty="0" err="1" smtClean="0">
                <a:solidFill>
                  <a:schemeClr val="tx1"/>
                </a:solidFill>
                <a:effectLst/>
                <a:latin typeface="+mn-lt"/>
                <a:ea typeface="+mn-ea"/>
                <a:cs typeface="+mn-cs"/>
              </a:rPr>
              <a:t>rubik’s</a:t>
            </a:r>
            <a:r>
              <a:rPr lang="en-US" sz="1200" kern="120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just come back to yourself…</a:t>
            </a:r>
          </a:p>
          <a:p>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12</a:t>
            </a:fld>
            <a:endParaRPr lang="en-US"/>
          </a:p>
        </p:txBody>
      </p:sp>
    </p:spTree>
    <p:extLst>
      <p:ext uri="{BB962C8B-B14F-4D97-AF65-F5344CB8AC3E}">
        <p14:creationId xmlns:p14="http://schemas.microsoft.com/office/powerpoint/2010/main" val="23843396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just come back to your rubrics!</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13</a:t>
            </a:fld>
            <a:endParaRPr lang="en-US"/>
          </a:p>
        </p:txBody>
      </p:sp>
    </p:spTree>
    <p:extLst>
      <p:ext uri="{BB962C8B-B14F-4D97-AF65-F5344CB8AC3E}">
        <p14:creationId xmlns:p14="http://schemas.microsoft.com/office/powerpoint/2010/main" val="39557758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969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z="1200" kern="1200" dirty="0" smtClean="0">
                <a:solidFill>
                  <a:schemeClr val="tx1"/>
                </a:solidFill>
                <a:effectLst/>
                <a:latin typeface="+mn-lt"/>
                <a:ea typeface="+mn-ea"/>
                <a:cs typeface="+mn-cs"/>
              </a:rPr>
              <a:t>And in this portfolio you may find a student demonstrating their understanding of 2-D design through any two-dimensional medium or process, including, but not limited to, graphic design, digital imaging, photography, collage, fabric design, weaving, fashion design, illustration, painting, drawing and printmaking. This portfolio addresses two-dimensional design issues. The </a:t>
            </a:r>
            <a:r>
              <a:rPr lang="en-US" sz="1200" i="1" kern="1200" dirty="0" smtClean="0">
                <a:solidFill>
                  <a:schemeClr val="tx1"/>
                </a:solidFill>
                <a:effectLst/>
                <a:latin typeface="+mn-lt"/>
                <a:ea typeface="+mn-ea"/>
                <a:cs typeface="+mn-cs"/>
              </a:rPr>
              <a:t>principles </a:t>
            </a:r>
            <a:r>
              <a:rPr lang="en-US" sz="1200" kern="1200" dirty="0" smtClean="0">
                <a:solidFill>
                  <a:schemeClr val="tx1"/>
                </a:solidFill>
                <a:effectLst/>
                <a:latin typeface="+mn-lt"/>
                <a:ea typeface="+mn-ea"/>
                <a:cs typeface="+mn-cs"/>
              </a:rPr>
              <a:t>of design (unity/variety, balance, emphasis, contrast, rhythm, repetition, proportion/scale, and figure/ground relationships)…</a:t>
            </a:r>
            <a:r>
              <a:rPr lang="en-US" dirty="0" smtClean="0">
                <a:effectLst/>
              </a:rPr>
              <a:t> </a:t>
            </a:r>
            <a:endParaRPr lang="en-US" dirty="0">
              <a:latin typeface="Gill Sans Light" charset="0"/>
            </a:endParaRPr>
          </a:p>
        </p:txBody>
      </p:sp>
      <p:sp>
        <p:nvSpPr>
          <p:cNvPr id="2969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cs typeface="ＭＳ Ｐゴシック" charset="0"/>
              </a:defRPr>
            </a:lvl2pPr>
            <a:lvl3pPr marL="1143000" indent="-228600" eaLnBrk="0" hangingPunct="0">
              <a:defRPr sz="2400">
                <a:solidFill>
                  <a:schemeClr val="tx1"/>
                </a:solidFill>
                <a:latin typeface="Calibri" charset="0"/>
                <a:ea typeface="ＭＳ Ｐゴシック" charset="0"/>
                <a:cs typeface="ＭＳ Ｐゴシック" charset="0"/>
              </a:defRPr>
            </a:lvl3pPr>
            <a:lvl4pPr marL="1600200" indent="-228600" eaLnBrk="0" hangingPunct="0">
              <a:defRPr sz="2400">
                <a:solidFill>
                  <a:schemeClr val="tx1"/>
                </a:solidFill>
                <a:latin typeface="Calibri" charset="0"/>
                <a:ea typeface="ＭＳ Ｐゴシック" charset="0"/>
                <a:cs typeface="ＭＳ Ｐゴシック" charset="0"/>
              </a:defRPr>
            </a:lvl4pPr>
            <a:lvl5pPr marL="2057400" indent="-228600" eaLnBrk="0" hangingPunct="0">
              <a:defRPr sz="2400">
                <a:solidFill>
                  <a:schemeClr val="tx1"/>
                </a:solidFill>
                <a:latin typeface="Calibri"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cs typeface="ＭＳ Ｐゴシック" charset="0"/>
              </a:defRPr>
            </a:lvl9pPr>
          </a:lstStyle>
          <a:p>
            <a:pPr eaLnBrk="1" fontAlgn="base" hangingPunct="1">
              <a:spcBef>
                <a:spcPct val="0"/>
              </a:spcBef>
              <a:spcAft>
                <a:spcPct val="0"/>
              </a:spcAft>
            </a:pPr>
            <a:fld id="{F6C45DE8-8EA9-F34C-898A-8A1A5C9F3A51}" type="slidenum">
              <a:rPr lang="en-US" sz="1200">
                <a:latin typeface="Gill Sans Light" charset="0"/>
              </a:rPr>
              <a:pPr eaLnBrk="1" fontAlgn="base" hangingPunct="1">
                <a:spcBef>
                  <a:spcPct val="0"/>
                </a:spcBef>
                <a:spcAft>
                  <a:spcPct val="0"/>
                </a:spcAft>
              </a:pPr>
              <a:t>14</a:t>
            </a:fld>
            <a:endParaRPr lang="en-US" sz="1200">
              <a:latin typeface="Gill Sans Light"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z="1200" kern="1200" dirty="0" smtClean="0">
                <a:solidFill>
                  <a:schemeClr val="tx1"/>
                </a:solidFill>
                <a:effectLst/>
                <a:latin typeface="+mn-lt"/>
                <a:ea typeface="+mn-ea"/>
                <a:cs typeface="+mn-cs"/>
              </a:rPr>
              <a:t>can be articulated through the visual </a:t>
            </a:r>
            <a:r>
              <a:rPr lang="en-US" sz="1200" i="1" kern="1200" dirty="0" smtClean="0">
                <a:solidFill>
                  <a:schemeClr val="tx1"/>
                </a:solidFill>
                <a:effectLst/>
                <a:latin typeface="+mn-lt"/>
                <a:ea typeface="+mn-ea"/>
                <a:cs typeface="+mn-cs"/>
              </a:rPr>
              <a:t>elements </a:t>
            </a:r>
            <a:r>
              <a:rPr lang="en-US" sz="1200" kern="1200" dirty="0" smtClean="0">
                <a:solidFill>
                  <a:schemeClr val="tx1"/>
                </a:solidFill>
                <a:effectLst/>
                <a:latin typeface="+mn-lt"/>
                <a:ea typeface="+mn-ea"/>
                <a:cs typeface="+mn-cs"/>
              </a:rPr>
              <a:t>of (line, shape, color, value, texture, and space).</a:t>
            </a:r>
            <a:r>
              <a:rPr lang="en-US" dirty="0" smtClean="0">
                <a:effectLst/>
              </a:rPr>
              <a:t> </a:t>
            </a:r>
            <a:endParaRPr lang="en-US" dirty="0">
              <a:latin typeface="Gill Sans Light" charset="0"/>
            </a:endParaRPr>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cs typeface="ＭＳ Ｐゴシック" charset="0"/>
              </a:defRPr>
            </a:lvl2pPr>
            <a:lvl3pPr marL="1143000" indent="-228600" eaLnBrk="0" hangingPunct="0">
              <a:defRPr sz="2400">
                <a:solidFill>
                  <a:schemeClr val="tx1"/>
                </a:solidFill>
                <a:latin typeface="Calibri" charset="0"/>
                <a:ea typeface="ＭＳ Ｐゴシック" charset="0"/>
                <a:cs typeface="ＭＳ Ｐゴシック" charset="0"/>
              </a:defRPr>
            </a:lvl3pPr>
            <a:lvl4pPr marL="1600200" indent="-228600" eaLnBrk="0" hangingPunct="0">
              <a:defRPr sz="2400">
                <a:solidFill>
                  <a:schemeClr val="tx1"/>
                </a:solidFill>
                <a:latin typeface="Calibri" charset="0"/>
                <a:ea typeface="ＭＳ Ｐゴシック" charset="0"/>
                <a:cs typeface="ＭＳ Ｐゴシック" charset="0"/>
              </a:defRPr>
            </a:lvl4pPr>
            <a:lvl5pPr marL="2057400" indent="-228600" eaLnBrk="0" hangingPunct="0">
              <a:defRPr sz="2400">
                <a:solidFill>
                  <a:schemeClr val="tx1"/>
                </a:solidFill>
                <a:latin typeface="Calibri"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cs typeface="ＭＳ Ｐゴシック" charset="0"/>
              </a:defRPr>
            </a:lvl9pPr>
          </a:lstStyle>
          <a:p>
            <a:pPr eaLnBrk="1" fontAlgn="base" hangingPunct="1">
              <a:spcBef>
                <a:spcPct val="0"/>
              </a:spcBef>
              <a:spcAft>
                <a:spcPct val="0"/>
              </a:spcAft>
            </a:pPr>
            <a:fld id="{92A1D116-CD59-9247-8FF2-5743888CF22E}" type="slidenum">
              <a:rPr lang="en-US" sz="1200">
                <a:latin typeface="Gill Sans Light" charset="0"/>
              </a:rPr>
              <a:pPr eaLnBrk="1" fontAlgn="base" hangingPunct="1">
                <a:spcBef>
                  <a:spcPct val="0"/>
                </a:spcBef>
                <a:spcAft>
                  <a:spcPct val="0"/>
                </a:spcAft>
              </a:pPr>
              <a:t>15</a:t>
            </a:fld>
            <a:endParaRPr lang="en-US" sz="1200">
              <a:latin typeface="Gill Sans Light"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For example, in this image from Turkey, </a:t>
            </a:r>
            <a:r>
              <a:rPr lang="en-US" sz="1200" b="1" kern="1200" dirty="0" err="1" smtClean="0">
                <a:solidFill>
                  <a:schemeClr val="tx1"/>
                </a:solidFill>
                <a:effectLst/>
                <a:latin typeface="+mn-lt"/>
                <a:ea typeface="+mn-ea"/>
                <a:cs typeface="+mn-cs"/>
              </a:rPr>
              <a:t>Nuri</a:t>
            </a:r>
            <a:r>
              <a:rPr lang="en-US" sz="1200" b="1" kern="1200" dirty="0" smtClean="0">
                <a:solidFill>
                  <a:schemeClr val="tx1"/>
                </a:solidFill>
                <a:effectLst/>
                <a:latin typeface="+mn-lt"/>
                <a:ea typeface="+mn-ea"/>
                <a:cs typeface="+mn-cs"/>
              </a:rPr>
              <a:t> Bilge </a:t>
            </a:r>
            <a:r>
              <a:rPr lang="en-US" sz="1200" b="1" kern="1200" dirty="0" err="1" smtClean="0">
                <a:solidFill>
                  <a:schemeClr val="tx1"/>
                </a:solidFill>
                <a:effectLst/>
                <a:latin typeface="+mn-lt"/>
                <a:ea typeface="+mn-ea"/>
                <a:cs typeface="+mn-cs"/>
              </a:rPr>
              <a:t>Ceylan</a:t>
            </a:r>
            <a:r>
              <a:rPr lang="en-US" sz="1200" kern="1200" dirty="0" smtClean="0">
                <a:solidFill>
                  <a:schemeClr val="tx1"/>
                </a:solidFill>
                <a:effectLst/>
                <a:latin typeface="+mn-lt"/>
                <a:ea typeface="+mn-ea"/>
                <a:cs typeface="+mn-cs"/>
              </a:rPr>
              <a:t> uses the element of line to actively engage the visual space, leading the viewer’s eye through tire tracks around the composition from the background, to the foreground, and back again. It doesn’t matter that </a:t>
            </a:r>
            <a:r>
              <a:rPr lang="en-US" sz="1200" b="1" kern="1200" dirty="0" smtClean="0">
                <a:solidFill>
                  <a:schemeClr val="tx1"/>
                </a:solidFill>
                <a:effectLst/>
                <a:latin typeface="+mn-lt"/>
                <a:ea typeface="+mn-ea"/>
                <a:cs typeface="+mn-cs"/>
              </a:rPr>
              <a:t>line</a:t>
            </a:r>
            <a:r>
              <a:rPr lang="en-US" sz="1200" kern="1200" dirty="0" smtClean="0">
                <a:solidFill>
                  <a:schemeClr val="tx1"/>
                </a:solidFill>
                <a:effectLst/>
                <a:latin typeface="+mn-lt"/>
                <a:ea typeface="+mn-ea"/>
                <a:cs typeface="+mn-cs"/>
              </a:rPr>
              <a:t> is an aspect we normally associate with the Drawing Portfolio, and it doesn’t matter that </a:t>
            </a:r>
            <a:r>
              <a:rPr lang="en-US" sz="1200" b="1" kern="1200" dirty="0" smtClean="0">
                <a:solidFill>
                  <a:schemeClr val="tx1"/>
                </a:solidFill>
                <a:effectLst/>
                <a:latin typeface="+mn-lt"/>
                <a:ea typeface="+mn-ea"/>
                <a:cs typeface="+mn-cs"/>
              </a:rPr>
              <a:t>what</a:t>
            </a:r>
            <a:r>
              <a:rPr lang="en-US" sz="1200" kern="1200" dirty="0" smtClean="0">
                <a:solidFill>
                  <a:schemeClr val="tx1"/>
                </a:solidFill>
                <a:effectLst/>
                <a:latin typeface="+mn-lt"/>
                <a:ea typeface="+mn-ea"/>
                <a:cs typeface="+mn-cs"/>
              </a:rPr>
              <a:t> we are in fact looking at here is a work of cinema. What matters, is that we look at this image through the lens of two-dimensional design to evaluate the artist’s purposeful decision making, and how they’ve used the elements and principles of art in an integrative way.</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16</a:t>
            </a:fld>
            <a:endParaRPr lang="en-US"/>
          </a:p>
        </p:txBody>
      </p:sp>
    </p:spTree>
    <p:extLst>
      <p:ext uri="{BB962C8B-B14F-4D97-AF65-F5344CB8AC3E}">
        <p14:creationId xmlns:p14="http://schemas.microsoft.com/office/powerpoint/2010/main" val="30866417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We may see mixed media works that challenge us to look through the 2-D design lens, such as that of graffiti artist </a:t>
            </a:r>
            <a:r>
              <a:rPr lang="en-US" sz="1200" b="1" kern="1200" dirty="0" smtClean="0">
                <a:solidFill>
                  <a:schemeClr val="tx1"/>
                </a:solidFill>
                <a:effectLst/>
                <a:latin typeface="+mn-lt"/>
                <a:ea typeface="+mn-ea"/>
                <a:cs typeface="+mn-cs"/>
              </a:rPr>
              <a:t>Barry McGee</a:t>
            </a:r>
            <a:r>
              <a:rPr lang="en-US" sz="1200" kern="1200" dirty="0" smtClean="0">
                <a:solidFill>
                  <a:schemeClr val="tx1"/>
                </a:solidFill>
                <a:effectLst/>
                <a:latin typeface="+mn-lt"/>
                <a:ea typeface="+mn-ea"/>
                <a:cs typeface="+mn-cs"/>
              </a:rPr>
              <a:t>, who works with repurposed material, combining his own hand-drawn elements with found imagery, producing complex figure/ground relationships through pattern and repetition… </a:t>
            </a:r>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17</a:t>
            </a:fld>
            <a:endParaRPr lang="en-US"/>
          </a:p>
        </p:txBody>
      </p:sp>
    </p:spTree>
    <p:extLst>
      <p:ext uri="{BB962C8B-B14F-4D97-AF65-F5344CB8AC3E}">
        <p14:creationId xmlns:p14="http://schemas.microsoft.com/office/powerpoint/2010/main" val="28586550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that extend off the wall into three-dimensional space, but nevertheless can be appreciated for their clear articulation of 2-D design principles.</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18</a:t>
            </a:fld>
            <a:endParaRPr lang="en-US"/>
          </a:p>
        </p:txBody>
      </p:sp>
    </p:spTree>
    <p:extLst>
      <p:ext uri="{BB962C8B-B14F-4D97-AF65-F5344CB8AC3E}">
        <p14:creationId xmlns:p14="http://schemas.microsoft.com/office/powerpoint/2010/main" val="38966201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We may see works of abstraction, such as this squeegee painting by </a:t>
            </a:r>
            <a:r>
              <a:rPr lang="en-US" sz="1200" b="1" kern="1200" dirty="0" smtClean="0">
                <a:solidFill>
                  <a:schemeClr val="tx1"/>
                </a:solidFill>
                <a:effectLst/>
                <a:latin typeface="+mn-lt"/>
                <a:ea typeface="+mn-ea"/>
                <a:cs typeface="+mn-cs"/>
              </a:rPr>
              <a:t>Gerhard Richter</a:t>
            </a:r>
            <a:r>
              <a:rPr lang="en-US" sz="1200" kern="1200" dirty="0" smtClean="0">
                <a:solidFill>
                  <a:schemeClr val="tx1"/>
                </a:solidFill>
                <a:effectLst/>
                <a:latin typeface="+mn-lt"/>
                <a:ea typeface="+mn-ea"/>
                <a:cs typeface="+mn-cs"/>
              </a:rPr>
              <a:t> that explores line, shape, color, value, texture, and space through bold figure/ground relationships.</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19</a:t>
            </a:fld>
            <a:endParaRPr lang="en-US"/>
          </a:p>
        </p:txBody>
      </p:sp>
    </p:spTree>
    <p:extLst>
      <p:ext uri="{BB962C8B-B14F-4D97-AF65-F5344CB8AC3E}">
        <p14:creationId xmlns:p14="http://schemas.microsoft.com/office/powerpoint/2010/main" val="42050650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Looking through the 2-D lens we may even see works of fashion that challenge us to look past their form to the surface the designer has constructed, such as this garment by </a:t>
            </a:r>
            <a:r>
              <a:rPr lang="en-US" sz="1200" b="1" kern="1200" dirty="0" smtClean="0">
                <a:solidFill>
                  <a:schemeClr val="tx1"/>
                </a:solidFill>
                <a:effectLst/>
                <a:latin typeface="+mn-lt"/>
                <a:ea typeface="+mn-ea"/>
                <a:cs typeface="+mn-cs"/>
              </a:rPr>
              <a:t>Dries Van </a:t>
            </a:r>
            <a:r>
              <a:rPr lang="en-US" sz="1200" b="1" kern="1200" dirty="0" err="1" smtClean="0">
                <a:solidFill>
                  <a:schemeClr val="tx1"/>
                </a:solidFill>
                <a:effectLst/>
                <a:latin typeface="+mn-lt"/>
                <a:ea typeface="+mn-ea"/>
                <a:cs typeface="+mn-cs"/>
              </a:rPr>
              <a:t>Noten</a:t>
            </a:r>
            <a:r>
              <a:rPr lang="en-US" sz="1200" kern="1200" dirty="0" smtClean="0">
                <a:solidFill>
                  <a:schemeClr val="tx1"/>
                </a:solidFill>
                <a:effectLst/>
                <a:latin typeface="+mn-lt"/>
                <a:ea typeface="+mn-ea"/>
                <a:cs typeface="+mn-cs"/>
              </a:rPr>
              <a:t>, based on a specific Gerhard Richter painting. </a:t>
            </a:r>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20</a:t>
            </a:fld>
            <a:endParaRPr lang="en-US"/>
          </a:p>
        </p:txBody>
      </p:sp>
    </p:spTree>
    <p:extLst>
      <p:ext uri="{BB962C8B-B14F-4D97-AF65-F5344CB8AC3E}">
        <p14:creationId xmlns:p14="http://schemas.microsoft.com/office/powerpoint/2010/main" val="35974759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How do we do this? The same way we evaluate the Richter painting – by considering how effectively all the elements of the two dimensional surface have been designed in an integral way.</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21</a:t>
            </a:fld>
            <a:endParaRPr lang="en-US"/>
          </a:p>
        </p:txBody>
      </p:sp>
    </p:spTree>
    <p:extLst>
      <p:ext uri="{BB962C8B-B14F-4D97-AF65-F5344CB8AC3E}">
        <p14:creationId xmlns:p14="http://schemas.microsoft.com/office/powerpoint/2010/main" val="1035421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We will see photography, maybe even documentary, such as this image by </a:t>
            </a:r>
            <a:r>
              <a:rPr lang="en-US" sz="1200" b="1" kern="1200" dirty="0" smtClean="0">
                <a:solidFill>
                  <a:schemeClr val="tx1"/>
                </a:solidFill>
                <a:effectLst/>
                <a:latin typeface="+mn-lt"/>
                <a:ea typeface="+mn-ea"/>
                <a:cs typeface="+mn-cs"/>
              </a:rPr>
              <a:t>Christopher Anderson</a:t>
            </a:r>
            <a:r>
              <a:rPr lang="en-US" sz="1200" kern="1200" dirty="0" smtClean="0">
                <a:solidFill>
                  <a:schemeClr val="tx1"/>
                </a:solidFill>
                <a:effectLst/>
                <a:latin typeface="+mn-lt"/>
                <a:ea typeface="+mn-ea"/>
                <a:cs typeface="+mn-cs"/>
              </a:rPr>
              <a:t>, which utilizes a range of elements and principles of design to create visual layers, deepening the layers of meaning in the process.</a:t>
            </a:r>
          </a:p>
          <a:p>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22</a:t>
            </a:fld>
            <a:endParaRPr lang="en-US"/>
          </a:p>
        </p:txBody>
      </p:sp>
    </p:spTree>
    <p:extLst>
      <p:ext uri="{BB962C8B-B14F-4D97-AF65-F5344CB8AC3E}">
        <p14:creationId xmlns:p14="http://schemas.microsoft.com/office/powerpoint/2010/main" val="16852388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fact, </a:t>
            </a:r>
            <a:r>
              <a:rPr lang="en-US" sz="1200" b="1" kern="1200" dirty="0" smtClean="0">
                <a:solidFill>
                  <a:schemeClr val="tx1"/>
                </a:solidFill>
                <a:effectLst/>
                <a:latin typeface="+mn-lt"/>
                <a:ea typeface="+mn-ea"/>
                <a:cs typeface="+mn-cs"/>
              </a:rPr>
              <a:t>Christopher Anderson</a:t>
            </a:r>
            <a:r>
              <a:rPr lang="en-US" sz="1200" kern="1200" dirty="0" smtClean="0">
                <a:solidFill>
                  <a:schemeClr val="tx1"/>
                </a:solidFill>
                <a:effectLst/>
                <a:latin typeface="+mn-lt"/>
                <a:ea typeface="+mn-ea"/>
                <a:cs typeface="+mn-cs"/>
              </a:rPr>
              <a:t> is so skilled at narrating his stories through the language of 2-D design that in this photograph he manages to utilize </a:t>
            </a:r>
            <a:r>
              <a:rPr lang="en-US" sz="1200" kern="1200" dirty="0" err="1" smtClean="0">
                <a:solidFill>
                  <a:schemeClr val="tx1"/>
                </a:solidFill>
                <a:effectLst/>
                <a:latin typeface="+mn-lt"/>
                <a:ea typeface="+mn-ea"/>
                <a:cs typeface="+mn-cs"/>
              </a:rPr>
              <a:t>desaturated</a:t>
            </a:r>
            <a:r>
              <a:rPr lang="en-US" sz="1200" kern="1200" dirty="0" smtClean="0">
                <a:solidFill>
                  <a:schemeClr val="tx1"/>
                </a:solidFill>
                <a:effectLst/>
                <a:latin typeface="+mn-lt"/>
                <a:ea typeface="+mn-ea"/>
                <a:cs typeface="+mn-cs"/>
              </a:rPr>
              <a:t> color to tell one story of faded memory on the older man’s face while the same color indicates a bright future –an entirely different story on the face of the younger man. This is a very good reminder that a strong use of color does not necessarily mean using </a:t>
            </a:r>
            <a:r>
              <a:rPr lang="en-US" sz="1200" b="0" kern="1200" dirty="0" smtClean="0">
                <a:solidFill>
                  <a:schemeClr val="tx1"/>
                </a:solidFill>
                <a:effectLst/>
                <a:latin typeface="+mn-lt"/>
                <a:ea typeface="+mn-ea"/>
                <a:cs typeface="+mn-cs"/>
              </a:rPr>
              <a:t>large amounts </a:t>
            </a:r>
            <a:r>
              <a:rPr lang="en-US" sz="1200" kern="1200" dirty="0" smtClean="0">
                <a:solidFill>
                  <a:schemeClr val="tx1"/>
                </a:solidFill>
                <a:effectLst/>
                <a:latin typeface="+mn-lt"/>
                <a:ea typeface="+mn-ea"/>
                <a:cs typeface="+mn-cs"/>
              </a:rPr>
              <a:t>of color!</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23</a:t>
            </a:fld>
            <a:endParaRPr lang="en-US"/>
          </a:p>
        </p:txBody>
      </p:sp>
    </p:spTree>
    <p:extLst>
      <p:ext uri="{BB962C8B-B14F-4D97-AF65-F5344CB8AC3E}">
        <p14:creationId xmlns:p14="http://schemas.microsoft.com/office/powerpoint/2010/main" val="35337033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Francesca Woodman</a:t>
            </a:r>
            <a:r>
              <a:rPr lang="en-US" sz="1200" kern="1200" dirty="0" smtClean="0">
                <a:solidFill>
                  <a:schemeClr val="tx1"/>
                </a:solidFill>
                <a:effectLst/>
                <a:latin typeface="+mn-lt"/>
                <a:ea typeface="+mn-ea"/>
                <a:cs typeface="+mn-cs"/>
              </a:rPr>
              <a:t>, who shot almost exclusively self-portraits, intuitively explored varieties of the elements and principles of design while she explored her own self-image. Finding a wall that offered rich possibilities in line, shape, texture, and pattern, she returned to photograph herself with a fish spine that would visually connect her body to that surface, while she also clothed herself in a dress that repeated those same patterns and texture even further.</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24</a:t>
            </a:fld>
            <a:endParaRPr lang="en-US"/>
          </a:p>
        </p:txBody>
      </p:sp>
    </p:spTree>
    <p:extLst>
      <p:ext uri="{BB962C8B-B14F-4D97-AF65-F5344CB8AC3E}">
        <p14:creationId xmlns:p14="http://schemas.microsoft.com/office/powerpoint/2010/main" val="14678867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We may see photographs, especially digital images, where we are not really sure what we are looking at, or how the image was made. Conceptual artist </a:t>
            </a:r>
            <a:r>
              <a:rPr lang="en-US" sz="1200" b="1" kern="1200" dirty="0" smtClean="0">
                <a:solidFill>
                  <a:schemeClr val="tx1"/>
                </a:solidFill>
                <a:effectLst/>
                <a:latin typeface="+mn-lt"/>
                <a:ea typeface="+mn-ea"/>
                <a:cs typeface="+mn-cs"/>
              </a:rPr>
              <a:t>Can </a:t>
            </a:r>
            <a:r>
              <a:rPr lang="en-US" sz="1200" b="1" kern="1200" dirty="0" err="1" smtClean="0">
                <a:solidFill>
                  <a:schemeClr val="tx1"/>
                </a:solidFill>
                <a:effectLst/>
                <a:latin typeface="+mn-lt"/>
                <a:ea typeface="+mn-ea"/>
                <a:cs typeface="+mn-cs"/>
              </a:rPr>
              <a:t>Pekdemir</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deforms the body through a series of mathematical algorithms in digital 3D design. Yet the final form of these disquietingly constructed realities are always two-dimensional digital prints. As a body of work, this is something we could just as easily come across in the 3-D Design portfolio, but here we are asked to evaluate it as a 2-D digital image.</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25</a:t>
            </a:fld>
            <a:endParaRPr lang="en-US"/>
          </a:p>
        </p:txBody>
      </p:sp>
    </p:spTree>
    <p:extLst>
      <p:ext uri="{BB962C8B-B14F-4D97-AF65-F5344CB8AC3E}">
        <p14:creationId xmlns:p14="http://schemas.microsoft.com/office/powerpoint/2010/main" val="23870802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Technology is changing design, especially digital imaging at a dizzying speed. This year for example, maybe for the first time in this exam, we may see drone photography, yet another digital tool available to our students today. Regardless of the tool, what we need to be asking ourselves is: how is the student using that tool? </a:t>
            </a:r>
            <a:r>
              <a:rPr lang="en-US" sz="1200" b="1" kern="1200" dirty="0" smtClean="0">
                <a:solidFill>
                  <a:schemeClr val="tx1"/>
                </a:solidFill>
                <a:effectLst/>
                <a:latin typeface="+mn-lt"/>
                <a:ea typeface="+mn-ea"/>
                <a:cs typeface="+mn-cs"/>
              </a:rPr>
              <a:t>Tomas van </a:t>
            </a:r>
            <a:r>
              <a:rPr lang="en-US" sz="1200" b="1" kern="1200" dirty="0" err="1" smtClean="0">
                <a:solidFill>
                  <a:schemeClr val="tx1"/>
                </a:solidFill>
                <a:effectLst/>
                <a:latin typeface="+mn-lt"/>
                <a:ea typeface="+mn-ea"/>
                <a:cs typeface="+mn-cs"/>
              </a:rPr>
              <a:t>Houtryve</a:t>
            </a:r>
            <a:r>
              <a:rPr lang="en-US" sz="1200" kern="1200" dirty="0" smtClean="0">
                <a:solidFill>
                  <a:schemeClr val="tx1"/>
                </a:solidFill>
                <a:effectLst/>
                <a:latin typeface="+mn-lt"/>
                <a:ea typeface="+mn-ea"/>
                <a:cs typeface="+mn-cs"/>
              </a:rPr>
              <a:t> travels across America and employs a drone to photograph the very sorts of gatherings that have become habitual targets for foreign air strikes – weddings, funerals, groups of people praying or exercising. These are carefully constructed compositions the photographer observes and positions through a monitor on the ground, exploiting the elements and principles of design to question the very nature of surveillance, personal privacy, and war.</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26</a:t>
            </a:fld>
            <a:endParaRPr lang="en-US"/>
          </a:p>
        </p:txBody>
      </p:sp>
    </p:spTree>
    <p:extLst>
      <p:ext uri="{BB962C8B-B14F-4D97-AF65-F5344CB8AC3E}">
        <p14:creationId xmlns:p14="http://schemas.microsoft.com/office/powerpoint/2010/main" val="32139521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We may be challenged, with a work like this 13</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Century ink painting by </a:t>
            </a:r>
            <a:r>
              <a:rPr lang="en-US" sz="1200" b="1" kern="1200" dirty="0" smtClean="0">
                <a:solidFill>
                  <a:schemeClr val="tx1"/>
                </a:solidFill>
                <a:effectLst/>
                <a:latin typeface="+mn-lt"/>
                <a:ea typeface="+mn-ea"/>
                <a:cs typeface="+mn-cs"/>
              </a:rPr>
              <a:t>Mu Qi</a:t>
            </a:r>
            <a:r>
              <a:rPr lang="en-US" sz="1200" kern="1200" dirty="0" smtClean="0">
                <a:solidFill>
                  <a:schemeClr val="tx1"/>
                </a:solidFill>
                <a:effectLst/>
                <a:latin typeface="+mn-lt"/>
                <a:ea typeface="+mn-ea"/>
                <a:cs typeface="+mn-cs"/>
              </a:rPr>
              <a:t>, to look beyond the deceptively simple to appreciate the subtlety and sophistication of such a confident gesture, achieving unity and variety with economy of means. Although gesture is something we tend to associate often with the Drawing Portfolio, every single image we will see in 2-D Design is just as much the result of a gesture made with some kind of tool, whether that be a bamboo brush, or by drone.</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27</a:t>
            </a:fld>
            <a:endParaRPr lang="en-US"/>
          </a:p>
        </p:txBody>
      </p:sp>
    </p:spTree>
    <p:extLst>
      <p:ext uri="{BB962C8B-B14F-4D97-AF65-F5344CB8AC3E}">
        <p14:creationId xmlns:p14="http://schemas.microsoft.com/office/powerpoint/2010/main" val="24698299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And maybe that gesture is in the form of the concentration itself: a truly sustained investigation in variations on a theme. This series of drawings by </a:t>
            </a:r>
            <a:r>
              <a:rPr lang="en-US" sz="1200" b="1" kern="1200" dirty="0" smtClean="0">
                <a:solidFill>
                  <a:schemeClr val="tx1"/>
                </a:solidFill>
                <a:effectLst/>
                <a:latin typeface="+mn-lt"/>
                <a:ea typeface="+mn-ea"/>
                <a:cs typeface="+mn-cs"/>
              </a:rPr>
              <a:t>Louise Bourgeois</a:t>
            </a:r>
            <a:r>
              <a:rPr lang="en-US" sz="1200" kern="1200" dirty="0" smtClean="0">
                <a:solidFill>
                  <a:schemeClr val="tx1"/>
                </a:solidFill>
                <a:effectLst/>
                <a:latin typeface="+mn-lt"/>
                <a:ea typeface="+mn-ea"/>
                <a:cs typeface="+mn-cs"/>
              </a:rPr>
              <a:t> is extensive but never repetitive, through its playful connections between human, insect, fertility, the cosmos, the Greek Artemis, and the Black Madonna – all of this – executed with so very few lines! This is a superb example of how important the distinction can be between what is naively childish and what is insightfully childlike.</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28</a:t>
            </a:fld>
            <a:endParaRPr lang="en-US"/>
          </a:p>
        </p:txBody>
      </p:sp>
    </p:spTree>
    <p:extLst>
      <p:ext uri="{BB962C8B-B14F-4D97-AF65-F5344CB8AC3E}">
        <p14:creationId xmlns:p14="http://schemas.microsoft.com/office/powerpoint/2010/main" val="3595084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We may see gestures that extend into the realm of performance art, like that of </a:t>
            </a:r>
            <a:r>
              <a:rPr lang="en-US" sz="1200" b="1" kern="1200" dirty="0" err="1" smtClean="0">
                <a:solidFill>
                  <a:schemeClr val="tx1"/>
                </a:solidFill>
                <a:effectLst/>
                <a:latin typeface="+mn-lt"/>
                <a:ea typeface="+mn-ea"/>
                <a:cs typeface="+mn-cs"/>
              </a:rPr>
              <a:t>Valie</a:t>
            </a:r>
            <a:r>
              <a:rPr lang="en-US" sz="1200" b="1" kern="1200" dirty="0" smtClean="0">
                <a:solidFill>
                  <a:schemeClr val="tx1"/>
                </a:solidFill>
                <a:effectLst/>
                <a:latin typeface="+mn-lt"/>
                <a:ea typeface="+mn-ea"/>
                <a:cs typeface="+mn-cs"/>
              </a:rPr>
              <a:t> Export</a:t>
            </a:r>
            <a:r>
              <a:rPr lang="en-US" sz="1200" kern="1200" dirty="0" smtClean="0">
                <a:solidFill>
                  <a:schemeClr val="tx1"/>
                </a:solidFill>
                <a:effectLst/>
                <a:latin typeface="+mn-lt"/>
                <a:ea typeface="+mn-ea"/>
                <a:cs typeface="+mn-cs"/>
              </a:rPr>
              <a:t>, where, through the 2-D design lens we can observe inventive juxtapositions of figure and ground using interactions between line and shape. The photograph in this case is more than merely a document of a performance - the performance was carefully composed for the camera’s lens, from within the frame-within-frame.</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29</a:t>
            </a:fld>
            <a:endParaRPr lang="en-US"/>
          </a:p>
        </p:txBody>
      </p:sp>
    </p:spTree>
    <p:extLst>
      <p:ext uri="{BB962C8B-B14F-4D97-AF65-F5344CB8AC3E}">
        <p14:creationId xmlns:p14="http://schemas.microsoft.com/office/powerpoint/2010/main" val="11931522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other works </a:t>
            </a:r>
            <a:r>
              <a:rPr lang="en-US" sz="1200" b="1" kern="1200" dirty="0" smtClean="0">
                <a:solidFill>
                  <a:schemeClr val="tx1"/>
                </a:solidFill>
                <a:effectLst/>
                <a:latin typeface="+mn-lt"/>
                <a:ea typeface="+mn-ea"/>
                <a:cs typeface="+mn-cs"/>
              </a:rPr>
              <a:t>Vaile Export</a:t>
            </a:r>
            <a:r>
              <a:rPr lang="en-US" sz="1200" kern="1200" dirty="0" smtClean="0">
                <a:solidFill>
                  <a:schemeClr val="tx1"/>
                </a:solidFill>
                <a:effectLst/>
                <a:latin typeface="+mn-lt"/>
                <a:ea typeface="+mn-ea"/>
                <a:cs typeface="+mn-cs"/>
              </a:rPr>
              <a:t> extends that bodily gesture back into the final image by hand-painting it.</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30</a:t>
            </a:fld>
            <a:endParaRPr lang="en-US"/>
          </a:p>
        </p:txBody>
      </p:sp>
    </p:spTree>
    <p:extLst>
      <p:ext uri="{BB962C8B-B14F-4D97-AF65-F5344CB8AC3E}">
        <p14:creationId xmlns:p14="http://schemas.microsoft.com/office/powerpoint/2010/main" val="26843651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some of the work we will see, gestures can take on conceptual meanings, through the conscious arrangement of elements that resonate with various associations. </a:t>
            </a:r>
            <a:r>
              <a:rPr lang="en-US" sz="1200" b="1" kern="1200" dirty="0" smtClean="0">
                <a:solidFill>
                  <a:schemeClr val="tx1"/>
                </a:solidFill>
                <a:effectLst/>
                <a:latin typeface="+mn-lt"/>
                <a:ea typeface="+mn-ea"/>
                <a:cs typeface="+mn-cs"/>
              </a:rPr>
              <a:t>Rashid Johnson’s</a:t>
            </a:r>
            <a:r>
              <a:rPr lang="en-US" sz="1200" kern="1200" dirty="0" smtClean="0">
                <a:solidFill>
                  <a:schemeClr val="tx1"/>
                </a:solidFill>
                <a:effectLst/>
                <a:latin typeface="+mn-lt"/>
                <a:ea typeface="+mn-ea"/>
                <a:cs typeface="+mn-cs"/>
              </a:rPr>
              <a:t> Manumission Papers, are geometrically arranged abstractions of feet, named for the papers that freed slaves, a study in racial identity investigated through repetition, pattern, and rhythm.</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31</a:t>
            </a:fld>
            <a:endParaRPr lang="en-US"/>
          </a:p>
        </p:txBody>
      </p:sp>
    </p:spTree>
    <p:extLst>
      <p:ext uri="{BB962C8B-B14F-4D97-AF65-F5344CB8AC3E}">
        <p14:creationId xmlns:p14="http://schemas.microsoft.com/office/powerpoint/2010/main" val="977882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We may see works of typography, works that literally have something to say, in the way that they say it, like this painting by </a:t>
            </a:r>
            <a:r>
              <a:rPr lang="en-US" sz="1200" b="1" kern="1200" dirty="0" smtClean="0">
                <a:solidFill>
                  <a:schemeClr val="tx1"/>
                </a:solidFill>
                <a:effectLst/>
                <a:latin typeface="+mn-lt"/>
                <a:ea typeface="+mn-ea"/>
                <a:cs typeface="+mn-cs"/>
              </a:rPr>
              <a:t>Christopher Wool</a:t>
            </a:r>
            <a:r>
              <a:rPr lang="en-US" sz="1200" kern="1200" dirty="0" smtClean="0">
                <a:solidFill>
                  <a:schemeClr val="tx1"/>
                </a:solidFill>
                <a:effectLst/>
                <a:latin typeface="+mn-lt"/>
                <a:ea typeface="+mn-ea"/>
                <a:cs typeface="+mn-cs"/>
              </a:rPr>
              <a:t>.</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32</a:t>
            </a:fld>
            <a:endParaRPr lang="en-US"/>
          </a:p>
        </p:txBody>
      </p:sp>
    </p:spTree>
    <p:extLst>
      <p:ext uri="{BB962C8B-B14F-4D97-AF65-F5344CB8AC3E}">
        <p14:creationId xmlns:p14="http://schemas.microsoft.com/office/powerpoint/2010/main" val="34106885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We may see typography in languages we don’t understand, yet skillfully designed, nevertheless communicating much indeed, such as these by Iranian designer </a:t>
            </a:r>
            <a:r>
              <a:rPr lang="en-US" sz="1200" b="1" kern="1200" dirty="0" smtClean="0">
                <a:solidFill>
                  <a:schemeClr val="tx1"/>
                </a:solidFill>
                <a:effectLst/>
                <a:latin typeface="+mn-lt"/>
                <a:ea typeface="+mn-ea"/>
                <a:cs typeface="+mn-cs"/>
              </a:rPr>
              <a:t>Reza </a:t>
            </a:r>
            <a:r>
              <a:rPr lang="en-US" sz="1200" b="1" kern="1200" dirty="0" err="1" smtClean="0">
                <a:solidFill>
                  <a:schemeClr val="tx1"/>
                </a:solidFill>
                <a:effectLst/>
                <a:latin typeface="+mn-lt"/>
                <a:ea typeface="+mn-ea"/>
                <a:cs typeface="+mn-cs"/>
              </a:rPr>
              <a:t>Abedini</a:t>
            </a:r>
            <a:r>
              <a:rPr lang="en-US" sz="1200" kern="1200" dirty="0" smtClean="0">
                <a:solidFill>
                  <a:schemeClr val="tx1"/>
                </a:solidFill>
                <a:effectLst/>
                <a:latin typeface="+mn-lt"/>
                <a:ea typeface="+mn-ea"/>
                <a:cs typeface="+mn-cs"/>
              </a:rPr>
              <a:t>.</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33</a:t>
            </a:fld>
            <a:endParaRPr lang="en-US"/>
          </a:p>
        </p:txBody>
      </p:sp>
    </p:spTree>
    <p:extLst>
      <p:ext uri="{BB962C8B-B14F-4D97-AF65-F5344CB8AC3E}">
        <p14:creationId xmlns:p14="http://schemas.microsoft.com/office/powerpoint/2010/main" val="10702866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And we may also see works of typography that are exploring the very challenges of communication, the difficulty of reading, such as this altered book by </a:t>
            </a:r>
            <a:r>
              <a:rPr lang="en-US" sz="1200" b="1" kern="1200" dirty="0" smtClean="0">
                <a:solidFill>
                  <a:schemeClr val="tx1"/>
                </a:solidFill>
                <a:effectLst/>
                <a:latin typeface="+mn-lt"/>
                <a:ea typeface="+mn-ea"/>
                <a:cs typeface="+mn-cs"/>
              </a:rPr>
              <a:t>Buzz Spector</a:t>
            </a:r>
            <a:r>
              <a:rPr lang="en-US" sz="1200" kern="120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34</a:t>
            </a:fld>
            <a:endParaRPr lang="en-US"/>
          </a:p>
        </p:txBody>
      </p:sp>
    </p:spTree>
    <p:extLst>
      <p:ext uri="{BB962C8B-B14F-4D97-AF65-F5344CB8AC3E}">
        <p14:creationId xmlns:p14="http://schemas.microsoft.com/office/powerpoint/2010/main" val="6550380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We will see printmaking, using one of many different techniques available to our students today, or even a combination of techniques such as this linocut and woodcut by </a:t>
            </a:r>
            <a:r>
              <a:rPr lang="en-US" sz="1200" b="1" kern="1200" dirty="0" smtClean="0">
                <a:solidFill>
                  <a:schemeClr val="tx1"/>
                </a:solidFill>
                <a:effectLst/>
                <a:latin typeface="+mn-lt"/>
                <a:ea typeface="+mn-ea"/>
                <a:cs typeface="+mn-cs"/>
              </a:rPr>
              <a:t>Dale Clifford</a:t>
            </a:r>
            <a:r>
              <a:rPr lang="en-US" sz="1200" kern="1200" dirty="0" smtClean="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35</a:t>
            </a:fld>
            <a:endParaRPr lang="en-US"/>
          </a:p>
        </p:txBody>
      </p:sp>
    </p:spTree>
    <p:extLst>
      <p:ext uri="{BB962C8B-B14F-4D97-AF65-F5344CB8AC3E}">
        <p14:creationId xmlns:p14="http://schemas.microsoft.com/office/powerpoint/2010/main" val="23617574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But ultimately, in these portfolios we will not be seeing the work of professional artists and designers as these. We will be seeing the </a:t>
            </a:r>
            <a:r>
              <a:rPr lang="en-US" sz="1200" b="1" kern="1200" dirty="0" smtClean="0">
                <a:solidFill>
                  <a:schemeClr val="tx1"/>
                </a:solidFill>
                <a:effectLst/>
                <a:latin typeface="+mn-lt"/>
                <a:ea typeface="+mn-ea"/>
                <a:cs typeface="+mn-cs"/>
              </a:rPr>
              <a:t>work of students</a:t>
            </a:r>
            <a:r>
              <a:rPr lang="en-US" sz="1200" kern="1200" dirty="0" smtClean="0">
                <a:solidFill>
                  <a:schemeClr val="tx1"/>
                </a:solidFill>
                <a:effectLst/>
                <a:latin typeface="+mn-lt"/>
                <a:ea typeface="+mn-ea"/>
                <a:cs typeface="+mn-cs"/>
              </a:rPr>
              <a:t>. The portfolios we see may demonstrate breadth through experimentation and a range of conceptual approaches, in a single medium, or in a variety of media. Through multiples…</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36</a:t>
            </a:fld>
            <a:endParaRPr lang="en-US"/>
          </a:p>
        </p:txBody>
      </p:sp>
    </p:spTree>
    <p:extLst>
      <p:ext uri="{BB962C8B-B14F-4D97-AF65-F5344CB8AC3E}">
        <p14:creationId xmlns:p14="http://schemas.microsoft.com/office/powerpoint/2010/main" val="2185252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Through mixed media.</a:t>
            </a:r>
          </a:p>
          <a:p>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37</a:t>
            </a:fld>
            <a:endParaRPr lang="en-US"/>
          </a:p>
        </p:txBody>
      </p:sp>
    </p:spTree>
    <p:extLst>
      <p:ext uri="{BB962C8B-B14F-4D97-AF65-F5344CB8AC3E}">
        <p14:creationId xmlns:p14="http://schemas.microsoft.com/office/powerpoint/2010/main" val="33518494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Through conventional digital photographs that keenly utilize the elements and principles of design, such as line and shape.</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38</a:t>
            </a:fld>
            <a:endParaRPr lang="en-US"/>
          </a:p>
        </p:txBody>
      </p:sp>
    </p:spTree>
    <p:extLst>
      <p:ext uri="{BB962C8B-B14F-4D97-AF65-F5344CB8AC3E}">
        <p14:creationId xmlns:p14="http://schemas.microsoft.com/office/powerpoint/2010/main" val="252750637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Or through proportion, scale, and visual weight.</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39</a:t>
            </a:fld>
            <a:endParaRPr lang="en-US"/>
          </a:p>
        </p:txBody>
      </p:sp>
    </p:spTree>
    <p:extLst>
      <p:ext uri="{BB962C8B-B14F-4D97-AF65-F5344CB8AC3E}">
        <p14:creationId xmlns:p14="http://schemas.microsoft.com/office/powerpoint/2010/main" val="3610366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We may see classroom exercises, particularly in the Breadth section, where the student manages to move beyond the assignment to express their own unique voice.</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40</a:t>
            </a:fld>
            <a:endParaRPr lang="en-US"/>
          </a:p>
        </p:txBody>
      </p:sp>
    </p:spTree>
    <p:extLst>
      <p:ext uri="{BB962C8B-B14F-4D97-AF65-F5344CB8AC3E}">
        <p14:creationId xmlns:p14="http://schemas.microsoft.com/office/powerpoint/2010/main" val="42580426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We may see purposeful distortions of form.</a:t>
            </a:r>
          </a:p>
          <a:p>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41</a:t>
            </a:fld>
            <a:endParaRPr lang="en-US"/>
          </a:p>
        </p:txBody>
      </p:sp>
    </p:spTree>
    <p:extLst>
      <p:ext uri="{BB962C8B-B14F-4D97-AF65-F5344CB8AC3E}">
        <p14:creationId xmlns:p14="http://schemas.microsoft.com/office/powerpoint/2010/main" val="6706528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We may see illustration, such as this student…</a:t>
            </a:r>
          </a:p>
          <a:p>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42</a:t>
            </a:fld>
            <a:endParaRPr lang="en-US"/>
          </a:p>
        </p:txBody>
      </p:sp>
    </p:spTree>
    <p:extLst>
      <p:ext uri="{BB962C8B-B14F-4D97-AF65-F5344CB8AC3E}">
        <p14:creationId xmlns:p14="http://schemas.microsoft.com/office/powerpoint/2010/main" val="497451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whose concentration consisted of twelve of the pages of a graphic novel she wrote and conceived.</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43</a:t>
            </a:fld>
            <a:endParaRPr lang="en-US"/>
          </a:p>
        </p:txBody>
      </p:sp>
    </p:spTree>
    <p:extLst>
      <p:ext uri="{BB962C8B-B14F-4D97-AF65-F5344CB8AC3E}">
        <p14:creationId xmlns:p14="http://schemas.microsoft.com/office/powerpoint/2010/main" val="282836557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We may see work in sketchbooks, where on one page this student experimented with illustration…</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44</a:t>
            </a:fld>
            <a:endParaRPr lang="en-US"/>
          </a:p>
        </p:txBody>
      </p:sp>
    </p:spTree>
    <p:extLst>
      <p:ext uri="{BB962C8B-B14F-4D97-AF65-F5344CB8AC3E}">
        <p14:creationId xmlns:p14="http://schemas.microsoft.com/office/powerpoint/2010/main" val="352284082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and on another page experimented with abstraction.</a:t>
            </a:r>
          </a:p>
          <a:p>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45</a:t>
            </a:fld>
            <a:endParaRPr lang="en-US"/>
          </a:p>
        </p:txBody>
      </p:sp>
    </p:spTree>
    <p:extLst>
      <p:ext uri="{BB962C8B-B14F-4D97-AF65-F5344CB8AC3E}">
        <p14:creationId xmlns:p14="http://schemas.microsoft.com/office/powerpoint/2010/main" val="129990471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student also included works of illustration in his portfolio, but this – very multi-dimensional student felt compelled to show breadth through his many interests and passions… </a:t>
            </a:r>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46</a:t>
            </a:fld>
            <a:endParaRPr lang="en-US"/>
          </a:p>
        </p:txBody>
      </p:sp>
    </p:spTree>
    <p:extLst>
      <p:ext uri="{BB962C8B-B14F-4D97-AF65-F5344CB8AC3E}">
        <p14:creationId xmlns:p14="http://schemas.microsoft.com/office/powerpoint/2010/main" val="20731971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through documentary photographs…</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47</a:t>
            </a:fld>
            <a:endParaRPr lang="en-US"/>
          </a:p>
        </p:txBody>
      </p:sp>
    </p:spTree>
    <p:extLst>
      <p:ext uri="{BB962C8B-B14F-4D97-AF65-F5344CB8AC3E}">
        <p14:creationId xmlns:p14="http://schemas.microsoft.com/office/powerpoint/2010/main" val="300881663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and even through </a:t>
            </a:r>
            <a:r>
              <a:rPr lang="en-US" sz="1200" kern="1200" dirty="0" err="1" smtClean="0">
                <a:solidFill>
                  <a:schemeClr val="tx1"/>
                </a:solidFill>
                <a:effectLst/>
                <a:latin typeface="+mn-lt"/>
                <a:ea typeface="+mn-ea"/>
                <a:cs typeface="+mn-cs"/>
              </a:rPr>
              <a:t>performative</a:t>
            </a:r>
            <a:r>
              <a:rPr lang="en-US" sz="1200" kern="1200" dirty="0" smtClean="0">
                <a:solidFill>
                  <a:schemeClr val="tx1"/>
                </a:solidFill>
                <a:effectLst/>
                <a:latin typeface="+mn-lt"/>
                <a:ea typeface="+mn-ea"/>
                <a:cs typeface="+mn-cs"/>
              </a:rPr>
              <a:t> self-portraits.</a:t>
            </a:r>
          </a:p>
          <a:p>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48</a:t>
            </a:fld>
            <a:endParaRPr lang="en-US"/>
          </a:p>
        </p:txBody>
      </p:sp>
    </p:spTree>
    <p:extLst>
      <p:ext uri="{BB962C8B-B14F-4D97-AF65-F5344CB8AC3E}">
        <p14:creationId xmlns:p14="http://schemas.microsoft.com/office/powerpoint/2010/main" val="384154755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the 2-D design portfolio we will see examples of product design, maybe even auto design, such as the work of this student, whose concentration consisted of designing a luxury car for evil.  In addition to a series of well-rendered drawings depicting different aspects of his vehicle…</a:t>
            </a:r>
          </a:p>
          <a:p>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49</a:t>
            </a:fld>
            <a:endParaRPr lang="en-US"/>
          </a:p>
        </p:txBody>
      </p:sp>
    </p:spTree>
    <p:extLst>
      <p:ext uri="{BB962C8B-B14F-4D97-AF65-F5344CB8AC3E}">
        <p14:creationId xmlns:p14="http://schemas.microsoft.com/office/powerpoint/2010/main" val="137568540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he included preliminary sketches working out his idea over an extensive period of time. In fact, in the AP portfolio, students are now actively encouraged to show images that document their process of thinking and creating. This can give the</a:t>
            </a:r>
            <a:r>
              <a:rPr lang="en-US" sz="1200" kern="1200" baseline="0" dirty="0" smtClean="0">
                <a:solidFill>
                  <a:schemeClr val="tx1"/>
                </a:solidFill>
                <a:effectLst/>
                <a:latin typeface="+mn-lt"/>
                <a:ea typeface="+mn-ea"/>
                <a:cs typeface="+mn-cs"/>
              </a:rPr>
              <a:t> exam</a:t>
            </a:r>
            <a:r>
              <a:rPr lang="en-US" sz="1200" kern="1200" dirty="0" smtClean="0">
                <a:solidFill>
                  <a:schemeClr val="tx1"/>
                </a:solidFill>
                <a:effectLst/>
                <a:latin typeface="+mn-lt"/>
                <a:ea typeface="+mn-ea"/>
                <a:cs typeface="+mn-cs"/>
              </a:rPr>
              <a:t> Readers important insight into the working process of certain bodies of work that we otherwise may not be able to appreciate by simply looking at twenty-four finished pieces. For example, in the case of this student, this sketchbook page was one of more than three thousand</a:t>
            </a:r>
            <a:r>
              <a:rPr lang="en-US" sz="1200" kern="1200" baseline="0" dirty="0" smtClean="0">
                <a:solidFill>
                  <a:schemeClr val="tx1"/>
                </a:solidFill>
                <a:effectLst/>
                <a:latin typeface="+mn-lt"/>
                <a:ea typeface="+mn-ea"/>
                <a:cs typeface="+mn-cs"/>
              </a:rPr>
              <a:t> he</a:t>
            </a:r>
            <a:r>
              <a:rPr lang="en-US" sz="1200" kern="1200" dirty="0" smtClean="0">
                <a:solidFill>
                  <a:schemeClr val="tx1"/>
                </a:solidFill>
                <a:effectLst/>
                <a:latin typeface="+mn-lt"/>
                <a:ea typeface="+mn-ea"/>
                <a:cs typeface="+mn-cs"/>
              </a:rPr>
              <a:t> produced each year.</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50</a:t>
            </a:fld>
            <a:endParaRPr lang="en-US"/>
          </a:p>
        </p:txBody>
      </p:sp>
    </p:spTree>
    <p:extLst>
      <p:ext uri="{BB962C8B-B14F-4D97-AF65-F5344CB8AC3E}">
        <p14:creationId xmlns:p14="http://schemas.microsoft.com/office/powerpoint/2010/main" val="115499172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Each student, in their own way, reveals their own unique process. Sketchbook pages or process documentation may contain valuable scribbles of fragments of thought, or they may contain multilayered pages that feel like finished works, in and of themselves. This student labored intensively over everything she did…</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51</a:t>
            </a:fld>
            <a:endParaRPr lang="en-US"/>
          </a:p>
        </p:txBody>
      </p:sp>
    </p:spTree>
    <p:extLst>
      <p:ext uri="{BB962C8B-B14F-4D97-AF65-F5344CB8AC3E}">
        <p14:creationId xmlns:p14="http://schemas.microsoft.com/office/powerpoint/2010/main" val="291641315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and even though her concentration topic was simply “hands and feet”, her elaborate investigation of this topic was anything but simple, consisting of sketchbook pages, photo realist drawings, collages, and even a ten-foot long painting like this!</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52</a:t>
            </a:fld>
            <a:endParaRPr lang="en-US"/>
          </a:p>
        </p:txBody>
      </p:sp>
    </p:spTree>
    <p:extLst>
      <p:ext uri="{BB962C8B-B14F-4D97-AF65-F5344CB8AC3E}">
        <p14:creationId xmlns:p14="http://schemas.microsoft.com/office/powerpoint/2010/main" val="28632094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Last year this student decided to tackle the very ambitious topic of "Bread and Social Justice" for her AP concentration. She used old Turkish ration cards from World War II and drew and painted images of poverty across their surface, even gluing in bread crumbs. She spent months researching in poor neighborhoods, shooting photographs, and conducting interviews in local bakeries. At the end of the year, she scored well on her AP portfolio, but her devotion to this project had only just begun. She went on to develop a bread distribution program through a number of bakeries where customers could buy extra loves that would be delivered to people in need, designing the logo and entire campaign which continues to spread even today. So the concentration evolved this young woman from student to designer, and from designer to visual citizen.</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53</a:t>
            </a:fld>
            <a:endParaRPr lang="en-US"/>
          </a:p>
        </p:txBody>
      </p:sp>
    </p:spTree>
    <p:extLst>
      <p:ext uri="{BB962C8B-B14F-4D97-AF65-F5344CB8AC3E}">
        <p14:creationId xmlns:p14="http://schemas.microsoft.com/office/powerpoint/2010/main" val="58212803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How did they get</a:t>
            </a:r>
            <a:r>
              <a:rPr lang="en-US" sz="1200" kern="1200" baseline="0" dirty="0" smtClean="0">
                <a:solidFill>
                  <a:schemeClr val="tx1"/>
                </a:solidFill>
                <a:effectLst/>
                <a:latin typeface="+mn-lt"/>
                <a:ea typeface="+mn-ea"/>
                <a:cs typeface="+mn-cs"/>
              </a:rPr>
              <a:t> there</a:t>
            </a:r>
            <a:r>
              <a:rPr lang="en-US" sz="1200" kern="1200" dirty="0" smtClean="0">
                <a:solidFill>
                  <a:schemeClr val="tx1"/>
                </a:solidFill>
                <a:effectLst/>
                <a:latin typeface="+mn-lt"/>
                <a:ea typeface="+mn-ea"/>
                <a:cs typeface="+mn-cs"/>
              </a:rPr>
              <a:t>?… you may ask yourself.</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And you may say to yourself… my god… what they have done!</a:t>
            </a:r>
          </a:p>
          <a:p>
            <a:endParaRPr lang="en-US" dirty="0"/>
          </a:p>
        </p:txBody>
      </p:sp>
      <p:sp>
        <p:nvSpPr>
          <p:cNvPr id="4" name="Slide Number Placeholder 3"/>
          <p:cNvSpPr>
            <a:spLocks noGrp="1"/>
          </p:cNvSpPr>
          <p:nvPr>
            <p:ph type="sldNum" sz="quarter" idx="10"/>
          </p:nvPr>
        </p:nvSpPr>
        <p:spPr/>
        <p:txBody>
          <a:bodyPr/>
          <a:lstStyle/>
          <a:p>
            <a:fld id="{E6CBEB7D-F716-D34A-B295-46F2758062FB}" type="slidenum">
              <a:rPr lang="en-US" smtClean="0"/>
              <a:t>54</a:t>
            </a:fld>
            <a:endParaRPr lang="en-US"/>
          </a:p>
        </p:txBody>
      </p:sp>
    </p:spTree>
    <p:extLst>
      <p:ext uri="{BB962C8B-B14F-4D97-AF65-F5344CB8AC3E}">
        <p14:creationId xmlns:p14="http://schemas.microsoft.com/office/powerpoint/2010/main" val="22329588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8809E16-6E8E-504D-B2CA-592B8CE446C2}" type="datetimeFigureOut">
              <a:rPr lang="en-US" smtClean="0"/>
              <a:t>6/15/15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84CF14-963E-3047-9A46-ACCDD9AB6987}" type="slidenum">
              <a:rPr lang="en-US" smtClean="0"/>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809E16-6E8E-504D-B2CA-592B8CE446C2}" type="datetimeFigureOut">
              <a:rPr lang="en-US" smtClean="0"/>
              <a:t>6/15/15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84CF14-963E-3047-9A46-ACCDD9AB6987}" type="slidenum">
              <a:rPr lang="en-US" smtClean="0"/>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8809E16-6E8E-504D-B2CA-592B8CE446C2}" type="datetimeFigureOut">
              <a:rPr lang="en-US" smtClean="0"/>
              <a:t>6/15/15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84CF14-963E-3047-9A46-ACCDD9AB6987}" type="slidenum">
              <a:rPr lang="en-US" smtClean="0"/>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8809E16-6E8E-504D-B2CA-592B8CE446C2}" type="datetimeFigureOut">
              <a:rPr lang="en-US" smtClean="0"/>
              <a:t>6/15/15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84CF14-963E-3047-9A46-ACCDD9AB6987}" type="slidenum">
              <a:rPr lang="en-US" smtClean="0"/>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8809E16-6E8E-504D-B2CA-592B8CE446C2}" type="datetimeFigureOut">
              <a:rPr lang="en-US" smtClean="0"/>
              <a:t>6/15/15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484CF14-963E-3047-9A46-ACCDD9AB6987}" type="slidenum">
              <a:rPr lang="en-US" smtClean="0"/>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8809E16-6E8E-504D-B2CA-592B8CE446C2}" type="datetimeFigureOut">
              <a:rPr lang="en-US" smtClean="0"/>
              <a:t>6/15/15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484CF14-963E-3047-9A46-ACCDD9AB6987}" type="slidenum">
              <a:rPr lang="en-US" smtClean="0"/>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809E16-6E8E-504D-B2CA-592B8CE446C2}" type="datetimeFigureOut">
              <a:rPr lang="en-US" smtClean="0"/>
              <a:t>6/15/15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484CF14-963E-3047-9A46-ACCDD9AB6987}" type="slidenum">
              <a:rPr lang="en-US" smtClean="0"/>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809E16-6E8E-504D-B2CA-592B8CE446C2}" type="datetimeFigureOut">
              <a:rPr lang="en-US" smtClean="0"/>
              <a:t>6/15/15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84CF14-963E-3047-9A46-ACCDD9AB6987}" type="slidenum">
              <a:rPr lang="en-US" smtClean="0"/>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809E16-6E8E-504D-B2CA-592B8CE446C2}" type="datetimeFigureOut">
              <a:rPr lang="en-US" smtClean="0"/>
              <a:t>6/15/15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84CF14-963E-3047-9A46-ACCDD9AB6987}" type="slidenum">
              <a:rPr lang="en-US" smtClean="0"/>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809E16-6E8E-504D-B2CA-592B8CE446C2}" type="datetimeFigureOut">
              <a:rPr lang="en-US" smtClean="0"/>
              <a:t>6/15/15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84CF14-963E-3047-9A46-ACCDD9AB6987}" type="slidenum">
              <a:rPr lang="en-US" smtClean="0"/>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809E16-6E8E-504D-B2CA-592B8CE446C2}" type="datetimeFigureOut">
              <a:rPr lang="en-US" smtClean="0"/>
              <a:t>6/15/15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84CF14-963E-3047-9A46-ACCDD9AB6987}" type="slidenum">
              <a:rPr lang="en-US" smtClean="0"/>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809E16-6E8E-504D-B2CA-592B8CE446C2}" type="datetimeFigureOut">
              <a:rPr lang="en-US" smtClean="0"/>
              <a:t>6/15/15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84CF14-963E-3047-9A46-ACCDD9AB6987}"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gi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1.g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8.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0.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1.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3.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4.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5.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6.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7.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8.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2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0.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31.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32.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33.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34.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35.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36.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37.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38.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39.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40.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41.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42.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43.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44.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45.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46.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47.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48.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49.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11.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8276"/>
            <a:ext cx="8229600" cy="1244285"/>
          </a:xfrm>
        </p:spPr>
        <p:txBody>
          <a:bodyPr>
            <a:normAutofit fontScale="90000"/>
          </a:bodyPr>
          <a:lstStyle/>
          <a:p>
            <a:r>
              <a:rPr lang="en-US" dirty="0" smtClean="0"/>
              <a:t>AP Studio Art 2-D Portfolio</a:t>
            </a:r>
            <a:br>
              <a:rPr lang="en-US" dirty="0" smtClean="0"/>
            </a:br>
            <a:r>
              <a:rPr lang="en-US" dirty="0" smtClean="0"/>
              <a:t>2015</a:t>
            </a:r>
            <a:endParaRPr lang="en-US" dirty="0"/>
          </a:p>
        </p:txBody>
      </p:sp>
      <p:pic>
        <p:nvPicPr>
          <p:cNvPr id="4" name="Content Placeholder 3" descr="p10201362.jpg"/>
          <p:cNvPicPr>
            <a:picLocks noGrp="1" noChangeAspect="1"/>
          </p:cNvPicPr>
          <p:nvPr>
            <p:ph idx="1"/>
          </p:nvPr>
        </p:nvPicPr>
        <p:blipFill>
          <a:blip r:embed="rId3">
            <a:extLst>
              <a:ext uri="{28A0092B-C50C-407E-A947-70E740481C1C}">
                <a14:useLocalDpi xmlns:a14="http://schemas.microsoft.com/office/drawing/2010/main" val="0"/>
              </a:ext>
            </a:extLst>
          </a:blip>
          <a:srcRect t="2881" b="2881"/>
          <a:stretch>
            <a:fillRect/>
          </a:stretch>
        </p:blipFill>
        <p:spPr>
          <a:xfrm>
            <a:off x="924728" y="1489240"/>
            <a:ext cx="7274512" cy="4000702"/>
          </a:xfrm>
        </p:spPr>
      </p:pic>
      <p:sp>
        <p:nvSpPr>
          <p:cNvPr id="5" name="TextBox 4"/>
          <p:cNvSpPr txBox="1"/>
          <p:nvPr/>
        </p:nvSpPr>
        <p:spPr>
          <a:xfrm>
            <a:off x="457199" y="5794891"/>
            <a:ext cx="8099599" cy="461665"/>
          </a:xfrm>
          <a:prstGeom prst="rect">
            <a:avLst/>
          </a:prstGeom>
          <a:noFill/>
        </p:spPr>
        <p:txBody>
          <a:bodyPr wrap="square" rtlCol="0">
            <a:spAutoFit/>
          </a:bodyPr>
          <a:lstStyle/>
          <a:p>
            <a:pPr algn="ctr"/>
            <a:r>
              <a:rPr lang="en-US" sz="2400" dirty="0"/>
              <a:t>b</a:t>
            </a:r>
            <a:r>
              <a:rPr lang="en-US" sz="2400" dirty="0" smtClean="0"/>
              <a:t>y Jeffrey Baykal-Rollins</a:t>
            </a:r>
            <a:endParaRPr lang="en-US" sz="2400" dirty="0"/>
          </a:p>
        </p:txBody>
      </p:sp>
    </p:spTree>
    <p:extLst>
      <p:ext uri="{BB962C8B-B14F-4D97-AF65-F5344CB8AC3E}">
        <p14:creationId xmlns:p14="http://schemas.microsoft.com/office/powerpoint/2010/main" val="1362756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549275"/>
            <a:ext cx="8229600" cy="1172430"/>
          </a:xfrm>
        </p:spPr>
        <p:txBody>
          <a:bodyPr>
            <a:normAutofit/>
          </a:bodyPr>
          <a:lstStyle/>
          <a:p>
            <a:r>
              <a:rPr lang="en-US" sz="1800" dirty="0" smtClean="0"/>
              <a:t>“Retch Like an Egyptian”</a:t>
            </a:r>
            <a:br>
              <a:rPr lang="en-US" sz="1800" dirty="0" smtClean="0"/>
            </a:br>
            <a:r>
              <a:rPr lang="en-US" sz="1800" dirty="0" smtClean="0"/>
              <a:t>Museum of Bad Art (MOBA)</a:t>
            </a:r>
            <a:endParaRPr lang="en-US" sz="1800" dirty="0"/>
          </a:p>
        </p:txBody>
      </p:sp>
      <p:pic>
        <p:nvPicPr>
          <p:cNvPr id="4" name="Content Placeholder 3" descr="image21.jpg"/>
          <p:cNvPicPr>
            <a:picLocks noGrp="1" noChangeAspect="1"/>
          </p:cNvPicPr>
          <p:nvPr>
            <p:ph idx="1"/>
          </p:nvPr>
        </p:nvPicPr>
        <p:blipFill>
          <a:blip r:embed="rId3">
            <a:extLst>
              <a:ext uri="{28A0092B-C50C-407E-A947-70E740481C1C}">
                <a14:useLocalDpi xmlns:a14="http://schemas.microsoft.com/office/drawing/2010/main" val="0"/>
              </a:ext>
            </a:extLst>
          </a:blip>
          <a:srcRect l="-21028" r="-21028"/>
          <a:stretch>
            <a:fillRect/>
          </a:stretch>
        </p:blipFill>
        <p:spPr>
          <a:xfrm>
            <a:off x="-257144" y="266121"/>
            <a:ext cx="9606408" cy="5283154"/>
          </a:xfrm>
        </p:spPr>
      </p:pic>
    </p:spTree>
    <p:extLst>
      <p:ext uri="{BB962C8B-B14F-4D97-AF65-F5344CB8AC3E}">
        <p14:creationId xmlns:p14="http://schemas.microsoft.com/office/powerpoint/2010/main" val="1254163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20588"/>
            <a:ext cx="8229600" cy="1718910"/>
          </a:xfrm>
        </p:spPr>
        <p:txBody>
          <a:bodyPr>
            <a:normAutofit/>
          </a:bodyPr>
          <a:lstStyle/>
          <a:p>
            <a:r>
              <a:rPr lang="en-US" sz="2000" dirty="0" smtClean="0">
                <a:latin typeface="Helvetica Neue"/>
                <a:cs typeface="Helvetica Neue"/>
              </a:rPr>
              <a:t>“All Things Must Pass”</a:t>
            </a:r>
            <a:br>
              <a:rPr lang="en-US" sz="2000" dirty="0" smtClean="0">
                <a:latin typeface="Helvetica Neue"/>
                <a:cs typeface="Helvetica Neue"/>
              </a:rPr>
            </a:br>
            <a:r>
              <a:rPr lang="en-US" sz="2000" dirty="0" smtClean="0">
                <a:latin typeface="Helvetica Neue"/>
                <a:cs typeface="Helvetica Neue"/>
              </a:rPr>
              <a:t>Museum of Bad Art (MOBA)</a:t>
            </a:r>
            <a:endParaRPr lang="en-US" sz="2000" dirty="0">
              <a:latin typeface="Helvetica Neue"/>
              <a:cs typeface="Helvetica Neue"/>
            </a:endParaRPr>
          </a:p>
        </p:txBody>
      </p:sp>
      <p:pic>
        <p:nvPicPr>
          <p:cNvPr id="4" name="Content Placeholder 3" descr="image05.jpg"/>
          <p:cNvPicPr>
            <a:picLocks noGrp="1" noChangeAspect="1"/>
          </p:cNvPicPr>
          <p:nvPr>
            <p:ph idx="1"/>
          </p:nvPr>
        </p:nvPicPr>
        <p:blipFill>
          <a:blip r:embed="rId3">
            <a:extLst>
              <a:ext uri="{28A0092B-C50C-407E-A947-70E740481C1C}">
                <a14:useLocalDpi xmlns:a14="http://schemas.microsoft.com/office/drawing/2010/main" val="0"/>
              </a:ext>
            </a:extLst>
          </a:blip>
          <a:srcRect l="-4785" r="-4785"/>
          <a:stretch>
            <a:fillRect/>
          </a:stretch>
        </p:blipFill>
        <p:spPr>
          <a:xfrm>
            <a:off x="-419101" y="1066855"/>
            <a:ext cx="9986066" cy="3431965"/>
          </a:xfrm>
        </p:spPr>
      </p:pic>
    </p:spTree>
    <p:extLst>
      <p:ext uri="{BB962C8B-B14F-4D97-AF65-F5344CB8AC3E}">
        <p14:creationId xmlns:p14="http://schemas.microsoft.com/office/powerpoint/2010/main" val="1977262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913003"/>
            <a:ext cx="8229600" cy="1616288"/>
          </a:xfrm>
        </p:spPr>
        <p:txBody>
          <a:bodyPr>
            <a:normAutofit/>
          </a:bodyPr>
          <a:lstStyle/>
          <a:p>
            <a:r>
              <a:rPr lang="en-US" sz="1800" dirty="0" smtClean="0"/>
              <a:t>“Germ of an Idea”, Museum of Bad Art (MOBA)</a:t>
            </a:r>
            <a:endParaRPr lang="en-US" sz="1800" dirty="0"/>
          </a:p>
        </p:txBody>
      </p:sp>
      <p:pic>
        <p:nvPicPr>
          <p:cNvPr id="4" name="Content Placeholder 3" descr="image03.jpg"/>
          <p:cNvPicPr>
            <a:picLocks noGrp="1" noChangeAspect="1"/>
          </p:cNvPicPr>
          <p:nvPr>
            <p:ph idx="1"/>
          </p:nvPr>
        </p:nvPicPr>
        <p:blipFill rotWithShape="1">
          <a:blip r:embed="rId3">
            <a:extLst>
              <a:ext uri="{28A0092B-C50C-407E-A947-70E740481C1C}">
                <a14:useLocalDpi xmlns:a14="http://schemas.microsoft.com/office/drawing/2010/main" val="0"/>
              </a:ext>
            </a:extLst>
          </a:blip>
          <a:srcRect l="-386" r="335"/>
          <a:stretch/>
        </p:blipFill>
        <p:spPr>
          <a:xfrm>
            <a:off x="892709" y="522675"/>
            <a:ext cx="7430875" cy="45259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46263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708318"/>
            <a:ext cx="8229600" cy="1000559"/>
          </a:xfrm>
        </p:spPr>
        <p:txBody>
          <a:bodyPr>
            <a:normAutofit/>
          </a:bodyPr>
          <a:lstStyle/>
          <a:p>
            <a:r>
              <a:rPr lang="en-US" sz="1800" dirty="0" smtClean="0"/>
              <a:t>“The Better to See You, My Dear”, Museum of Bad Art (MOBA)</a:t>
            </a:r>
            <a:endParaRPr lang="en-US" sz="1800" dirty="0"/>
          </a:p>
        </p:txBody>
      </p:sp>
      <p:pic>
        <p:nvPicPr>
          <p:cNvPr id="4" name="Content Placeholder 3" descr="image01.jpg"/>
          <p:cNvPicPr>
            <a:picLocks noGrp="1" noChangeAspect="1"/>
          </p:cNvPicPr>
          <p:nvPr>
            <p:ph idx="1"/>
          </p:nvPr>
        </p:nvPicPr>
        <p:blipFill>
          <a:blip r:embed="rId3">
            <a:extLst>
              <a:ext uri="{28A0092B-C50C-407E-A947-70E740481C1C}">
                <a14:useLocalDpi xmlns:a14="http://schemas.microsoft.com/office/drawing/2010/main" val="0"/>
              </a:ext>
            </a:extLst>
          </a:blip>
          <a:srcRect l="-60410" r="-60410"/>
          <a:stretch>
            <a:fillRect/>
          </a:stretch>
        </p:blipFill>
        <p:spPr>
          <a:xfrm>
            <a:off x="-600594" y="163498"/>
            <a:ext cx="10338768" cy="5685924"/>
          </a:xfrm>
        </p:spPr>
      </p:pic>
    </p:spTree>
    <p:extLst>
      <p:ext uri="{BB962C8B-B14F-4D97-AF65-F5344CB8AC3E}">
        <p14:creationId xmlns:p14="http://schemas.microsoft.com/office/powerpoint/2010/main" val="814351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644181"/>
            <a:ext cx="8229600" cy="1039042"/>
          </a:xfrm>
        </p:spPr>
        <p:txBody>
          <a:bodyPr>
            <a:normAutofit/>
          </a:bodyPr>
          <a:lstStyle/>
          <a:p>
            <a:r>
              <a:rPr lang="en-US" sz="1800" dirty="0" smtClean="0"/>
              <a:t>“Spewing Rubik’s Cubes”, Museum of Bad Art (MOBA)</a:t>
            </a:r>
            <a:endParaRPr lang="en-US" sz="1800" dirty="0"/>
          </a:p>
        </p:txBody>
      </p:sp>
      <p:pic>
        <p:nvPicPr>
          <p:cNvPr id="4" name="Content Placeholder 3" descr="museum-bad-art-painting.jpg"/>
          <p:cNvPicPr>
            <a:picLocks noGrp="1" noChangeAspect="1"/>
          </p:cNvPicPr>
          <p:nvPr>
            <p:ph idx="1"/>
          </p:nvPr>
        </p:nvPicPr>
        <p:blipFill>
          <a:blip r:embed="rId3">
            <a:extLst>
              <a:ext uri="{28A0092B-C50C-407E-A947-70E740481C1C}">
                <a14:useLocalDpi xmlns:a14="http://schemas.microsoft.com/office/drawing/2010/main" val="0"/>
              </a:ext>
            </a:extLst>
          </a:blip>
          <a:srcRect l="-21596" r="-21596"/>
          <a:stretch>
            <a:fillRect/>
          </a:stretch>
        </p:blipFill>
        <p:spPr>
          <a:xfrm>
            <a:off x="-209333" y="317431"/>
            <a:ext cx="9522403" cy="5236955"/>
          </a:xfrm>
        </p:spPr>
      </p:pic>
    </p:spTree>
    <p:extLst>
      <p:ext uri="{BB962C8B-B14F-4D97-AF65-F5344CB8AC3E}">
        <p14:creationId xmlns:p14="http://schemas.microsoft.com/office/powerpoint/2010/main" val="2875555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61971"/>
            <a:ext cx="8229600" cy="1000560"/>
          </a:xfrm>
        </p:spPr>
        <p:txBody>
          <a:bodyPr>
            <a:normAutofit/>
          </a:bodyPr>
          <a:lstStyle/>
          <a:p>
            <a:r>
              <a:rPr lang="en-US" sz="1800" dirty="0" smtClean="0"/>
              <a:t>“Two Trees in Love”, Museum of Bad Art (MOBA)</a:t>
            </a:r>
            <a:endParaRPr lang="en-US" sz="1800" dirty="0"/>
          </a:p>
        </p:txBody>
      </p:sp>
      <p:pic>
        <p:nvPicPr>
          <p:cNvPr id="4" name="Content Placeholder 3" descr="Two Trees in Love-5605633.jpg"/>
          <p:cNvPicPr>
            <a:picLocks noGrp="1" noChangeAspect="1"/>
          </p:cNvPicPr>
          <p:nvPr>
            <p:ph idx="1"/>
          </p:nvPr>
        </p:nvPicPr>
        <p:blipFill>
          <a:blip r:embed="rId3">
            <a:extLst>
              <a:ext uri="{28A0092B-C50C-407E-A947-70E740481C1C}">
                <a14:useLocalDpi xmlns:a14="http://schemas.microsoft.com/office/drawing/2010/main" val="0"/>
              </a:ext>
            </a:extLst>
          </a:blip>
          <a:srcRect l="-17293" r="-17293"/>
          <a:stretch>
            <a:fillRect/>
          </a:stretch>
        </p:blipFill>
        <p:spPr>
          <a:xfrm>
            <a:off x="457200" y="646640"/>
            <a:ext cx="8229600" cy="4525963"/>
          </a:xfrm>
        </p:spPr>
      </p:pic>
    </p:spTree>
    <p:extLst>
      <p:ext uri="{BB962C8B-B14F-4D97-AF65-F5344CB8AC3E}">
        <p14:creationId xmlns:p14="http://schemas.microsoft.com/office/powerpoint/2010/main" val="3156675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728230"/>
            <a:ext cx="8229600" cy="1129770"/>
          </a:xfrm>
        </p:spPr>
        <p:txBody>
          <a:bodyPr>
            <a:normAutofit/>
          </a:bodyPr>
          <a:lstStyle/>
          <a:p>
            <a:r>
              <a:rPr lang="en-US" sz="2000" dirty="0" smtClean="0"/>
              <a:t>“</a:t>
            </a:r>
            <a:r>
              <a:rPr lang="en-US" sz="2000" dirty="0" err="1" smtClean="0"/>
              <a:t>Mana</a:t>
            </a:r>
            <a:r>
              <a:rPr lang="en-US" sz="2000" dirty="0" smtClean="0"/>
              <a:t> Lisa”, Museum of Bad Art (MOBA)</a:t>
            </a:r>
            <a:endParaRPr lang="en-US" sz="2000" dirty="0"/>
          </a:p>
        </p:txBody>
      </p:sp>
      <p:pic>
        <p:nvPicPr>
          <p:cNvPr id="4" name="Content Placeholder 3" descr="museum-bad-art.jpg"/>
          <p:cNvPicPr>
            <a:picLocks noGrp="1" noChangeAspect="1"/>
          </p:cNvPicPr>
          <p:nvPr>
            <p:ph idx="1"/>
          </p:nvPr>
        </p:nvPicPr>
        <p:blipFill>
          <a:blip r:embed="rId3">
            <a:extLst>
              <a:ext uri="{28A0092B-C50C-407E-A947-70E740481C1C}">
                <a14:useLocalDpi xmlns:a14="http://schemas.microsoft.com/office/drawing/2010/main" val="0"/>
              </a:ext>
            </a:extLst>
          </a:blip>
          <a:srcRect l="-60223" r="-60223"/>
          <a:stretch>
            <a:fillRect/>
          </a:stretch>
        </p:blipFill>
        <p:spPr>
          <a:xfrm>
            <a:off x="-572340" y="189141"/>
            <a:ext cx="10254907" cy="5639804"/>
          </a:xfrm>
        </p:spPr>
      </p:pic>
    </p:spTree>
    <p:extLst>
      <p:ext uri="{BB962C8B-B14F-4D97-AF65-F5344CB8AC3E}">
        <p14:creationId xmlns:p14="http://schemas.microsoft.com/office/powerpoint/2010/main" val="1474031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david-byrne.gif"/>
          <p:cNvPicPr>
            <a:picLocks noGrp="1" noChangeAspect="1"/>
          </p:cNvPicPr>
          <p:nvPr>
            <p:ph idx="1"/>
          </p:nvPr>
        </p:nvPicPr>
        <p:blipFill>
          <a:blip r:embed="rId3">
            <a:extLst>
              <a:ext uri="{28A0092B-C50C-407E-A947-70E740481C1C}">
                <a14:useLocalDpi xmlns:a14="http://schemas.microsoft.com/office/drawing/2010/main" val="0"/>
              </a:ext>
            </a:extLst>
          </a:blip>
          <a:srcRect l="-16732" r="-16732"/>
          <a:stretch>
            <a:fillRect/>
          </a:stretch>
        </p:blipFill>
        <p:spPr>
          <a:xfrm>
            <a:off x="-1493107" y="94570"/>
            <a:ext cx="12110697" cy="6660417"/>
          </a:xfrm>
        </p:spPr>
      </p:pic>
    </p:spTree>
    <p:extLst>
      <p:ext uri="{BB962C8B-B14F-4D97-AF65-F5344CB8AC3E}">
        <p14:creationId xmlns:p14="http://schemas.microsoft.com/office/powerpoint/2010/main" val="428069581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My God Rubric.jpg"/>
          <p:cNvPicPr>
            <a:picLocks noGrp="1" noChangeAspect="1"/>
          </p:cNvPicPr>
          <p:nvPr>
            <p:ph idx="1"/>
          </p:nvPr>
        </p:nvPicPr>
        <p:blipFill>
          <a:blip r:embed="rId3">
            <a:extLst>
              <a:ext uri="{28A0092B-C50C-407E-A947-70E740481C1C}">
                <a14:useLocalDpi xmlns:a14="http://schemas.microsoft.com/office/drawing/2010/main" val="0"/>
              </a:ext>
            </a:extLst>
          </a:blip>
          <a:srcRect l="-13424" r="-13424"/>
          <a:stretch>
            <a:fillRect/>
          </a:stretch>
        </p:blipFill>
        <p:spPr>
          <a:xfrm>
            <a:off x="-1208757" y="233244"/>
            <a:ext cx="11545172" cy="6349400"/>
          </a:xfrm>
        </p:spPr>
      </p:pic>
    </p:spTree>
    <p:extLst>
      <p:ext uri="{BB962C8B-B14F-4D97-AF65-F5344CB8AC3E}">
        <p14:creationId xmlns:p14="http://schemas.microsoft.com/office/powerpoint/2010/main" val="921926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tumblr_n2ckosnoGx1rpt61io2_500.gif"/>
          <p:cNvPicPr>
            <a:picLocks noGrp="1" noChangeAspect="1"/>
          </p:cNvPicPr>
          <p:nvPr>
            <p:ph idx="1"/>
          </p:nvPr>
        </p:nvPicPr>
        <p:blipFill>
          <a:blip r:embed="rId3">
            <a:extLst>
              <a:ext uri="{28A0092B-C50C-407E-A947-70E740481C1C}">
                <a14:useLocalDpi xmlns:a14="http://schemas.microsoft.com/office/drawing/2010/main" val="0"/>
              </a:ext>
            </a:extLst>
          </a:blip>
          <a:srcRect l="-7277" r="-7277"/>
          <a:stretch>
            <a:fillRect/>
          </a:stretch>
        </p:blipFill>
        <p:spPr>
          <a:xfrm>
            <a:off x="-643604" y="551589"/>
            <a:ext cx="10402813" cy="5721147"/>
          </a:xfrm>
        </p:spPr>
      </p:pic>
    </p:spTree>
    <p:extLst>
      <p:ext uri="{BB962C8B-B14F-4D97-AF65-F5344CB8AC3E}">
        <p14:creationId xmlns:p14="http://schemas.microsoft.com/office/powerpoint/2010/main" val="3776505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644181"/>
            <a:ext cx="8229600" cy="1039042"/>
          </a:xfrm>
        </p:spPr>
        <p:txBody>
          <a:bodyPr>
            <a:normAutofit/>
          </a:bodyPr>
          <a:lstStyle/>
          <a:p>
            <a:endParaRPr lang="en-US" sz="1800" dirty="0"/>
          </a:p>
        </p:txBody>
      </p:sp>
      <p:pic>
        <p:nvPicPr>
          <p:cNvPr id="4" name="Content Placeholder 3" descr="museum-bad-art-painting.jpg"/>
          <p:cNvPicPr>
            <a:picLocks noGrp="1" noChangeAspect="1"/>
          </p:cNvPicPr>
          <p:nvPr>
            <p:ph idx="1"/>
          </p:nvPr>
        </p:nvPicPr>
        <p:blipFill>
          <a:blip r:embed="rId3">
            <a:extLst>
              <a:ext uri="{28A0092B-C50C-407E-A947-70E740481C1C}">
                <a14:useLocalDpi xmlns:a14="http://schemas.microsoft.com/office/drawing/2010/main" val="0"/>
              </a:ext>
            </a:extLst>
          </a:blip>
          <a:srcRect l="-21596" r="-21596"/>
          <a:stretch>
            <a:fillRect/>
          </a:stretch>
        </p:blipFill>
        <p:spPr>
          <a:xfrm>
            <a:off x="-1579523" y="38100"/>
            <a:ext cx="12311023" cy="6770589"/>
          </a:xfrm>
        </p:spPr>
      </p:pic>
    </p:spTree>
    <p:extLst>
      <p:ext uri="{BB962C8B-B14F-4D97-AF65-F5344CB8AC3E}">
        <p14:creationId xmlns:p14="http://schemas.microsoft.com/office/powerpoint/2010/main" val="3126222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My God Rubric.jpg"/>
          <p:cNvPicPr>
            <a:picLocks noGrp="1" noChangeAspect="1"/>
          </p:cNvPicPr>
          <p:nvPr>
            <p:ph idx="1"/>
          </p:nvPr>
        </p:nvPicPr>
        <p:blipFill>
          <a:blip r:embed="rId3">
            <a:extLst>
              <a:ext uri="{28A0092B-C50C-407E-A947-70E740481C1C}">
                <a14:useLocalDpi xmlns:a14="http://schemas.microsoft.com/office/drawing/2010/main" val="0"/>
              </a:ext>
            </a:extLst>
          </a:blip>
          <a:srcRect l="-13424" r="-13424"/>
          <a:stretch>
            <a:fillRect/>
          </a:stretch>
        </p:blipFill>
        <p:spPr>
          <a:xfrm>
            <a:off x="-1208757" y="233244"/>
            <a:ext cx="11545172" cy="6349400"/>
          </a:xfrm>
        </p:spPr>
      </p:pic>
    </p:spTree>
    <p:extLst>
      <p:ext uri="{BB962C8B-B14F-4D97-AF65-F5344CB8AC3E}">
        <p14:creationId xmlns:p14="http://schemas.microsoft.com/office/powerpoint/2010/main" val="2656620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extBox 2"/>
          <p:cNvSpPr txBox="1">
            <a:spLocks noChangeArrowheads="1"/>
          </p:cNvSpPr>
          <p:nvPr/>
        </p:nvSpPr>
        <p:spPr bwMode="auto">
          <a:xfrm>
            <a:off x="729217" y="1062038"/>
            <a:ext cx="75787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cs typeface="ＭＳ Ｐゴシック" charset="0"/>
              </a:defRPr>
            </a:lvl2pPr>
            <a:lvl3pPr marL="1143000" indent="-228600" eaLnBrk="0" hangingPunct="0">
              <a:defRPr sz="2400">
                <a:solidFill>
                  <a:schemeClr val="tx1"/>
                </a:solidFill>
                <a:latin typeface="Calibri" charset="0"/>
                <a:ea typeface="ＭＳ Ｐゴシック" charset="0"/>
                <a:cs typeface="ＭＳ Ｐゴシック" charset="0"/>
              </a:defRPr>
            </a:lvl3pPr>
            <a:lvl4pPr marL="1600200" indent="-228600" eaLnBrk="0" hangingPunct="0">
              <a:defRPr sz="2400">
                <a:solidFill>
                  <a:schemeClr val="tx1"/>
                </a:solidFill>
                <a:latin typeface="Calibri" charset="0"/>
                <a:ea typeface="ＭＳ Ｐゴシック" charset="0"/>
                <a:cs typeface="ＭＳ Ｐゴシック" charset="0"/>
              </a:defRPr>
            </a:lvl4pPr>
            <a:lvl5pPr marL="2057400" indent="-228600" eaLnBrk="0" hangingPunct="0">
              <a:defRPr sz="2400">
                <a:solidFill>
                  <a:schemeClr val="tx1"/>
                </a:solidFill>
                <a:latin typeface="Calibri"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cs typeface="ＭＳ Ｐゴシック" charset="0"/>
              </a:defRPr>
            </a:lvl9pPr>
          </a:lstStyle>
          <a:p>
            <a:pPr algn="ctr" eaLnBrk="1" hangingPunct="1"/>
            <a:r>
              <a:rPr lang="pt-BR" sz="4800" dirty="0">
                <a:solidFill>
                  <a:schemeClr val="accent6">
                    <a:lumMod val="60000"/>
                    <a:lumOff val="40000"/>
                  </a:schemeClr>
                </a:solidFill>
                <a:latin typeface="Helvetica Neue"/>
                <a:cs typeface="Helvetica Neue"/>
              </a:rPr>
              <a:t>PRINCIPLES OF DESIGN</a:t>
            </a:r>
          </a:p>
        </p:txBody>
      </p:sp>
      <p:sp>
        <p:nvSpPr>
          <p:cNvPr id="28674" name="TextBox 3"/>
          <p:cNvSpPr txBox="1">
            <a:spLocks noChangeArrowheads="1"/>
          </p:cNvSpPr>
          <p:nvPr/>
        </p:nvSpPr>
        <p:spPr bwMode="auto">
          <a:xfrm>
            <a:off x="1847850" y="2228850"/>
            <a:ext cx="4993675"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cs typeface="ＭＳ Ｐゴシック" charset="0"/>
              </a:defRPr>
            </a:lvl2pPr>
            <a:lvl3pPr marL="1143000" indent="-228600" eaLnBrk="0" hangingPunct="0">
              <a:defRPr sz="2400">
                <a:solidFill>
                  <a:schemeClr val="tx1"/>
                </a:solidFill>
                <a:latin typeface="Calibri" charset="0"/>
                <a:ea typeface="ＭＳ Ｐゴシック" charset="0"/>
                <a:cs typeface="ＭＳ Ｐゴシック" charset="0"/>
              </a:defRPr>
            </a:lvl3pPr>
            <a:lvl4pPr marL="1600200" indent="-228600" eaLnBrk="0" hangingPunct="0">
              <a:defRPr sz="2400">
                <a:solidFill>
                  <a:schemeClr val="tx1"/>
                </a:solidFill>
                <a:latin typeface="Calibri" charset="0"/>
                <a:ea typeface="ＭＳ Ｐゴシック" charset="0"/>
                <a:cs typeface="ＭＳ Ｐゴシック" charset="0"/>
              </a:defRPr>
            </a:lvl4pPr>
            <a:lvl5pPr marL="2057400" indent="-228600" eaLnBrk="0" hangingPunct="0">
              <a:defRPr sz="2400">
                <a:solidFill>
                  <a:schemeClr val="tx1"/>
                </a:solidFill>
                <a:latin typeface="Calibri"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cs typeface="ＭＳ Ｐゴシック" charset="0"/>
              </a:defRPr>
            </a:lvl9pPr>
          </a:lstStyle>
          <a:p>
            <a:pPr eaLnBrk="1" hangingPunct="1">
              <a:buFont typeface="Arial" charset="0"/>
              <a:buChar char="•"/>
            </a:pPr>
            <a:r>
              <a:rPr lang="pt-BR" sz="2800" dirty="0" err="1">
                <a:solidFill>
                  <a:srgbClr val="B7DEE8"/>
                </a:solidFill>
                <a:latin typeface="Helvetica Neue"/>
                <a:cs typeface="Helvetica Neue"/>
              </a:rPr>
              <a:t>unity</a:t>
            </a:r>
            <a:r>
              <a:rPr lang="pt-BR" sz="2800" dirty="0">
                <a:solidFill>
                  <a:srgbClr val="B7DEE8"/>
                </a:solidFill>
                <a:latin typeface="Helvetica Neue"/>
                <a:cs typeface="Helvetica Neue"/>
              </a:rPr>
              <a:t>/</a:t>
            </a:r>
            <a:r>
              <a:rPr lang="pt-BR" sz="2800" dirty="0" err="1">
                <a:solidFill>
                  <a:srgbClr val="B7DEE8"/>
                </a:solidFill>
                <a:latin typeface="Helvetica Neue"/>
                <a:cs typeface="Helvetica Neue"/>
              </a:rPr>
              <a:t>variety</a:t>
            </a:r>
            <a:endParaRPr lang="pt-BR" sz="2800" dirty="0">
              <a:solidFill>
                <a:srgbClr val="B7DEE8"/>
              </a:solidFill>
              <a:latin typeface="Helvetica Neue"/>
              <a:cs typeface="Helvetica Neue"/>
            </a:endParaRPr>
          </a:p>
          <a:p>
            <a:pPr eaLnBrk="1" hangingPunct="1">
              <a:buFont typeface="Arial" charset="0"/>
              <a:buChar char="•"/>
            </a:pPr>
            <a:r>
              <a:rPr lang="pt-BR" sz="2800" dirty="0">
                <a:solidFill>
                  <a:srgbClr val="B7DEE8"/>
                </a:solidFill>
                <a:latin typeface="Helvetica Neue"/>
                <a:cs typeface="Helvetica Neue"/>
              </a:rPr>
              <a:t>balance/</a:t>
            </a:r>
            <a:r>
              <a:rPr lang="pt-BR" sz="2800" dirty="0" err="1">
                <a:solidFill>
                  <a:srgbClr val="B7DEE8"/>
                </a:solidFill>
                <a:latin typeface="Helvetica Neue"/>
                <a:cs typeface="Helvetica Neue"/>
              </a:rPr>
              <a:t>emphasis</a:t>
            </a:r>
            <a:r>
              <a:rPr lang="pt-BR" sz="2800" dirty="0">
                <a:solidFill>
                  <a:srgbClr val="B7DEE8"/>
                </a:solidFill>
                <a:latin typeface="Helvetica Neue"/>
                <a:cs typeface="Helvetica Neue"/>
              </a:rPr>
              <a:t>/</a:t>
            </a:r>
            <a:r>
              <a:rPr lang="pt-BR" sz="2800" dirty="0" err="1">
                <a:solidFill>
                  <a:srgbClr val="B7DEE8"/>
                </a:solidFill>
                <a:latin typeface="Helvetica Neue"/>
                <a:cs typeface="Helvetica Neue"/>
              </a:rPr>
              <a:t>contrast</a:t>
            </a:r>
            <a:endParaRPr lang="pt-BR" sz="2800" dirty="0">
              <a:solidFill>
                <a:srgbClr val="B7DEE8"/>
              </a:solidFill>
              <a:latin typeface="Helvetica Neue"/>
              <a:cs typeface="Helvetica Neue"/>
            </a:endParaRPr>
          </a:p>
          <a:p>
            <a:pPr eaLnBrk="1" hangingPunct="1">
              <a:buFont typeface="Arial" charset="0"/>
              <a:buChar char="•"/>
            </a:pPr>
            <a:r>
              <a:rPr lang="pt-BR" sz="2800" dirty="0" err="1">
                <a:solidFill>
                  <a:srgbClr val="B7DEE8"/>
                </a:solidFill>
                <a:latin typeface="Helvetica Neue"/>
                <a:cs typeface="Helvetica Neue"/>
              </a:rPr>
              <a:t>rhythm</a:t>
            </a:r>
            <a:endParaRPr lang="pt-BR" sz="2800" dirty="0">
              <a:solidFill>
                <a:srgbClr val="B7DEE8"/>
              </a:solidFill>
              <a:latin typeface="Helvetica Neue"/>
              <a:cs typeface="Helvetica Neue"/>
            </a:endParaRPr>
          </a:p>
          <a:p>
            <a:pPr eaLnBrk="1" hangingPunct="1">
              <a:buFont typeface="Arial" charset="0"/>
              <a:buChar char="•"/>
            </a:pPr>
            <a:r>
              <a:rPr lang="pt-BR" sz="2800" dirty="0" err="1">
                <a:solidFill>
                  <a:srgbClr val="B7DEE8"/>
                </a:solidFill>
                <a:latin typeface="Helvetica Neue"/>
                <a:cs typeface="Helvetica Neue"/>
              </a:rPr>
              <a:t>repetition</a:t>
            </a:r>
            <a:endParaRPr lang="pt-BR" sz="2800" dirty="0">
              <a:solidFill>
                <a:srgbClr val="B7DEE8"/>
              </a:solidFill>
              <a:latin typeface="Helvetica Neue"/>
              <a:cs typeface="Helvetica Neue"/>
            </a:endParaRPr>
          </a:p>
          <a:p>
            <a:pPr eaLnBrk="1" hangingPunct="1">
              <a:buFont typeface="Arial" charset="0"/>
              <a:buChar char="•"/>
            </a:pPr>
            <a:r>
              <a:rPr lang="pt-BR" sz="2800" dirty="0" err="1">
                <a:solidFill>
                  <a:srgbClr val="B7DEE8"/>
                </a:solidFill>
                <a:latin typeface="Helvetica Neue"/>
                <a:cs typeface="Helvetica Neue"/>
              </a:rPr>
              <a:t>proportion</a:t>
            </a:r>
            <a:r>
              <a:rPr lang="pt-BR" sz="2800" dirty="0">
                <a:solidFill>
                  <a:srgbClr val="B7DEE8"/>
                </a:solidFill>
                <a:latin typeface="Helvetica Neue"/>
                <a:cs typeface="Helvetica Neue"/>
              </a:rPr>
              <a:t>/</a:t>
            </a:r>
            <a:r>
              <a:rPr lang="pt-BR" sz="2800" dirty="0" err="1">
                <a:solidFill>
                  <a:srgbClr val="B7DEE8"/>
                </a:solidFill>
                <a:latin typeface="Helvetica Neue"/>
                <a:cs typeface="Helvetica Neue"/>
              </a:rPr>
              <a:t>scale</a:t>
            </a:r>
            <a:r>
              <a:rPr lang="pt-BR" sz="2800" dirty="0">
                <a:solidFill>
                  <a:srgbClr val="B7DEE8"/>
                </a:solidFill>
                <a:latin typeface="Helvetica Neue"/>
                <a:cs typeface="Helvetica Neue"/>
              </a:rPr>
              <a:t> </a:t>
            </a:r>
          </a:p>
          <a:p>
            <a:pPr eaLnBrk="1" hangingPunct="1">
              <a:buFont typeface="Arial" charset="0"/>
              <a:buChar char="•"/>
            </a:pPr>
            <a:r>
              <a:rPr lang="pt-BR" sz="2800" dirty="0">
                <a:solidFill>
                  <a:srgbClr val="B7DEE8"/>
                </a:solidFill>
                <a:latin typeface="Helvetica Neue"/>
                <a:cs typeface="Helvetica Neue"/>
              </a:rPr>
              <a:t>figure/</a:t>
            </a:r>
            <a:r>
              <a:rPr lang="pt-BR" sz="2800" dirty="0" err="1">
                <a:solidFill>
                  <a:srgbClr val="B7DEE8"/>
                </a:solidFill>
                <a:latin typeface="Helvetica Neue"/>
                <a:cs typeface="Helvetica Neue"/>
              </a:rPr>
              <a:t>ground</a:t>
            </a:r>
            <a:r>
              <a:rPr lang="pt-BR" sz="2800" dirty="0">
                <a:solidFill>
                  <a:srgbClr val="B7DEE8"/>
                </a:solidFill>
                <a:latin typeface="Helvetica Neue"/>
                <a:cs typeface="Helvetica Neue"/>
              </a:rPr>
              <a:t> </a:t>
            </a:r>
            <a:r>
              <a:rPr lang="pt-BR" sz="2800" dirty="0" err="1">
                <a:solidFill>
                  <a:srgbClr val="B7DEE8"/>
                </a:solidFill>
                <a:latin typeface="Helvetica Neue"/>
                <a:cs typeface="Helvetica Neue"/>
              </a:rPr>
              <a:t>relationships</a:t>
            </a:r>
            <a:endParaRPr lang="en-US" sz="2800" dirty="0">
              <a:solidFill>
                <a:srgbClr val="B7DEE8"/>
              </a:solidFill>
              <a:latin typeface="Helvetica Neue"/>
              <a:cs typeface="Helvetica Neue"/>
            </a:endParaRPr>
          </a:p>
        </p:txBody>
      </p:sp>
    </p:spTree>
    <p:extLst>
      <p:ext uri="{BB962C8B-B14F-4D97-AF65-F5344CB8AC3E}">
        <p14:creationId xmlns:p14="http://schemas.microsoft.com/office/powerpoint/2010/main" val="3438342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extBox 2"/>
          <p:cNvSpPr txBox="1">
            <a:spLocks noChangeArrowheads="1"/>
          </p:cNvSpPr>
          <p:nvPr/>
        </p:nvSpPr>
        <p:spPr bwMode="auto">
          <a:xfrm>
            <a:off x="831850" y="1062038"/>
            <a:ext cx="75787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cs typeface="ＭＳ Ｐゴシック" charset="0"/>
              </a:defRPr>
            </a:lvl2pPr>
            <a:lvl3pPr marL="1143000" indent="-228600" eaLnBrk="0" hangingPunct="0">
              <a:defRPr sz="2400">
                <a:solidFill>
                  <a:schemeClr val="tx1"/>
                </a:solidFill>
                <a:latin typeface="Calibri" charset="0"/>
                <a:ea typeface="ＭＳ Ｐゴシック" charset="0"/>
                <a:cs typeface="ＭＳ Ｐゴシック" charset="0"/>
              </a:defRPr>
            </a:lvl3pPr>
            <a:lvl4pPr marL="1600200" indent="-228600" eaLnBrk="0" hangingPunct="0">
              <a:defRPr sz="2400">
                <a:solidFill>
                  <a:schemeClr val="tx1"/>
                </a:solidFill>
                <a:latin typeface="Calibri" charset="0"/>
                <a:ea typeface="ＭＳ Ｐゴシック" charset="0"/>
                <a:cs typeface="ＭＳ Ｐゴシック" charset="0"/>
              </a:defRPr>
            </a:lvl4pPr>
            <a:lvl5pPr marL="2057400" indent="-228600" eaLnBrk="0" hangingPunct="0">
              <a:defRPr sz="2400">
                <a:solidFill>
                  <a:schemeClr val="tx1"/>
                </a:solidFill>
                <a:latin typeface="Calibri"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cs typeface="ＭＳ Ｐゴシック" charset="0"/>
              </a:defRPr>
            </a:lvl9pPr>
          </a:lstStyle>
          <a:p>
            <a:pPr algn="ctr" eaLnBrk="1" hangingPunct="1"/>
            <a:r>
              <a:rPr lang="pt-BR" sz="4800" dirty="0">
                <a:solidFill>
                  <a:schemeClr val="accent6">
                    <a:lumMod val="60000"/>
                    <a:lumOff val="40000"/>
                  </a:schemeClr>
                </a:solidFill>
                <a:latin typeface="Helvetica Neue"/>
                <a:cs typeface="Helvetica Neue"/>
              </a:rPr>
              <a:t>ELEMENTS OF DESIGN</a:t>
            </a:r>
          </a:p>
        </p:txBody>
      </p:sp>
      <p:sp>
        <p:nvSpPr>
          <p:cNvPr id="26626" name="TextBox 3"/>
          <p:cNvSpPr txBox="1">
            <a:spLocks noChangeArrowheads="1"/>
          </p:cNvSpPr>
          <p:nvPr/>
        </p:nvSpPr>
        <p:spPr bwMode="auto">
          <a:xfrm>
            <a:off x="1820863" y="2187575"/>
            <a:ext cx="3236784"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cs typeface="ＭＳ Ｐゴシック" charset="0"/>
              </a:defRPr>
            </a:lvl2pPr>
            <a:lvl3pPr marL="1143000" indent="-228600" eaLnBrk="0" hangingPunct="0">
              <a:defRPr sz="2400">
                <a:solidFill>
                  <a:schemeClr val="tx1"/>
                </a:solidFill>
                <a:latin typeface="Calibri" charset="0"/>
                <a:ea typeface="ＭＳ Ｐゴシック" charset="0"/>
                <a:cs typeface="ＭＳ Ｐゴシック" charset="0"/>
              </a:defRPr>
            </a:lvl3pPr>
            <a:lvl4pPr marL="1600200" indent="-228600" eaLnBrk="0" hangingPunct="0">
              <a:defRPr sz="2400">
                <a:solidFill>
                  <a:schemeClr val="tx1"/>
                </a:solidFill>
                <a:latin typeface="Calibri" charset="0"/>
                <a:ea typeface="ＭＳ Ｐゴシック" charset="0"/>
                <a:cs typeface="ＭＳ Ｐゴシック" charset="0"/>
              </a:defRPr>
            </a:lvl4pPr>
            <a:lvl5pPr marL="2057400" indent="-228600" eaLnBrk="0" hangingPunct="0">
              <a:defRPr sz="2400">
                <a:solidFill>
                  <a:schemeClr val="tx1"/>
                </a:solidFill>
                <a:latin typeface="Calibri"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cs typeface="ＭＳ Ｐゴシック" charset="0"/>
              </a:defRPr>
            </a:lvl9pPr>
          </a:lstStyle>
          <a:p>
            <a:pPr eaLnBrk="1" hangingPunct="1">
              <a:buFont typeface="Arial" charset="0"/>
              <a:buChar char="•"/>
            </a:pPr>
            <a:r>
              <a:rPr lang="pt-BR" sz="2800" dirty="0" err="1">
                <a:solidFill>
                  <a:schemeClr val="accent5">
                    <a:lumMod val="40000"/>
                    <a:lumOff val="60000"/>
                  </a:schemeClr>
                </a:solidFill>
                <a:latin typeface="Helvetica Neue"/>
                <a:cs typeface="Helvetica Neue"/>
              </a:rPr>
              <a:t>line</a:t>
            </a:r>
            <a:r>
              <a:rPr lang="pt-BR" sz="2800" dirty="0">
                <a:solidFill>
                  <a:schemeClr val="accent5">
                    <a:lumMod val="40000"/>
                    <a:lumOff val="60000"/>
                  </a:schemeClr>
                </a:solidFill>
                <a:latin typeface="Helvetica Neue"/>
                <a:cs typeface="Helvetica Neue"/>
              </a:rPr>
              <a:t> </a:t>
            </a:r>
          </a:p>
          <a:p>
            <a:pPr eaLnBrk="1" hangingPunct="1">
              <a:buFont typeface="Arial" charset="0"/>
              <a:buChar char="•"/>
            </a:pPr>
            <a:r>
              <a:rPr lang="pt-BR" sz="2800" dirty="0" err="1">
                <a:solidFill>
                  <a:schemeClr val="accent5">
                    <a:lumMod val="40000"/>
                    <a:lumOff val="60000"/>
                  </a:schemeClr>
                </a:solidFill>
                <a:latin typeface="Helvetica Neue"/>
                <a:cs typeface="Helvetica Neue"/>
              </a:rPr>
              <a:t>shape</a:t>
            </a:r>
            <a:r>
              <a:rPr lang="pt-BR" sz="2800" dirty="0">
                <a:solidFill>
                  <a:schemeClr val="accent5">
                    <a:lumMod val="40000"/>
                    <a:lumOff val="60000"/>
                  </a:schemeClr>
                </a:solidFill>
                <a:latin typeface="Helvetica Neue"/>
                <a:cs typeface="Helvetica Neue"/>
              </a:rPr>
              <a:t> </a:t>
            </a:r>
          </a:p>
          <a:p>
            <a:pPr eaLnBrk="1" hangingPunct="1">
              <a:buFont typeface="Arial" charset="0"/>
              <a:buChar char="•"/>
            </a:pPr>
            <a:r>
              <a:rPr lang="pt-BR" sz="2800" dirty="0">
                <a:solidFill>
                  <a:schemeClr val="accent5">
                    <a:lumMod val="40000"/>
                    <a:lumOff val="60000"/>
                  </a:schemeClr>
                </a:solidFill>
                <a:latin typeface="Helvetica Neue"/>
                <a:cs typeface="Helvetica Neue"/>
              </a:rPr>
              <a:t>color</a:t>
            </a:r>
          </a:p>
          <a:p>
            <a:pPr eaLnBrk="1" hangingPunct="1">
              <a:buFont typeface="Arial" charset="0"/>
              <a:buChar char="•"/>
            </a:pPr>
            <a:r>
              <a:rPr lang="pt-BR" sz="2800" dirty="0" err="1">
                <a:solidFill>
                  <a:schemeClr val="accent5">
                    <a:lumMod val="40000"/>
                    <a:lumOff val="60000"/>
                  </a:schemeClr>
                </a:solidFill>
                <a:latin typeface="Helvetica Neue"/>
                <a:cs typeface="Helvetica Neue"/>
              </a:rPr>
              <a:t>value</a:t>
            </a:r>
            <a:endParaRPr lang="pt-BR" sz="2800" dirty="0">
              <a:solidFill>
                <a:schemeClr val="accent5">
                  <a:lumMod val="40000"/>
                  <a:lumOff val="60000"/>
                </a:schemeClr>
              </a:solidFill>
              <a:latin typeface="Helvetica Neue"/>
              <a:cs typeface="Helvetica Neue"/>
            </a:endParaRPr>
          </a:p>
          <a:p>
            <a:pPr eaLnBrk="1" hangingPunct="1">
              <a:buFont typeface="Arial" charset="0"/>
              <a:buChar char="•"/>
            </a:pPr>
            <a:r>
              <a:rPr lang="pt-BR" sz="2800" dirty="0" err="1">
                <a:solidFill>
                  <a:schemeClr val="accent5">
                    <a:lumMod val="40000"/>
                    <a:lumOff val="60000"/>
                  </a:schemeClr>
                </a:solidFill>
                <a:latin typeface="Helvetica Neue"/>
                <a:cs typeface="Helvetica Neue"/>
              </a:rPr>
              <a:t>texture</a:t>
            </a:r>
            <a:endParaRPr lang="pt-BR" sz="2800" dirty="0">
              <a:solidFill>
                <a:schemeClr val="accent5">
                  <a:lumMod val="40000"/>
                  <a:lumOff val="60000"/>
                </a:schemeClr>
              </a:solidFill>
              <a:latin typeface="Helvetica Neue"/>
              <a:cs typeface="Helvetica Neue"/>
            </a:endParaRPr>
          </a:p>
          <a:p>
            <a:pPr eaLnBrk="1" hangingPunct="1">
              <a:buFont typeface="Arial" charset="0"/>
              <a:buChar char="•"/>
            </a:pPr>
            <a:r>
              <a:rPr lang="pt-BR" sz="2800" dirty="0" err="1">
                <a:solidFill>
                  <a:schemeClr val="accent5">
                    <a:lumMod val="40000"/>
                    <a:lumOff val="60000"/>
                  </a:schemeClr>
                </a:solidFill>
                <a:latin typeface="Helvetica Neue"/>
                <a:cs typeface="Helvetica Neue"/>
              </a:rPr>
              <a:t>illusion</a:t>
            </a:r>
            <a:r>
              <a:rPr lang="pt-BR" sz="2800" dirty="0">
                <a:solidFill>
                  <a:schemeClr val="accent5">
                    <a:lumMod val="40000"/>
                    <a:lumOff val="60000"/>
                  </a:schemeClr>
                </a:solidFill>
                <a:latin typeface="Helvetica Neue"/>
                <a:cs typeface="Helvetica Neue"/>
              </a:rPr>
              <a:t> </a:t>
            </a:r>
            <a:r>
              <a:rPr lang="pt-BR" sz="2800" dirty="0" err="1">
                <a:solidFill>
                  <a:schemeClr val="accent5">
                    <a:lumMod val="40000"/>
                    <a:lumOff val="60000"/>
                  </a:schemeClr>
                </a:solidFill>
                <a:latin typeface="Helvetica Neue"/>
                <a:cs typeface="Helvetica Neue"/>
              </a:rPr>
              <a:t>of</a:t>
            </a:r>
            <a:r>
              <a:rPr lang="pt-BR" sz="2800" dirty="0">
                <a:solidFill>
                  <a:schemeClr val="accent5">
                    <a:lumMod val="40000"/>
                    <a:lumOff val="60000"/>
                  </a:schemeClr>
                </a:solidFill>
                <a:latin typeface="Helvetica Neue"/>
                <a:cs typeface="Helvetica Neue"/>
              </a:rPr>
              <a:t> </a:t>
            </a:r>
            <a:r>
              <a:rPr lang="pt-BR" sz="2800" dirty="0" err="1">
                <a:solidFill>
                  <a:schemeClr val="accent5">
                    <a:lumMod val="40000"/>
                    <a:lumOff val="60000"/>
                  </a:schemeClr>
                </a:solidFill>
                <a:latin typeface="Helvetica Neue"/>
                <a:cs typeface="Helvetica Neue"/>
              </a:rPr>
              <a:t>space</a:t>
            </a:r>
            <a:endParaRPr lang="en-US" sz="2800" dirty="0">
              <a:solidFill>
                <a:schemeClr val="accent5">
                  <a:lumMod val="40000"/>
                  <a:lumOff val="60000"/>
                </a:schemeClr>
              </a:solidFill>
              <a:latin typeface="Helvetica Neue"/>
              <a:cs typeface="Helvetica Neue"/>
            </a:endParaRPr>
          </a:p>
        </p:txBody>
      </p:sp>
    </p:spTree>
    <p:extLst>
      <p:ext uri="{BB962C8B-B14F-4D97-AF65-F5344CB8AC3E}">
        <p14:creationId xmlns:p14="http://schemas.microsoft.com/office/powerpoint/2010/main" val="3131648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54297"/>
            <a:ext cx="8229600" cy="1034429"/>
          </a:xfrm>
        </p:spPr>
        <p:txBody>
          <a:bodyPr>
            <a:normAutofit/>
          </a:bodyPr>
          <a:lstStyle/>
          <a:p>
            <a:r>
              <a:rPr lang="en-US" sz="1600" dirty="0" err="1" smtClean="0">
                <a:solidFill>
                  <a:schemeClr val="tx1">
                    <a:lumMod val="75000"/>
                  </a:schemeClr>
                </a:solidFill>
                <a:latin typeface="Helvetica Neue"/>
                <a:cs typeface="Helvetica Neue"/>
              </a:rPr>
              <a:t>Nuri</a:t>
            </a:r>
            <a:r>
              <a:rPr lang="en-US" sz="1600" dirty="0" smtClean="0">
                <a:solidFill>
                  <a:schemeClr val="tx1">
                    <a:lumMod val="75000"/>
                  </a:schemeClr>
                </a:solidFill>
                <a:latin typeface="Helvetica Neue"/>
                <a:cs typeface="Helvetica Neue"/>
              </a:rPr>
              <a:t> Bilge </a:t>
            </a:r>
            <a:r>
              <a:rPr lang="en-US" sz="1600" dirty="0" err="1" smtClean="0">
                <a:solidFill>
                  <a:schemeClr val="tx1">
                    <a:lumMod val="75000"/>
                  </a:schemeClr>
                </a:solidFill>
                <a:latin typeface="Helvetica Neue"/>
                <a:cs typeface="Helvetica Neue"/>
              </a:rPr>
              <a:t>Ceylan</a:t>
            </a:r>
            <a:r>
              <a:rPr lang="en-US" sz="1600" dirty="0" smtClean="0">
                <a:solidFill>
                  <a:schemeClr val="tx1">
                    <a:lumMod val="75000"/>
                  </a:schemeClr>
                </a:solidFill>
                <a:latin typeface="Helvetica Neue"/>
                <a:cs typeface="Helvetica Neue"/>
              </a:rPr>
              <a:t>, film still</a:t>
            </a:r>
            <a:endParaRPr lang="en-US" sz="1600" dirty="0">
              <a:solidFill>
                <a:schemeClr val="tx1">
                  <a:lumMod val="75000"/>
                </a:schemeClr>
              </a:solidFill>
              <a:latin typeface="Helvetica Neue"/>
              <a:cs typeface="Helvetica Neue"/>
            </a:endParaRPr>
          </a:p>
        </p:txBody>
      </p:sp>
      <p:pic>
        <p:nvPicPr>
          <p:cNvPr id="4" name="Content Placeholder 3" descr="curvedstreet.jpg"/>
          <p:cNvPicPr>
            <a:picLocks noGrp="1" noChangeAspect="1"/>
          </p:cNvPicPr>
          <p:nvPr>
            <p:ph idx="1"/>
          </p:nvPr>
        </p:nvPicPr>
        <p:blipFill rotWithShape="1">
          <a:blip r:embed="rId3">
            <a:extLst>
              <a:ext uri="{28A0092B-C50C-407E-A947-70E740481C1C}">
                <a14:useLocalDpi xmlns:a14="http://schemas.microsoft.com/office/drawing/2010/main" val="0"/>
              </a:ext>
            </a:extLst>
          </a:blip>
          <a:srcRect t="-454" b="-456"/>
          <a:stretch/>
        </p:blipFill>
        <p:spPr>
          <a:xfrm>
            <a:off x="0" y="1370657"/>
            <a:ext cx="9113888" cy="35335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283336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948858"/>
            <a:ext cx="8229600" cy="768381"/>
          </a:xfrm>
        </p:spPr>
        <p:txBody>
          <a:bodyPr>
            <a:normAutofit/>
          </a:bodyPr>
          <a:lstStyle/>
          <a:p>
            <a:r>
              <a:rPr lang="en-US" sz="1600" dirty="0" smtClean="0">
                <a:solidFill>
                  <a:srgbClr val="BFBFBF"/>
                </a:solidFill>
                <a:latin typeface="Helvetica Neue"/>
                <a:cs typeface="Helvetica Neue"/>
              </a:rPr>
              <a:t>Barry McGee, mixed media on found board</a:t>
            </a:r>
            <a:endParaRPr lang="en-US" sz="1600" dirty="0">
              <a:solidFill>
                <a:srgbClr val="BFBFBF"/>
              </a:solidFill>
              <a:latin typeface="Helvetica Neue"/>
              <a:cs typeface="Helvetica Neue"/>
            </a:endParaRPr>
          </a:p>
        </p:txBody>
      </p:sp>
      <p:pic>
        <p:nvPicPr>
          <p:cNvPr id="4" name="Content Placeholder 3" descr="0405_mcgee-pink-profile.jpg"/>
          <p:cNvPicPr>
            <a:picLocks noGrp="1" noChangeAspect="1"/>
          </p:cNvPicPr>
          <p:nvPr>
            <p:ph idx="1"/>
          </p:nvPr>
        </p:nvPicPr>
        <p:blipFill>
          <a:blip r:embed="rId3">
            <a:extLst>
              <a:ext uri="{28A0092B-C50C-407E-A947-70E740481C1C}">
                <a14:useLocalDpi xmlns:a14="http://schemas.microsoft.com/office/drawing/2010/main" val="0"/>
              </a:ext>
            </a:extLst>
          </a:blip>
          <a:srcRect l="-57976" r="-57976"/>
          <a:stretch>
            <a:fillRect/>
          </a:stretch>
        </p:blipFill>
        <p:spPr>
          <a:xfrm>
            <a:off x="-680848" y="274639"/>
            <a:ext cx="10317484" cy="5674219"/>
          </a:xfrm>
        </p:spPr>
      </p:pic>
    </p:spTree>
    <p:extLst>
      <p:ext uri="{BB962C8B-B14F-4D97-AF65-F5344CB8AC3E}">
        <p14:creationId xmlns:p14="http://schemas.microsoft.com/office/powerpoint/2010/main" val="1438616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800658"/>
            <a:ext cx="8229600" cy="864205"/>
          </a:xfrm>
        </p:spPr>
        <p:txBody>
          <a:bodyPr>
            <a:normAutofit/>
          </a:bodyPr>
          <a:lstStyle/>
          <a:p>
            <a:r>
              <a:rPr lang="en-US" sz="1600" dirty="0" smtClean="0">
                <a:solidFill>
                  <a:srgbClr val="BFBFBF"/>
                </a:solidFill>
                <a:latin typeface="Helvetica Neue"/>
                <a:cs typeface="Helvetica Neue"/>
              </a:rPr>
              <a:t>Barry McGee, mixed media installation</a:t>
            </a:r>
            <a:endParaRPr lang="en-US" sz="1600" dirty="0">
              <a:solidFill>
                <a:srgbClr val="BFBFBF"/>
              </a:solidFill>
              <a:latin typeface="Helvetica Neue"/>
              <a:cs typeface="Helvetica Neue"/>
            </a:endParaRPr>
          </a:p>
        </p:txBody>
      </p:sp>
      <p:pic>
        <p:nvPicPr>
          <p:cNvPr id="5" name="Content Placeholder 4" descr="wpid1243-Bary_McGee_SFMOMA-4586.jpg"/>
          <p:cNvPicPr>
            <a:picLocks noGrp="1" noChangeAspect="1"/>
          </p:cNvPicPr>
          <p:nvPr>
            <p:ph idx="1"/>
          </p:nvPr>
        </p:nvPicPr>
        <p:blipFill>
          <a:blip r:embed="rId3">
            <a:extLst>
              <a:ext uri="{28A0092B-C50C-407E-A947-70E740481C1C}">
                <a14:useLocalDpi xmlns:a14="http://schemas.microsoft.com/office/drawing/2010/main" val="0"/>
              </a:ext>
            </a:extLst>
          </a:blip>
          <a:srcRect l="-10170" r="-10170"/>
          <a:stretch>
            <a:fillRect/>
          </a:stretch>
        </p:blipFill>
        <p:spPr>
          <a:xfrm>
            <a:off x="-269695" y="248449"/>
            <a:ext cx="9690875" cy="5329608"/>
          </a:xfrm>
        </p:spPr>
      </p:pic>
    </p:spTree>
    <p:extLst>
      <p:ext uri="{BB962C8B-B14F-4D97-AF65-F5344CB8AC3E}">
        <p14:creationId xmlns:p14="http://schemas.microsoft.com/office/powerpoint/2010/main" val="2156866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761376"/>
            <a:ext cx="8229600" cy="759453"/>
          </a:xfrm>
        </p:spPr>
        <p:txBody>
          <a:bodyPr>
            <a:normAutofit/>
          </a:bodyPr>
          <a:lstStyle/>
          <a:p>
            <a:r>
              <a:rPr lang="en-US" sz="1600" dirty="0" smtClean="0">
                <a:solidFill>
                  <a:srgbClr val="BFBFBF"/>
                </a:solidFill>
                <a:latin typeface="Helvetica Neue"/>
                <a:cs typeface="Helvetica Neue"/>
              </a:rPr>
              <a:t>Gerhard Richter, oil on canvas</a:t>
            </a:r>
            <a:endParaRPr lang="en-US" sz="1600" dirty="0">
              <a:solidFill>
                <a:srgbClr val="BFBFBF"/>
              </a:solidFill>
              <a:latin typeface="Helvetica Neue"/>
              <a:cs typeface="Helvetica Neue"/>
            </a:endParaRPr>
          </a:p>
        </p:txBody>
      </p:sp>
      <p:pic>
        <p:nvPicPr>
          <p:cNvPr id="4" name="Content Placeholder 3" descr="Richter-Abstraktes-Bild-769-2.jpg"/>
          <p:cNvPicPr>
            <a:picLocks noGrp="1" noChangeAspect="1"/>
          </p:cNvPicPr>
          <p:nvPr>
            <p:ph idx="1"/>
          </p:nvPr>
        </p:nvPicPr>
        <p:blipFill rotWithShape="1">
          <a:blip r:embed="rId3">
            <a:extLst>
              <a:ext uri="{28A0092B-C50C-407E-A947-70E740481C1C}">
                <a14:useLocalDpi xmlns:a14="http://schemas.microsoft.com/office/drawing/2010/main" val="0"/>
              </a:ext>
            </a:extLst>
          </a:blip>
          <a:srcRect l="-132" r="-387"/>
          <a:stretch/>
        </p:blipFill>
        <p:spPr>
          <a:xfrm>
            <a:off x="2376371" y="250476"/>
            <a:ext cx="4350394" cy="54443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03342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99494"/>
            <a:ext cx="8229600" cy="1060617"/>
          </a:xfrm>
        </p:spPr>
        <p:txBody>
          <a:bodyPr>
            <a:normAutofit/>
          </a:bodyPr>
          <a:lstStyle/>
          <a:p>
            <a:r>
              <a:rPr lang="en-US" sz="1600" dirty="0" smtClean="0">
                <a:solidFill>
                  <a:srgbClr val="BFBFBF"/>
                </a:solidFill>
                <a:latin typeface="Helvetica Neue"/>
                <a:cs typeface="Helvetica Neue"/>
              </a:rPr>
              <a:t>Dries Van </a:t>
            </a:r>
            <a:r>
              <a:rPr lang="en-US" sz="1600" dirty="0" err="1" smtClean="0">
                <a:solidFill>
                  <a:srgbClr val="BFBFBF"/>
                </a:solidFill>
                <a:latin typeface="Helvetica Neue"/>
                <a:cs typeface="Helvetica Neue"/>
              </a:rPr>
              <a:t>Noten</a:t>
            </a:r>
            <a:r>
              <a:rPr lang="en-US" sz="1600" dirty="0" smtClean="0">
                <a:solidFill>
                  <a:srgbClr val="BFBFBF"/>
                </a:solidFill>
                <a:latin typeface="Helvetica Neue"/>
                <a:cs typeface="Helvetica Neue"/>
              </a:rPr>
              <a:t>, fashion design</a:t>
            </a:r>
            <a:endParaRPr lang="en-US" sz="1600" dirty="0">
              <a:solidFill>
                <a:srgbClr val="BFBFBF"/>
              </a:solidFill>
              <a:latin typeface="Helvetica Neue"/>
              <a:cs typeface="Helvetica Neue"/>
            </a:endParaRPr>
          </a:p>
        </p:txBody>
      </p:sp>
      <p:pic>
        <p:nvPicPr>
          <p:cNvPr id="4" name="Content Placeholder 3" descr="Dries-Van-Noten-Inspirations-IV.jpg"/>
          <p:cNvPicPr>
            <a:picLocks noGrp="1" noChangeAspect="1"/>
          </p:cNvPicPr>
          <p:nvPr>
            <p:ph idx="1"/>
          </p:nvPr>
        </p:nvPicPr>
        <p:blipFill rotWithShape="1">
          <a:blip r:embed="rId3">
            <a:extLst>
              <a:ext uri="{28A0092B-C50C-407E-A947-70E740481C1C}">
                <a14:useLocalDpi xmlns:a14="http://schemas.microsoft.com/office/drawing/2010/main" val="0"/>
              </a:ext>
            </a:extLst>
          </a:blip>
          <a:srcRect l="-230" r="-246"/>
          <a:stretch/>
        </p:blipFill>
        <p:spPr>
          <a:xfrm>
            <a:off x="880138" y="277702"/>
            <a:ext cx="7393156" cy="51039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76174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867022"/>
            <a:ext cx="8229600" cy="990978"/>
          </a:xfrm>
        </p:spPr>
        <p:txBody>
          <a:bodyPr>
            <a:normAutofit/>
          </a:bodyPr>
          <a:lstStyle/>
          <a:p>
            <a:r>
              <a:rPr lang="en-US" sz="1600" dirty="0">
                <a:solidFill>
                  <a:srgbClr val="BFBFBF"/>
                </a:solidFill>
                <a:latin typeface="Helvetica Neue"/>
                <a:cs typeface="Helvetica Neue"/>
              </a:rPr>
              <a:t>Dries Van </a:t>
            </a:r>
            <a:r>
              <a:rPr lang="en-US" sz="1600" dirty="0" err="1">
                <a:solidFill>
                  <a:srgbClr val="BFBFBF"/>
                </a:solidFill>
                <a:latin typeface="Helvetica Neue"/>
                <a:cs typeface="Helvetica Neue"/>
              </a:rPr>
              <a:t>Noten</a:t>
            </a:r>
            <a:r>
              <a:rPr lang="en-US" sz="1600" dirty="0">
                <a:solidFill>
                  <a:srgbClr val="BFBFBF"/>
                </a:solidFill>
                <a:latin typeface="Helvetica Neue"/>
                <a:cs typeface="Helvetica Neue"/>
              </a:rPr>
              <a:t>, fashion design</a:t>
            </a:r>
            <a:endParaRPr lang="en-US" sz="1600" dirty="0">
              <a:solidFill>
                <a:srgbClr val="BFBFBF"/>
              </a:solidFill>
            </a:endParaRPr>
          </a:p>
        </p:txBody>
      </p:sp>
      <p:pic>
        <p:nvPicPr>
          <p:cNvPr id="5" name="Content Placeholder 4" descr="dries_van_noten_photo_tommy_ton.jpg"/>
          <p:cNvPicPr>
            <a:picLocks noGrp="1" noChangeAspect="1"/>
          </p:cNvPicPr>
          <p:nvPr>
            <p:ph idx="1"/>
          </p:nvPr>
        </p:nvPicPr>
        <p:blipFill rotWithShape="1">
          <a:blip r:embed="rId3">
            <a:extLst>
              <a:ext uri="{28A0092B-C50C-407E-A947-70E740481C1C}">
                <a14:useLocalDpi xmlns:a14="http://schemas.microsoft.com/office/drawing/2010/main" val="0"/>
              </a:ext>
            </a:extLst>
          </a:blip>
          <a:srcRect l="-524" r="-755"/>
          <a:stretch/>
        </p:blipFill>
        <p:spPr>
          <a:xfrm>
            <a:off x="2627839" y="117511"/>
            <a:ext cx="3872605" cy="574951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58778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34025"/>
            <a:ext cx="8229600" cy="955864"/>
          </a:xfrm>
        </p:spPr>
        <p:txBody>
          <a:bodyPr>
            <a:normAutofit/>
          </a:bodyPr>
          <a:lstStyle/>
          <a:p>
            <a:r>
              <a:rPr lang="en-US" sz="1600" dirty="0" smtClean="0">
                <a:solidFill>
                  <a:srgbClr val="BFBFBF"/>
                </a:solidFill>
                <a:latin typeface="Helvetica Neue"/>
                <a:cs typeface="Helvetica Neue"/>
              </a:rPr>
              <a:t>Christopher Anderson, digital photograph</a:t>
            </a:r>
            <a:endParaRPr lang="en-US" sz="1600" dirty="0">
              <a:solidFill>
                <a:srgbClr val="BFBFBF"/>
              </a:solidFill>
              <a:latin typeface="Helvetica Neue"/>
              <a:cs typeface="Helvetica Neue"/>
            </a:endParaRPr>
          </a:p>
        </p:txBody>
      </p:sp>
      <p:pic>
        <p:nvPicPr>
          <p:cNvPr id="5" name="Content Placeholder 4" descr="CAP003.jpg"/>
          <p:cNvPicPr>
            <a:picLocks noGrp="1" noChangeAspect="1"/>
          </p:cNvPicPr>
          <p:nvPr>
            <p:ph idx="1"/>
          </p:nvPr>
        </p:nvPicPr>
        <p:blipFill rotWithShape="1">
          <a:blip r:embed="rId3">
            <a:extLst>
              <a:ext uri="{28A0092B-C50C-407E-A947-70E740481C1C}">
                <a14:useLocalDpi xmlns:a14="http://schemas.microsoft.com/office/drawing/2010/main" val="0"/>
              </a:ext>
            </a:extLst>
          </a:blip>
          <a:srcRect l="-331" r="-470"/>
          <a:stretch/>
        </p:blipFill>
        <p:spPr>
          <a:xfrm>
            <a:off x="1156752" y="500301"/>
            <a:ext cx="6839926" cy="45259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0284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813750"/>
            <a:ext cx="8229600" cy="1044249"/>
          </a:xfrm>
        </p:spPr>
        <p:txBody>
          <a:bodyPr>
            <a:normAutofit/>
          </a:bodyPr>
          <a:lstStyle/>
          <a:p>
            <a:r>
              <a:rPr lang="en-US" sz="1600" dirty="0">
                <a:solidFill>
                  <a:srgbClr val="BFBFBF"/>
                </a:solidFill>
                <a:latin typeface="Helvetica Neue"/>
                <a:cs typeface="Helvetica Neue"/>
              </a:rPr>
              <a:t>Christopher Anderson, digital photograph</a:t>
            </a:r>
            <a:endParaRPr lang="en-US" sz="1600" dirty="0">
              <a:solidFill>
                <a:srgbClr val="BFBFBF"/>
              </a:solidFill>
            </a:endParaRPr>
          </a:p>
        </p:txBody>
      </p:sp>
      <p:pic>
        <p:nvPicPr>
          <p:cNvPr id="4" name="Content Placeholder 3" descr="Christopher-Anderson9.png"/>
          <p:cNvPicPr>
            <a:picLocks noGrp="1" noChangeAspect="1"/>
          </p:cNvPicPr>
          <p:nvPr>
            <p:ph idx="1"/>
          </p:nvPr>
        </p:nvPicPr>
        <p:blipFill>
          <a:blip r:embed="rId3">
            <a:extLst>
              <a:ext uri="{28A0092B-C50C-407E-A947-70E740481C1C}">
                <a14:useLocalDpi xmlns:a14="http://schemas.microsoft.com/office/drawing/2010/main" val="0"/>
              </a:ext>
            </a:extLst>
          </a:blip>
          <a:srcRect l="-18144" r="-18144"/>
          <a:stretch>
            <a:fillRect/>
          </a:stretch>
        </p:blipFill>
        <p:spPr>
          <a:xfrm>
            <a:off x="-248976" y="353538"/>
            <a:ext cx="9615485" cy="5288146"/>
          </a:xfrm>
        </p:spPr>
      </p:pic>
    </p:spTree>
    <p:extLst>
      <p:ext uri="{BB962C8B-B14F-4D97-AF65-F5344CB8AC3E}">
        <p14:creationId xmlns:p14="http://schemas.microsoft.com/office/powerpoint/2010/main" val="3709468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66710"/>
            <a:ext cx="8229600" cy="1101743"/>
          </a:xfrm>
        </p:spPr>
        <p:txBody>
          <a:bodyPr>
            <a:normAutofit/>
          </a:bodyPr>
          <a:lstStyle/>
          <a:p>
            <a:r>
              <a:rPr lang="en-US" sz="1600" dirty="0" smtClean="0">
                <a:solidFill>
                  <a:srgbClr val="BFBFBF"/>
                </a:solidFill>
                <a:latin typeface="Helvetica Neue"/>
                <a:cs typeface="Helvetica Neue"/>
              </a:rPr>
              <a:t>Francesca Woodman, photograph</a:t>
            </a:r>
            <a:endParaRPr lang="en-US" sz="1600" dirty="0">
              <a:solidFill>
                <a:srgbClr val="BFBFBF"/>
              </a:solidFill>
              <a:latin typeface="Helvetica Neue"/>
              <a:cs typeface="Helvetica Neue"/>
            </a:endParaRPr>
          </a:p>
        </p:txBody>
      </p:sp>
      <p:pic>
        <p:nvPicPr>
          <p:cNvPr id="4" name="Content Placeholder 3" descr="1238845934_Francesca-Woodman---Untitled-New-York--1979-_P140_-WEB.jpeg"/>
          <p:cNvPicPr>
            <a:picLocks noGrp="1" noChangeAspect="1"/>
          </p:cNvPicPr>
          <p:nvPr>
            <p:ph idx="1"/>
          </p:nvPr>
        </p:nvPicPr>
        <p:blipFill>
          <a:blip r:embed="rId3">
            <a:extLst>
              <a:ext uri="{28A0092B-C50C-407E-A947-70E740481C1C}">
                <a14:useLocalDpi xmlns:a14="http://schemas.microsoft.com/office/drawing/2010/main" val="0"/>
              </a:ext>
            </a:extLst>
          </a:blip>
          <a:srcRect l="-40347" r="-40347"/>
          <a:stretch>
            <a:fillRect/>
          </a:stretch>
        </p:blipFill>
        <p:spPr>
          <a:xfrm>
            <a:off x="-173885" y="170224"/>
            <a:ext cx="9448818" cy="5196486"/>
          </a:xfrm>
        </p:spPr>
      </p:pic>
    </p:spTree>
    <p:extLst>
      <p:ext uri="{BB962C8B-B14F-4D97-AF65-F5344CB8AC3E}">
        <p14:creationId xmlns:p14="http://schemas.microsoft.com/office/powerpoint/2010/main" val="742337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748281"/>
            <a:ext cx="8229600" cy="1008239"/>
          </a:xfrm>
        </p:spPr>
        <p:txBody>
          <a:bodyPr>
            <a:normAutofit/>
          </a:bodyPr>
          <a:lstStyle/>
          <a:p>
            <a:r>
              <a:rPr lang="en-US" sz="1600" dirty="0" smtClean="0">
                <a:solidFill>
                  <a:srgbClr val="BFBFBF"/>
                </a:solidFill>
                <a:latin typeface="Helvetica Neue"/>
                <a:cs typeface="Helvetica Neue"/>
              </a:rPr>
              <a:t>Can </a:t>
            </a:r>
            <a:r>
              <a:rPr lang="en-US" sz="1600" dirty="0" err="1" smtClean="0">
                <a:solidFill>
                  <a:srgbClr val="BFBFBF"/>
                </a:solidFill>
                <a:latin typeface="Helvetica Neue"/>
                <a:cs typeface="Helvetica Neue"/>
              </a:rPr>
              <a:t>Pekdemir</a:t>
            </a:r>
            <a:r>
              <a:rPr lang="en-US" sz="1600" dirty="0" smtClean="0">
                <a:solidFill>
                  <a:srgbClr val="BFBFBF"/>
                </a:solidFill>
                <a:latin typeface="Helvetica Neue"/>
                <a:cs typeface="Helvetica Neue"/>
              </a:rPr>
              <a:t>, digital photograph</a:t>
            </a:r>
            <a:endParaRPr lang="en-US" sz="1600" dirty="0">
              <a:solidFill>
                <a:srgbClr val="BFBFBF"/>
              </a:solidFill>
              <a:latin typeface="Helvetica Neue"/>
              <a:cs typeface="Helvetica Neue"/>
            </a:endParaRPr>
          </a:p>
        </p:txBody>
      </p:sp>
      <p:pic>
        <p:nvPicPr>
          <p:cNvPr id="4" name="Content Placeholder 3" descr="2_Pekdemir_high.jpeg"/>
          <p:cNvPicPr>
            <a:picLocks noGrp="1" noChangeAspect="1"/>
          </p:cNvPicPr>
          <p:nvPr>
            <p:ph idx="1"/>
          </p:nvPr>
        </p:nvPicPr>
        <p:blipFill rotWithShape="1">
          <a:blip r:embed="rId3">
            <a:extLst>
              <a:ext uri="{28A0092B-C50C-407E-A947-70E740481C1C}">
                <a14:useLocalDpi xmlns:a14="http://schemas.microsoft.com/office/drawing/2010/main" val="0"/>
              </a:ext>
            </a:extLst>
          </a:blip>
          <a:srcRect l="-550" r="-318"/>
          <a:stretch/>
        </p:blipFill>
        <p:spPr>
          <a:xfrm>
            <a:off x="1131605" y="984780"/>
            <a:ext cx="6865074" cy="45259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08309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53616"/>
            <a:ext cx="8229600" cy="1219589"/>
          </a:xfrm>
        </p:spPr>
        <p:txBody>
          <a:bodyPr>
            <a:normAutofit/>
          </a:bodyPr>
          <a:lstStyle/>
          <a:p>
            <a:r>
              <a:rPr lang="en-US" sz="1600" dirty="0" smtClean="0">
                <a:solidFill>
                  <a:srgbClr val="BFBFBF"/>
                </a:solidFill>
                <a:latin typeface="Helvetica Neue"/>
                <a:cs typeface="Helvetica Neue"/>
              </a:rPr>
              <a:t>Tomas van </a:t>
            </a:r>
            <a:r>
              <a:rPr lang="en-US" sz="1600" dirty="0" err="1" smtClean="0">
                <a:solidFill>
                  <a:srgbClr val="BFBFBF"/>
                </a:solidFill>
                <a:latin typeface="Helvetica Neue"/>
                <a:cs typeface="Helvetica Neue"/>
              </a:rPr>
              <a:t>Houtryve</a:t>
            </a:r>
            <a:r>
              <a:rPr lang="en-US" sz="1600" dirty="0" smtClean="0">
                <a:solidFill>
                  <a:srgbClr val="BFBFBF"/>
                </a:solidFill>
                <a:latin typeface="Helvetica Neue"/>
                <a:cs typeface="Helvetica Neue"/>
              </a:rPr>
              <a:t>, drone photograph</a:t>
            </a:r>
            <a:endParaRPr lang="en-US" sz="1600" dirty="0">
              <a:solidFill>
                <a:srgbClr val="BFBFBF"/>
              </a:solidFill>
              <a:latin typeface="Helvetica Neue"/>
              <a:cs typeface="Helvetica Neue"/>
            </a:endParaRPr>
          </a:p>
        </p:txBody>
      </p:sp>
      <p:pic>
        <p:nvPicPr>
          <p:cNvPr id="5" name="Content Placeholder 4" descr="Tomas van Houtryve 1.jpg"/>
          <p:cNvPicPr>
            <a:picLocks noGrp="1" noChangeAspect="1"/>
          </p:cNvPicPr>
          <p:nvPr>
            <p:ph idx="1"/>
          </p:nvPr>
        </p:nvPicPr>
        <p:blipFill rotWithShape="1">
          <a:blip r:embed="rId3">
            <a:extLst>
              <a:ext uri="{28A0092B-C50C-407E-A947-70E740481C1C}">
                <a14:useLocalDpi xmlns:a14="http://schemas.microsoft.com/office/drawing/2010/main" val="0"/>
              </a:ext>
            </a:extLst>
          </a:blip>
          <a:srcRect l="-331" r="-284"/>
          <a:stretch/>
        </p:blipFill>
        <p:spPr>
          <a:xfrm>
            <a:off x="1244766" y="827653"/>
            <a:ext cx="6877646" cy="45259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44696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29272"/>
            <a:ext cx="8229600" cy="1086805"/>
          </a:xfrm>
        </p:spPr>
        <p:txBody>
          <a:bodyPr>
            <a:normAutofit/>
          </a:bodyPr>
          <a:lstStyle/>
          <a:p>
            <a:r>
              <a:rPr lang="en-US" sz="1600" dirty="0" smtClean="0">
                <a:solidFill>
                  <a:srgbClr val="BFBFBF"/>
                </a:solidFill>
                <a:latin typeface="Helvetica Neue"/>
                <a:cs typeface="Helvetica Neue"/>
              </a:rPr>
              <a:t>Mu Qi, ink on paper</a:t>
            </a:r>
            <a:endParaRPr lang="en-US" sz="1600" dirty="0">
              <a:solidFill>
                <a:srgbClr val="BFBFBF"/>
              </a:solidFill>
              <a:latin typeface="Helvetica Neue"/>
              <a:cs typeface="Helvetica Neue"/>
            </a:endParaRPr>
          </a:p>
        </p:txBody>
      </p:sp>
      <p:pic>
        <p:nvPicPr>
          <p:cNvPr id="4" name="Content Placeholder 3" descr="J112.lo.jpeg"/>
          <p:cNvPicPr>
            <a:picLocks noGrp="1" noChangeAspect="1"/>
          </p:cNvPicPr>
          <p:nvPr>
            <p:ph idx="1"/>
          </p:nvPr>
        </p:nvPicPr>
        <p:blipFill>
          <a:blip r:embed="rId3">
            <a:extLst>
              <a:ext uri="{28A0092B-C50C-407E-A947-70E740481C1C}">
                <a14:useLocalDpi xmlns:a14="http://schemas.microsoft.com/office/drawing/2010/main" val="0"/>
              </a:ext>
            </a:extLst>
          </a:blip>
          <a:srcRect l="-11253" r="-11253"/>
          <a:stretch>
            <a:fillRect/>
          </a:stretch>
        </p:blipFill>
        <p:spPr>
          <a:xfrm>
            <a:off x="240523" y="572050"/>
            <a:ext cx="8650100" cy="4757222"/>
          </a:xfrm>
        </p:spPr>
      </p:pic>
    </p:spTree>
    <p:extLst>
      <p:ext uri="{BB962C8B-B14F-4D97-AF65-F5344CB8AC3E}">
        <p14:creationId xmlns:p14="http://schemas.microsoft.com/office/powerpoint/2010/main" val="4064869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588000"/>
            <a:ext cx="8229600" cy="1104900"/>
          </a:xfrm>
        </p:spPr>
        <p:txBody>
          <a:bodyPr>
            <a:normAutofit/>
          </a:bodyPr>
          <a:lstStyle/>
          <a:p>
            <a:r>
              <a:rPr lang="en-US" sz="1600" dirty="0" smtClean="0">
                <a:solidFill>
                  <a:srgbClr val="BFBFBF"/>
                </a:solidFill>
                <a:latin typeface="Helvetica Neue"/>
                <a:cs typeface="Helvetica Neue"/>
              </a:rPr>
              <a:t>Louise Bourgeois, </a:t>
            </a:r>
            <a:r>
              <a:rPr lang="en-US" sz="1600" dirty="0">
                <a:solidFill>
                  <a:srgbClr val="BFBFBF"/>
                </a:solidFill>
                <a:latin typeface="Helvetica Neue"/>
                <a:cs typeface="Helvetica Neue"/>
              </a:rPr>
              <a:t>Digital prints and </a:t>
            </a:r>
            <a:r>
              <a:rPr lang="en-US" sz="1600" dirty="0" err="1">
                <a:solidFill>
                  <a:srgbClr val="BFBFBF"/>
                </a:solidFill>
                <a:latin typeface="Helvetica Neue"/>
                <a:cs typeface="Helvetica Neue"/>
              </a:rPr>
              <a:t>screenprints</a:t>
            </a:r>
            <a:r>
              <a:rPr lang="en-US" sz="1600" dirty="0">
                <a:solidFill>
                  <a:srgbClr val="BFBFBF"/>
                </a:solidFill>
                <a:latin typeface="Helvetica Neue"/>
                <a:cs typeface="Helvetica Neue"/>
              </a:rPr>
              <a:t> with dye additions</a:t>
            </a:r>
          </a:p>
        </p:txBody>
      </p:sp>
      <p:pic>
        <p:nvPicPr>
          <p:cNvPr id="4" name="Content Placeholder 3" descr="fragile-20842-install_300.jpg"/>
          <p:cNvPicPr>
            <a:picLocks noGrp="1" noChangeAspect="1"/>
          </p:cNvPicPr>
          <p:nvPr>
            <p:ph idx="1"/>
          </p:nvPr>
        </p:nvPicPr>
        <p:blipFill>
          <a:blip r:embed="rId3">
            <a:extLst>
              <a:ext uri="{28A0092B-C50C-407E-A947-70E740481C1C}">
                <a14:useLocalDpi xmlns:a14="http://schemas.microsoft.com/office/drawing/2010/main" val="0"/>
              </a:ext>
            </a:extLst>
          </a:blip>
          <a:srcRect l="-65857" r="-65857"/>
          <a:stretch>
            <a:fillRect/>
          </a:stretch>
        </p:blipFill>
        <p:spPr>
          <a:xfrm>
            <a:off x="-622570" y="107489"/>
            <a:ext cx="10218800" cy="5619947"/>
          </a:xfrm>
        </p:spPr>
      </p:pic>
    </p:spTree>
    <p:extLst>
      <p:ext uri="{BB962C8B-B14F-4D97-AF65-F5344CB8AC3E}">
        <p14:creationId xmlns:p14="http://schemas.microsoft.com/office/powerpoint/2010/main" val="2872914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695905"/>
            <a:ext cx="8229600" cy="1008239"/>
          </a:xfrm>
        </p:spPr>
        <p:txBody>
          <a:bodyPr>
            <a:normAutofit/>
          </a:bodyPr>
          <a:lstStyle/>
          <a:p>
            <a:r>
              <a:rPr lang="en-US" sz="1600" dirty="0" err="1" smtClean="0">
                <a:solidFill>
                  <a:srgbClr val="BFBFBF"/>
                </a:solidFill>
                <a:latin typeface="Helvetica Neue"/>
                <a:cs typeface="Helvetica Neue"/>
              </a:rPr>
              <a:t>Valie</a:t>
            </a:r>
            <a:r>
              <a:rPr lang="en-US" sz="1600" dirty="0" smtClean="0">
                <a:solidFill>
                  <a:srgbClr val="BFBFBF"/>
                </a:solidFill>
                <a:latin typeface="Helvetica Neue"/>
                <a:cs typeface="Helvetica Neue"/>
              </a:rPr>
              <a:t> Export, performance/photograph</a:t>
            </a:r>
            <a:endParaRPr lang="en-US" sz="1600" dirty="0">
              <a:solidFill>
                <a:srgbClr val="BFBFBF"/>
              </a:solidFill>
              <a:latin typeface="Helvetica Neue"/>
              <a:cs typeface="Helvetica Neue"/>
            </a:endParaRPr>
          </a:p>
        </p:txBody>
      </p:sp>
      <p:pic>
        <p:nvPicPr>
          <p:cNvPr id="4" name="Content Placeholder 3" descr="Valie Export Aufhockung.jpeg"/>
          <p:cNvPicPr>
            <a:picLocks noGrp="1" noChangeAspect="1"/>
          </p:cNvPicPr>
          <p:nvPr>
            <p:ph idx="1"/>
          </p:nvPr>
        </p:nvPicPr>
        <p:blipFill>
          <a:blip r:embed="rId3">
            <a:extLst>
              <a:ext uri="{28A0092B-C50C-407E-A947-70E740481C1C}">
                <a14:useLocalDpi xmlns:a14="http://schemas.microsoft.com/office/drawing/2010/main" val="0"/>
              </a:ext>
            </a:extLst>
          </a:blip>
          <a:srcRect l="-70736" r="-70736"/>
          <a:stretch>
            <a:fillRect/>
          </a:stretch>
        </p:blipFill>
        <p:spPr>
          <a:xfrm>
            <a:off x="-81395" y="256554"/>
            <a:ext cx="9291842" cy="5110155"/>
          </a:xfrm>
        </p:spPr>
      </p:pic>
    </p:spTree>
    <p:extLst>
      <p:ext uri="{BB962C8B-B14F-4D97-AF65-F5344CB8AC3E}">
        <p14:creationId xmlns:p14="http://schemas.microsoft.com/office/powerpoint/2010/main" val="2094657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47118"/>
            <a:ext cx="8229600" cy="1047523"/>
          </a:xfrm>
        </p:spPr>
        <p:txBody>
          <a:bodyPr>
            <a:normAutofit/>
          </a:bodyPr>
          <a:lstStyle/>
          <a:p>
            <a:r>
              <a:rPr lang="en-US" sz="1600" dirty="0" err="1">
                <a:solidFill>
                  <a:srgbClr val="BFBFBF"/>
                </a:solidFill>
                <a:latin typeface="Helvetica Neue"/>
                <a:cs typeface="Helvetica Neue"/>
              </a:rPr>
              <a:t>Valie</a:t>
            </a:r>
            <a:r>
              <a:rPr lang="en-US" sz="1600" dirty="0">
                <a:solidFill>
                  <a:srgbClr val="BFBFBF"/>
                </a:solidFill>
                <a:latin typeface="Helvetica Neue"/>
                <a:cs typeface="Helvetica Neue"/>
              </a:rPr>
              <a:t> Export, performance</a:t>
            </a:r>
            <a:r>
              <a:rPr lang="en-US" sz="1600" dirty="0" smtClean="0">
                <a:solidFill>
                  <a:srgbClr val="BFBFBF"/>
                </a:solidFill>
                <a:latin typeface="Helvetica Neue"/>
                <a:cs typeface="Helvetica Neue"/>
              </a:rPr>
              <a:t>/hand-colored photograph</a:t>
            </a:r>
            <a:endParaRPr lang="en-US" sz="1600" dirty="0">
              <a:solidFill>
                <a:srgbClr val="BFBFBF"/>
              </a:solidFill>
            </a:endParaRPr>
          </a:p>
        </p:txBody>
      </p:sp>
      <p:pic>
        <p:nvPicPr>
          <p:cNvPr id="4" name="Content Placeholder 3" descr="moma_shapingvisions2012_export-web.jpg"/>
          <p:cNvPicPr>
            <a:picLocks noGrp="1" noChangeAspect="1"/>
          </p:cNvPicPr>
          <p:nvPr>
            <p:ph idx="1"/>
          </p:nvPr>
        </p:nvPicPr>
        <p:blipFill>
          <a:blip r:embed="rId3">
            <a:extLst>
              <a:ext uri="{28A0092B-C50C-407E-A947-70E740481C1C}">
                <a14:useLocalDpi xmlns:a14="http://schemas.microsoft.com/office/drawing/2010/main" val="0"/>
              </a:ext>
            </a:extLst>
          </a:blip>
          <a:srcRect l="-3981" r="-3981"/>
          <a:stretch>
            <a:fillRect/>
          </a:stretch>
        </p:blipFill>
        <p:spPr>
          <a:xfrm>
            <a:off x="457200" y="749088"/>
            <a:ext cx="8229600" cy="4525963"/>
          </a:xfrm>
        </p:spPr>
      </p:pic>
    </p:spTree>
    <p:extLst>
      <p:ext uri="{BB962C8B-B14F-4D97-AF65-F5344CB8AC3E}">
        <p14:creationId xmlns:p14="http://schemas.microsoft.com/office/powerpoint/2010/main" val="1179972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617340"/>
            <a:ext cx="8229600" cy="1139181"/>
          </a:xfrm>
        </p:spPr>
        <p:txBody>
          <a:bodyPr>
            <a:normAutofit/>
          </a:bodyPr>
          <a:lstStyle/>
          <a:p>
            <a:r>
              <a:rPr lang="en-US" sz="1600" dirty="0" smtClean="0">
                <a:solidFill>
                  <a:srgbClr val="BFBFBF"/>
                </a:solidFill>
                <a:latin typeface="Helvetica Neue"/>
                <a:cs typeface="Helvetica Neue"/>
              </a:rPr>
              <a:t>Rashid Johnson, photo-emulsion print</a:t>
            </a:r>
            <a:endParaRPr lang="en-US" sz="1600" dirty="0">
              <a:solidFill>
                <a:srgbClr val="BFBFBF"/>
              </a:solidFill>
              <a:latin typeface="Helvetica Neue"/>
              <a:cs typeface="Helvetica Neue"/>
            </a:endParaRPr>
          </a:p>
        </p:txBody>
      </p:sp>
      <p:pic>
        <p:nvPicPr>
          <p:cNvPr id="4" name="Content Placeholder 3" descr="Rashid Johnson Manumission Papers.jpeg"/>
          <p:cNvPicPr>
            <a:picLocks noGrp="1" noChangeAspect="1"/>
          </p:cNvPicPr>
          <p:nvPr>
            <p:ph idx="1"/>
          </p:nvPr>
        </p:nvPicPr>
        <p:blipFill rotWithShape="1">
          <a:blip r:embed="rId3">
            <a:extLst>
              <a:ext uri="{28A0092B-C50C-407E-A947-70E740481C1C}">
                <a14:useLocalDpi xmlns:a14="http://schemas.microsoft.com/office/drawing/2010/main" val="0"/>
              </a:ext>
            </a:extLst>
          </a:blip>
          <a:srcRect l="-531" r="-62"/>
          <a:stretch/>
        </p:blipFill>
        <p:spPr>
          <a:xfrm>
            <a:off x="2363797" y="238421"/>
            <a:ext cx="4300101" cy="55229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75105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131074"/>
            <a:ext cx="8229600" cy="1726926"/>
          </a:xfrm>
        </p:spPr>
        <p:txBody>
          <a:bodyPr>
            <a:normAutofit/>
          </a:bodyPr>
          <a:lstStyle/>
          <a:p>
            <a:r>
              <a:rPr lang="en-US" sz="1600" dirty="0" smtClean="0">
                <a:solidFill>
                  <a:srgbClr val="BFBFBF"/>
                </a:solidFill>
                <a:latin typeface="Helvetica Neue"/>
                <a:cs typeface="Helvetica Neue"/>
              </a:rPr>
              <a:t>Christopher Wool, enamel paint on aluminum</a:t>
            </a:r>
            <a:endParaRPr lang="en-US" sz="1600" dirty="0">
              <a:solidFill>
                <a:srgbClr val="BFBFBF"/>
              </a:solidFill>
              <a:latin typeface="Helvetica Neue"/>
              <a:cs typeface="Helvetica Neue"/>
            </a:endParaRPr>
          </a:p>
        </p:txBody>
      </p:sp>
      <p:pic>
        <p:nvPicPr>
          <p:cNvPr id="4" name="Content Placeholder 3" descr="Wool The Harder You Look.jpeg"/>
          <p:cNvPicPr>
            <a:picLocks noGrp="1" noChangeAspect="1"/>
          </p:cNvPicPr>
          <p:nvPr>
            <p:ph idx="1"/>
          </p:nvPr>
        </p:nvPicPr>
        <p:blipFill>
          <a:blip r:embed="rId3">
            <a:extLst>
              <a:ext uri="{28A0092B-C50C-407E-A947-70E740481C1C}">
                <a14:useLocalDpi xmlns:a14="http://schemas.microsoft.com/office/drawing/2010/main" val="0"/>
              </a:ext>
            </a:extLst>
          </a:blip>
          <a:srcRect l="-86964" r="-86964"/>
          <a:stretch>
            <a:fillRect/>
          </a:stretch>
        </p:blipFill>
        <p:spPr>
          <a:xfrm>
            <a:off x="0" y="282208"/>
            <a:ext cx="9191244" cy="5054830"/>
          </a:xfrm>
        </p:spPr>
      </p:pic>
    </p:spTree>
    <p:extLst>
      <p:ext uri="{BB962C8B-B14F-4D97-AF65-F5344CB8AC3E}">
        <p14:creationId xmlns:p14="http://schemas.microsoft.com/office/powerpoint/2010/main" val="2668107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43621"/>
            <a:ext cx="8229600" cy="1757393"/>
          </a:xfrm>
        </p:spPr>
        <p:txBody>
          <a:bodyPr>
            <a:normAutofit/>
          </a:bodyPr>
          <a:lstStyle/>
          <a:p>
            <a:r>
              <a:rPr lang="en-US" sz="1600" dirty="0" smtClean="0">
                <a:solidFill>
                  <a:srgbClr val="BFBFBF"/>
                </a:solidFill>
                <a:latin typeface="Helvetica Neue"/>
                <a:cs typeface="Helvetica Neue"/>
              </a:rPr>
              <a:t>Reza </a:t>
            </a:r>
            <a:r>
              <a:rPr lang="en-US" sz="1600" dirty="0" err="1" smtClean="0">
                <a:solidFill>
                  <a:srgbClr val="BFBFBF"/>
                </a:solidFill>
                <a:latin typeface="Helvetica Neue"/>
                <a:cs typeface="Helvetica Neue"/>
              </a:rPr>
              <a:t>Abedini</a:t>
            </a:r>
            <a:r>
              <a:rPr lang="en-US" sz="1600" dirty="0" smtClean="0">
                <a:solidFill>
                  <a:srgbClr val="BFBFBF"/>
                </a:solidFill>
                <a:latin typeface="Helvetica Neue"/>
                <a:cs typeface="Helvetica Neue"/>
              </a:rPr>
              <a:t>, graphic design</a:t>
            </a:r>
            <a:endParaRPr lang="en-US" sz="1600" dirty="0">
              <a:solidFill>
                <a:srgbClr val="BFBFBF"/>
              </a:solidFill>
              <a:latin typeface="Helvetica Neue"/>
              <a:cs typeface="Helvetica Neue"/>
            </a:endParaRPr>
          </a:p>
        </p:txBody>
      </p:sp>
      <p:pic>
        <p:nvPicPr>
          <p:cNvPr id="4" name="Content Placeholder 3"/>
          <p:cNvPicPr>
            <a:picLocks noGrp="1" noChangeAspect="1"/>
          </p:cNvPicPr>
          <p:nvPr>
            <p:ph idx="1"/>
          </p:nvPr>
        </p:nvPicPr>
        <p:blipFill>
          <a:blip r:embed="rId3"/>
          <a:srcRect t="-9056" b="-9056"/>
          <a:stretch>
            <a:fillRect/>
          </a:stretch>
        </p:blipFill>
        <p:spPr>
          <a:xfrm>
            <a:off x="457200" y="266121"/>
            <a:ext cx="8229600" cy="4525963"/>
          </a:xfrm>
        </p:spPr>
      </p:pic>
    </p:spTree>
    <p:extLst>
      <p:ext uri="{BB962C8B-B14F-4D97-AF65-F5344CB8AC3E}">
        <p14:creationId xmlns:p14="http://schemas.microsoft.com/office/powerpoint/2010/main" val="3300405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721146"/>
            <a:ext cx="8229600" cy="1136853"/>
          </a:xfrm>
        </p:spPr>
        <p:txBody>
          <a:bodyPr>
            <a:normAutofit/>
          </a:bodyPr>
          <a:lstStyle/>
          <a:p>
            <a:r>
              <a:rPr lang="en-US" sz="1600" dirty="0" smtClean="0">
                <a:solidFill>
                  <a:srgbClr val="BFBFBF"/>
                </a:solidFill>
                <a:latin typeface="Helvetica Neue"/>
                <a:cs typeface="Helvetica Neue"/>
              </a:rPr>
              <a:t>Buzz Spector, altered book</a:t>
            </a:r>
            <a:endParaRPr lang="en-US" sz="1600" dirty="0">
              <a:solidFill>
                <a:srgbClr val="BFBFBF"/>
              </a:solidFill>
              <a:latin typeface="Helvetica Neue"/>
              <a:cs typeface="Helvetica Neue"/>
            </a:endParaRPr>
          </a:p>
        </p:txBody>
      </p:sp>
      <p:pic>
        <p:nvPicPr>
          <p:cNvPr id="5" name="Content Placeholder 4" descr="Buzz Spector.jpeg"/>
          <p:cNvPicPr>
            <a:picLocks noGrp="1" noChangeAspect="1"/>
          </p:cNvPicPr>
          <p:nvPr>
            <p:ph idx="1"/>
          </p:nvPr>
        </p:nvPicPr>
        <p:blipFill>
          <a:blip r:embed="rId3">
            <a:extLst>
              <a:ext uri="{28A0092B-C50C-407E-A947-70E740481C1C}">
                <a14:useLocalDpi xmlns:a14="http://schemas.microsoft.com/office/drawing/2010/main" val="0"/>
              </a:ext>
            </a:extLst>
          </a:blip>
          <a:srcRect l="-74213" r="-74213"/>
          <a:stretch>
            <a:fillRect/>
          </a:stretch>
        </p:blipFill>
        <p:spPr>
          <a:xfrm>
            <a:off x="-245947" y="384830"/>
            <a:ext cx="9703072" cy="5336316"/>
          </a:xfrm>
        </p:spPr>
      </p:pic>
    </p:spTree>
    <p:extLst>
      <p:ext uri="{BB962C8B-B14F-4D97-AF65-F5344CB8AC3E}">
        <p14:creationId xmlns:p14="http://schemas.microsoft.com/office/powerpoint/2010/main" val="3135578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59400"/>
            <a:ext cx="8229600" cy="1498600"/>
          </a:xfrm>
        </p:spPr>
        <p:txBody>
          <a:bodyPr>
            <a:normAutofit/>
          </a:bodyPr>
          <a:lstStyle/>
          <a:p>
            <a:r>
              <a:rPr lang="en-US" sz="1600" dirty="0" smtClean="0">
                <a:solidFill>
                  <a:srgbClr val="BFBFBF"/>
                </a:solidFill>
                <a:latin typeface="Helvetica Neue"/>
                <a:cs typeface="Helvetica Neue"/>
              </a:rPr>
              <a:t>Dale Clifford, linocut and woodcut print</a:t>
            </a:r>
            <a:endParaRPr lang="en-US" sz="1600" dirty="0">
              <a:solidFill>
                <a:srgbClr val="BFBFBF"/>
              </a:solidFill>
              <a:latin typeface="Helvetica Neue"/>
              <a:cs typeface="Helvetica Neue"/>
            </a:endParaRPr>
          </a:p>
        </p:txBody>
      </p:sp>
      <p:pic>
        <p:nvPicPr>
          <p:cNvPr id="4" name="Content Placeholder 3" descr="Dale Clifford 2_1.jpg"/>
          <p:cNvPicPr>
            <a:picLocks noGrp="1" noChangeAspect="1"/>
          </p:cNvPicPr>
          <p:nvPr>
            <p:ph idx="1"/>
          </p:nvPr>
        </p:nvPicPr>
        <p:blipFill>
          <a:blip r:embed="rId3">
            <a:extLst>
              <a:ext uri="{28A0092B-C50C-407E-A947-70E740481C1C}">
                <a14:useLocalDpi xmlns:a14="http://schemas.microsoft.com/office/drawing/2010/main" val="0"/>
              </a:ext>
            </a:extLst>
          </a:blip>
          <a:srcRect l="-78057" r="-78057"/>
          <a:stretch>
            <a:fillRect/>
          </a:stretch>
        </p:blipFill>
        <p:spPr>
          <a:xfrm>
            <a:off x="-101482" y="320692"/>
            <a:ext cx="9373772" cy="5155213"/>
          </a:xfrm>
        </p:spPr>
      </p:pic>
    </p:spTree>
    <p:extLst>
      <p:ext uri="{BB962C8B-B14F-4D97-AF65-F5344CB8AC3E}">
        <p14:creationId xmlns:p14="http://schemas.microsoft.com/office/powerpoint/2010/main" val="3934485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849422"/>
            <a:ext cx="8229600" cy="1008577"/>
          </a:xfrm>
        </p:spPr>
        <p:txBody>
          <a:bodyPr>
            <a:normAutofit/>
          </a:bodyPr>
          <a:lstStyle/>
          <a:p>
            <a:r>
              <a:rPr lang="en-US" sz="1600" dirty="0" smtClean="0">
                <a:solidFill>
                  <a:srgbClr val="BFBFBF"/>
                </a:solidFill>
                <a:latin typeface="Helvetica Neue"/>
                <a:cs typeface="Helvetica Neue"/>
              </a:rPr>
              <a:t>Student Work, digital photograph, Robert College, Istanbul</a:t>
            </a:r>
            <a:endParaRPr lang="en-US" sz="1600" dirty="0">
              <a:solidFill>
                <a:srgbClr val="BFBFBF"/>
              </a:solidFill>
              <a:latin typeface="Helvetica Neue"/>
              <a:cs typeface="Helvetica Neue"/>
            </a:endParaRPr>
          </a:p>
        </p:txBody>
      </p:sp>
      <p:pic>
        <p:nvPicPr>
          <p:cNvPr id="5" name="Content Placeholder 4" descr="Buke Serifoglu.jpg"/>
          <p:cNvPicPr>
            <a:picLocks noGrp="1" noChangeAspect="1"/>
          </p:cNvPicPr>
          <p:nvPr>
            <p:ph idx="1"/>
          </p:nvPr>
        </p:nvPicPr>
        <p:blipFill rotWithShape="1">
          <a:blip r:embed="rId3">
            <a:extLst>
              <a:ext uri="{28A0092B-C50C-407E-A947-70E740481C1C}">
                <a14:useLocalDpi xmlns:a14="http://schemas.microsoft.com/office/drawing/2010/main" val="0"/>
              </a:ext>
            </a:extLst>
          </a:blip>
          <a:srcRect l="15" r="15"/>
          <a:stretch/>
        </p:blipFill>
        <p:spPr>
          <a:xfrm>
            <a:off x="1116013" y="288925"/>
            <a:ext cx="6934200" cy="52022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61840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875080"/>
            <a:ext cx="8229600" cy="982920"/>
          </a:xfrm>
        </p:spPr>
        <p:txBody>
          <a:bodyPr>
            <a:normAutofit/>
          </a:bodyPr>
          <a:lstStyle/>
          <a:p>
            <a:r>
              <a:rPr lang="en-US" sz="1600" dirty="0">
                <a:solidFill>
                  <a:srgbClr val="BFBFBF"/>
                </a:solidFill>
                <a:latin typeface="Helvetica Neue"/>
                <a:cs typeface="Helvetica Neue"/>
              </a:rPr>
              <a:t>Student Work, </a:t>
            </a:r>
            <a:r>
              <a:rPr lang="en-US" sz="1600" dirty="0" smtClean="0">
                <a:solidFill>
                  <a:srgbClr val="BFBFBF"/>
                </a:solidFill>
                <a:latin typeface="Helvetica Neue"/>
                <a:cs typeface="Helvetica Neue"/>
              </a:rPr>
              <a:t>acrylic on digital photograph, Robert </a:t>
            </a:r>
            <a:r>
              <a:rPr lang="en-US" sz="1600" dirty="0">
                <a:solidFill>
                  <a:srgbClr val="BFBFBF"/>
                </a:solidFill>
                <a:latin typeface="Helvetica Neue"/>
                <a:cs typeface="Helvetica Neue"/>
              </a:rPr>
              <a:t>College, Istanbul</a:t>
            </a:r>
            <a:endParaRPr lang="en-US" sz="1600" dirty="0">
              <a:solidFill>
                <a:srgbClr val="BFBFBF"/>
              </a:solidFill>
            </a:endParaRPr>
          </a:p>
        </p:txBody>
      </p:sp>
      <p:pic>
        <p:nvPicPr>
          <p:cNvPr id="4" name="Content Placeholder 3" descr="7 Rollins Student Work.jpg"/>
          <p:cNvPicPr>
            <a:picLocks noGrp="1" noChangeAspect="1"/>
          </p:cNvPicPr>
          <p:nvPr>
            <p:ph idx="1"/>
          </p:nvPr>
        </p:nvPicPr>
        <p:blipFill>
          <a:blip r:embed="rId3">
            <a:extLst>
              <a:ext uri="{28A0092B-C50C-407E-A947-70E740481C1C}">
                <a14:useLocalDpi xmlns:a14="http://schemas.microsoft.com/office/drawing/2010/main" val="0"/>
              </a:ext>
            </a:extLst>
          </a:blip>
          <a:srcRect l="-70906" r="-70906"/>
          <a:stretch>
            <a:fillRect/>
          </a:stretch>
        </p:blipFill>
        <p:spPr>
          <a:xfrm>
            <a:off x="-513168" y="187968"/>
            <a:ext cx="9954156" cy="5474403"/>
          </a:xfrm>
        </p:spPr>
      </p:pic>
    </p:spTree>
    <p:extLst>
      <p:ext uri="{BB962C8B-B14F-4D97-AF65-F5344CB8AC3E}">
        <p14:creationId xmlns:p14="http://schemas.microsoft.com/office/powerpoint/2010/main" val="373461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746802"/>
            <a:ext cx="8229600" cy="1111198"/>
          </a:xfrm>
        </p:spPr>
        <p:txBody>
          <a:bodyPr>
            <a:normAutofit/>
          </a:bodyPr>
          <a:lstStyle/>
          <a:p>
            <a:r>
              <a:rPr lang="en-US" sz="1600" dirty="0">
                <a:solidFill>
                  <a:srgbClr val="BFBFBF"/>
                </a:solidFill>
                <a:latin typeface="Helvetica Neue"/>
                <a:cs typeface="Helvetica Neue"/>
              </a:rPr>
              <a:t>Student Work, digital photograph, Robert College, Istanbul</a:t>
            </a:r>
            <a:endParaRPr lang="en-US" sz="1600" dirty="0"/>
          </a:p>
        </p:txBody>
      </p:sp>
      <p:pic>
        <p:nvPicPr>
          <p:cNvPr id="5" name="Content Placeholder 4" descr="DSC_0216fg.jpg"/>
          <p:cNvPicPr>
            <a:picLocks noGrp="1" noChangeAspect="1"/>
          </p:cNvPicPr>
          <p:nvPr>
            <p:ph idx="1"/>
          </p:nvPr>
        </p:nvPicPr>
        <p:blipFill rotWithShape="1">
          <a:blip r:embed="rId3">
            <a:extLst>
              <a:ext uri="{28A0092B-C50C-407E-A947-70E740481C1C}">
                <a14:useLocalDpi xmlns:a14="http://schemas.microsoft.com/office/drawing/2010/main" val="0"/>
              </a:ext>
            </a:extLst>
          </a:blip>
          <a:srcRect l="-693" r="-416"/>
          <a:stretch/>
        </p:blipFill>
        <p:spPr>
          <a:xfrm>
            <a:off x="2489532" y="295037"/>
            <a:ext cx="4161794" cy="523594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3743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61971"/>
            <a:ext cx="8229600" cy="1205803"/>
          </a:xfrm>
        </p:spPr>
        <p:txBody>
          <a:bodyPr>
            <a:normAutofit/>
          </a:bodyPr>
          <a:lstStyle/>
          <a:p>
            <a:r>
              <a:rPr lang="en-US" sz="1600" dirty="0">
                <a:solidFill>
                  <a:srgbClr val="BFBFBF"/>
                </a:solidFill>
                <a:latin typeface="Helvetica Neue"/>
                <a:cs typeface="Helvetica Neue"/>
              </a:rPr>
              <a:t>Student Work, </a:t>
            </a:r>
            <a:r>
              <a:rPr lang="en-US" sz="1600" dirty="0" smtClean="0">
                <a:solidFill>
                  <a:srgbClr val="BFBFBF"/>
                </a:solidFill>
                <a:latin typeface="Helvetica Neue"/>
                <a:cs typeface="Helvetica Neue"/>
              </a:rPr>
              <a:t>digital photograph, Robert </a:t>
            </a:r>
            <a:r>
              <a:rPr lang="en-US" sz="1600" dirty="0">
                <a:solidFill>
                  <a:srgbClr val="BFBFBF"/>
                </a:solidFill>
                <a:latin typeface="Helvetica Neue"/>
                <a:cs typeface="Helvetica Neue"/>
              </a:rPr>
              <a:t>College, Istanbul</a:t>
            </a:r>
            <a:endParaRPr lang="en-US" sz="1600" dirty="0">
              <a:solidFill>
                <a:srgbClr val="BFBFBF"/>
              </a:solidFill>
            </a:endParaRPr>
          </a:p>
        </p:txBody>
      </p:sp>
      <p:pic>
        <p:nvPicPr>
          <p:cNvPr id="4" name="Content Placeholder 3" descr="DSC_0138 (1).jpg"/>
          <p:cNvPicPr>
            <a:picLocks noGrp="1" noChangeAspect="1"/>
          </p:cNvPicPr>
          <p:nvPr>
            <p:ph idx="1"/>
          </p:nvPr>
        </p:nvPicPr>
        <p:blipFill>
          <a:blip r:embed="rId3">
            <a:extLst>
              <a:ext uri="{28A0092B-C50C-407E-A947-70E740481C1C}">
                <a14:useLocalDpi xmlns:a14="http://schemas.microsoft.com/office/drawing/2010/main" val="0"/>
              </a:ext>
            </a:extLst>
          </a:blip>
          <a:srcRect l="-10871" r="-10871"/>
          <a:stretch>
            <a:fillRect/>
          </a:stretch>
        </p:blipFill>
        <p:spPr>
          <a:xfrm>
            <a:off x="49602" y="253293"/>
            <a:ext cx="9055911" cy="4980402"/>
          </a:xfrm>
        </p:spPr>
      </p:pic>
    </p:spTree>
    <p:extLst>
      <p:ext uri="{BB962C8B-B14F-4D97-AF65-F5344CB8AC3E}">
        <p14:creationId xmlns:p14="http://schemas.microsoft.com/office/powerpoint/2010/main" val="77394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202570"/>
            <a:ext cx="8229600" cy="1121478"/>
          </a:xfrm>
        </p:spPr>
        <p:txBody>
          <a:bodyPr>
            <a:normAutofit/>
          </a:bodyPr>
          <a:lstStyle/>
          <a:p>
            <a:r>
              <a:rPr lang="en-US" sz="1600" dirty="0">
                <a:solidFill>
                  <a:srgbClr val="BFBFBF"/>
                </a:solidFill>
                <a:latin typeface="Helvetica Neue"/>
                <a:cs typeface="Helvetica Neue"/>
              </a:rPr>
              <a:t>Student Work, </a:t>
            </a:r>
            <a:r>
              <a:rPr lang="en-US" sz="1600" dirty="0" smtClean="0">
                <a:solidFill>
                  <a:srgbClr val="BFBFBF"/>
                </a:solidFill>
                <a:latin typeface="Helvetica Neue"/>
                <a:cs typeface="Helvetica Neue"/>
              </a:rPr>
              <a:t>ink and acrylic on board, Robert </a:t>
            </a:r>
            <a:r>
              <a:rPr lang="en-US" sz="1600" dirty="0">
                <a:solidFill>
                  <a:srgbClr val="BFBFBF"/>
                </a:solidFill>
                <a:latin typeface="Helvetica Neue"/>
                <a:cs typeface="Helvetica Neue"/>
              </a:rPr>
              <a:t>College, Istanbul</a:t>
            </a:r>
            <a:endParaRPr lang="en-US" sz="1600" dirty="0">
              <a:solidFill>
                <a:srgbClr val="BFBFBF"/>
              </a:solidFill>
            </a:endParaRPr>
          </a:p>
        </p:txBody>
      </p:sp>
      <p:pic>
        <p:nvPicPr>
          <p:cNvPr id="4" name="Content Placeholder 3" descr="14 Rollins Student Work.jpg"/>
          <p:cNvPicPr>
            <a:picLocks noGrp="1" noChangeAspect="1"/>
          </p:cNvPicPr>
          <p:nvPr>
            <p:ph idx="1"/>
          </p:nvPr>
        </p:nvPicPr>
        <p:blipFill>
          <a:blip r:embed="rId3">
            <a:extLst>
              <a:ext uri="{28A0092B-C50C-407E-A947-70E740481C1C}">
                <a14:useLocalDpi xmlns:a14="http://schemas.microsoft.com/office/drawing/2010/main" val="0"/>
              </a:ext>
            </a:extLst>
          </a:blip>
          <a:srcRect l="-61095" r="-61095"/>
          <a:stretch>
            <a:fillRect/>
          </a:stretch>
        </p:blipFill>
        <p:spPr>
          <a:xfrm>
            <a:off x="-45347" y="102621"/>
            <a:ext cx="9273284" cy="5099949"/>
          </a:xfrm>
        </p:spPr>
      </p:pic>
    </p:spTree>
    <p:extLst>
      <p:ext uri="{BB962C8B-B14F-4D97-AF65-F5344CB8AC3E}">
        <p14:creationId xmlns:p14="http://schemas.microsoft.com/office/powerpoint/2010/main" val="3987848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138432"/>
            <a:ext cx="8229600" cy="1378032"/>
          </a:xfrm>
        </p:spPr>
        <p:txBody>
          <a:bodyPr>
            <a:normAutofit/>
          </a:bodyPr>
          <a:lstStyle/>
          <a:p>
            <a:r>
              <a:rPr lang="en-US" sz="1600" dirty="0">
                <a:solidFill>
                  <a:srgbClr val="BFBFBF"/>
                </a:solidFill>
                <a:latin typeface="Helvetica Neue"/>
                <a:cs typeface="Helvetica Neue"/>
              </a:rPr>
              <a:t>Student Work, </a:t>
            </a:r>
            <a:r>
              <a:rPr lang="en-US" sz="1600" dirty="0" smtClean="0">
                <a:solidFill>
                  <a:srgbClr val="BFBFBF"/>
                </a:solidFill>
                <a:latin typeface="Helvetica Neue"/>
                <a:cs typeface="Helvetica Neue"/>
              </a:rPr>
              <a:t>charcoal, ink, collage and plastic wrap, Robert </a:t>
            </a:r>
            <a:r>
              <a:rPr lang="en-US" sz="1600" dirty="0">
                <a:solidFill>
                  <a:srgbClr val="BFBFBF"/>
                </a:solidFill>
                <a:latin typeface="Helvetica Neue"/>
                <a:cs typeface="Helvetica Neue"/>
              </a:rPr>
              <a:t>College, Istanbul</a:t>
            </a:r>
            <a:endParaRPr lang="en-US" sz="1600" dirty="0">
              <a:solidFill>
                <a:srgbClr val="BFBFBF"/>
              </a:solidFill>
            </a:endParaRPr>
          </a:p>
        </p:txBody>
      </p:sp>
      <p:pic>
        <p:nvPicPr>
          <p:cNvPr id="5" name="Content Placeholder 4" descr="6 Rollins Student Work.jpg"/>
          <p:cNvPicPr>
            <a:picLocks noGrp="1" noChangeAspect="1"/>
          </p:cNvPicPr>
          <p:nvPr>
            <p:ph idx="1"/>
          </p:nvPr>
        </p:nvPicPr>
        <p:blipFill>
          <a:blip r:embed="rId3">
            <a:extLst>
              <a:ext uri="{28A0092B-C50C-407E-A947-70E740481C1C}">
                <a14:useLocalDpi xmlns:a14="http://schemas.microsoft.com/office/drawing/2010/main" val="0"/>
              </a:ext>
            </a:extLst>
          </a:blip>
          <a:srcRect l="-79302" r="-79302"/>
          <a:stretch>
            <a:fillRect/>
          </a:stretch>
        </p:blipFill>
        <p:spPr>
          <a:xfrm>
            <a:off x="367396" y="612468"/>
            <a:ext cx="8229600" cy="4525963"/>
          </a:xfrm>
        </p:spPr>
      </p:pic>
    </p:spTree>
    <p:extLst>
      <p:ext uri="{BB962C8B-B14F-4D97-AF65-F5344CB8AC3E}">
        <p14:creationId xmlns:p14="http://schemas.microsoft.com/office/powerpoint/2010/main" val="2228569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43622"/>
            <a:ext cx="8229600" cy="1398218"/>
          </a:xfrm>
        </p:spPr>
        <p:txBody>
          <a:bodyPr>
            <a:normAutofit/>
          </a:bodyPr>
          <a:lstStyle/>
          <a:p>
            <a:r>
              <a:rPr lang="en-US" sz="1600" dirty="0">
                <a:solidFill>
                  <a:srgbClr val="BFBFBF"/>
                </a:solidFill>
                <a:latin typeface="Helvetica Neue"/>
                <a:cs typeface="Helvetica Neue"/>
              </a:rPr>
              <a:t>Student Work, </a:t>
            </a:r>
            <a:r>
              <a:rPr lang="en-US" sz="1600" dirty="0" smtClean="0">
                <a:solidFill>
                  <a:srgbClr val="BFBFBF"/>
                </a:solidFill>
                <a:latin typeface="Helvetica Neue"/>
                <a:cs typeface="Helvetica Neue"/>
              </a:rPr>
              <a:t>ink on paper, Robert </a:t>
            </a:r>
            <a:r>
              <a:rPr lang="en-US" sz="1600" dirty="0">
                <a:solidFill>
                  <a:srgbClr val="BFBFBF"/>
                </a:solidFill>
                <a:latin typeface="Helvetica Neue"/>
                <a:cs typeface="Helvetica Neue"/>
              </a:rPr>
              <a:t>College, Istanbul</a:t>
            </a:r>
            <a:endParaRPr lang="en-US" sz="1600" dirty="0">
              <a:solidFill>
                <a:srgbClr val="BFBFBF"/>
              </a:solidFill>
            </a:endParaRPr>
          </a:p>
        </p:txBody>
      </p:sp>
      <p:pic>
        <p:nvPicPr>
          <p:cNvPr id="4" name="Content Placeholder 3" descr="10 Rollins Student Work.jpg"/>
          <p:cNvPicPr>
            <a:picLocks noGrp="1" noChangeAspect="1"/>
          </p:cNvPicPr>
          <p:nvPr>
            <p:ph idx="1"/>
          </p:nvPr>
        </p:nvPicPr>
        <p:blipFill>
          <a:blip r:embed="rId3">
            <a:extLst>
              <a:ext uri="{28A0092B-C50C-407E-A947-70E740481C1C}">
                <a14:useLocalDpi xmlns:a14="http://schemas.microsoft.com/office/drawing/2010/main" val="0"/>
              </a:ext>
            </a:extLst>
          </a:blip>
          <a:srcRect t="-16884" b="-16884"/>
          <a:stretch>
            <a:fillRect/>
          </a:stretch>
        </p:blipFill>
        <p:spPr>
          <a:xfrm>
            <a:off x="457200" y="471364"/>
            <a:ext cx="8229600" cy="4525963"/>
          </a:xfrm>
        </p:spPr>
      </p:pic>
    </p:spTree>
    <p:extLst>
      <p:ext uri="{BB962C8B-B14F-4D97-AF65-F5344CB8AC3E}">
        <p14:creationId xmlns:p14="http://schemas.microsoft.com/office/powerpoint/2010/main" val="1149707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31499"/>
            <a:ext cx="8229600" cy="1536275"/>
          </a:xfrm>
        </p:spPr>
        <p:txBody>
          <a:bodyPr>
            <a:normAutofit/>
          </a:bodyPr>
          <a:lstStyle/>
          <a:p>
            <a:r>
              <a:rPr lang="en-US" sz="1600" dirty="0">
                <a:solidFill>
                  <a:srgbClr val="BFBFBF"/>
                </a:solidFill>
                <a:latin typeface="Helvetica Neue"/>
                <a:cs typeface="Helvetica Neue"/>
              </a:rPr>
              <a:t>Student Work, </a:t>
            </a:r>
            <a:r>
              <a:rPr lang="en-US" sz="1600" dirty="0" smtClean="0">
                <a:solidFill>
                  <a:srgbClr val="BFBFBF"/>
                </a:solidFill>
                <a:latin typeface="Helvetica Neue"/>
                <a:cs typeface="Helvetica Neue"/>
              </a:rPr>
              <a:t>ink on paper, Robert </a:t>
            </a:r>
            <a:r>
              <a:rPr lang="en-US" sz="1600" dirty="0">
                <a:solidFill>
                  <a:srgbClr val="BFBFBF"/>
                </a:solidFill>
                <a:latin typeface="Helvetica Neue"/>
                <a:cs typeface="Helvetica Neue"/>
              </a:rPr>
              <a:t>College, Istanbul</a:t>
            </a:r>
            <a:endParaRPr lang="en-US" sz="1600" dirty="0">
              <a:solidFill>
                <a:srgbClr val="BFBFBF"/>
              </a:solidFill>
            </a:endParaRPr>
          </a:p>
        </p:txBody>
      </p:sp>
      <p:pic>
        <p:nvPicPr>
          <p:cNvPr id="4" name="Content Placeholder 3" descr="8012637582_12ff9105ab_o.jpg"/>
          <p:cNvPicPr>
            <a:picLocks noGrp="1" noChangeAspect="1"/>
          </p:cNvPicPr>
          <p:nvPr>
            <p:ph idx="1"/>
          </p:nvPr>
        </p:nvPicPr>
        <p:blipFill>
          <a:blip r:embed="rId3">
            <a:extLst>
              <a:ext uri="{28A0092B-C50C-407E-A947-70E740481C1C}">
                <a14:useLocalDpi xmlns:a14="http://schemas.microsoft.com/office/drawing/2010/main" val="0"/>
              </a:ext>
            </a:extLst>
          </a:blip>
          <a:srcRect l="-78233" r="-78233"/>
          <a:stretch>
            <a:fillRect/>
          </a:stretch>
        </p:blipFill>
        <p:spPr>
          <a:xfrm>
            <a:off x="168916" y="269381"/>
            <a:ext cx="8840058" cy="4861691"/>
          </a:xfrm>
        </p:spPr>
      </p:pic>
    </p:spTree>
    <p:extLst>
      <p:ext uri="{BB962C8B-B14F-4D97-AF65-F5344CB8AC3E}">
        <p14:creationId xmlns:p14="http://schemas.microsoft.com/office/powerpoint/2010/main" val="2841573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618526"/>
            <a:ext cx="8229600" cy="1077525"/>
          </a:xfrm>
        </p:spPr>
        <p:txBody>
          <a:bodyPr>
            <a:normAutofit/>
          </a:bodyPr>
          <a:lstStyle/>
          <a:p>
            <a:r>
              <a:rPr lang="en-US" sz="1600" dirty="0">
                <a:solidFill>
                  <a:srgbClr val="BFBFBF"/>
                </a:solidFill>
                <a:latin typeface="Helvetica Neue"/>
                <a:cs typeface="Helvetica Neue"/>
              </a:rPr>
              <a:t>Student Work, </a:t>
            </a:r>
            <a:r>
              <a:rPr lang="en-US" sz="1600" dirty="0" smtClean="0">
                <a:solidFill>
                  <a:srgbClr val="BFBFBF"/>
                </a:solidFill>
                <a:latin typeface="Helvetica Neue"/>
                <a:cs typeface="Helvetica Neue"/>
              </a:rPr>
              <a:t>sketchbook, </a:t>
            </a:r>
            <a:r>
              <a:rPr lang="en-US" sz="1600" dirty="0">
                <a:solidFill>
                  <a:srgbClr val="BFBFBF"/>
                </a:solidFill>
                <a:latin typeface="Helvetica Neue"/>
                <a:cs typeface="Helvetica Neue"/>
              </a:rPr>
              <a:t>Robert College, Istanbul</a:t>
            </a:r>
            <a:endParaRPr lang="en-US" sz="1600" dirty="0">
              <a:solidFill>
                <a:srgbClr val="BFBFBF"/>
              </a:solidFill>
            </a:endParaRPr>
          </a:p>
        </p:txBody>
      </p:sp>
      <p:pic>
        <p:nvPicPr>
          <p:cNvPr id="4" name="Content Placeholder 3" descr="Bayram Sketch 1.jpg"/>
          <p:cNvPicPr>
            <a:picLocks noGrp="1" noChangeAspect="1"/>
          </p:cNvPicPr>
          <p:nvPr>
            <p:ph idx="1"/>
          </p:nvPr>
        </p:nvPicPr>
        <p:blipFill>
          <a:blip r:embed="rId3">
            <a:extLst>
              <a:ext uri="{28A0092B-C50C-407E-A947-70E740481C1C}">
                <a14:useLocalDpi xmlns:a14="http://schemas.microsoft.com/office/drawing/2010/main" val="0"/>
              </a:ext>
            </a:extLst>
          </a:blip>
          <a:srcRect l="-12504" r="-12504"/>
          <a:stretch>
            <a:fillRect/>
          </a:stretch>
        </p:blipFill>
        <p:spPr>
          <a:xfrm>
            <a:off x="457200" y="958815"/>
            <a:ext cx="8229600" cy="4525963"/>
          </a:xfrm>
        </p:spPr>
      </p:pic>
    </p:spTree>
    <p:extLst>
      <p:ext uri="{BB962C8B-B14F-4D97-AF65-F5344CB8AC3E}">
        <p14:creationId xmlns:p14="http://schemas.microsoft.com/office/powerpoint/2010/main" val="2242252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71950"/>
            <a:ext cx="8229600" cy="1386049"/>
          </a:xfrm>
        </p:spPr>
        <p:txBody>
          <a:bodyPr>
            <a:normAutofit/>
          </a:bodyPr>
          <a:lstStyle/>
          <a:p>
            <a:r>
              <a:rPr lang="en-US" sz="1600" dirty="0">
                <a:solidFill>
                  <a:srgbClr val="BFBFBF"/>
                </a:solidFill>
                <a:latin typeface="Helvetica Neue"/>
                <a:cs typeface="Helvetica Neue"/>
              </a:rPr>
              <a:t>Student Work, sketchbook, Robert College, Istanbul</a:t>
            </a:r>
            <a:endParaRPr lang="en-US" sz="1600" dirty="0">
              <a:solidFill>
                <a:srgbClr val="BFBFBF"/>
              </a:solidFill>
            </a:endParaRPr>
          </a:p>
        </p:txBody>
      </p:sp>
      <p:pic>
        <p:nvPicPr>
          <p:cNvPr id="4" name="Content Placeholder 3" descr="Bayram Sketch 2.jpg"/>
          <p:cNvPicPr>
            <a:picLocks noGrp="1" noChangeAspect="1"/>
          </p:cNvPicPr>
          <p:nvPr>
            <p:ph idx="1"/>
          </p:nvPr>
        </p:nvPicPr>
        <p:blipFill>
          <a:blip r:embed="rId3">
            <a:extLst>
              <a:ext uri="{28A0092B-C50C-407E-A947-70E740481C1C}">
                <a14:useLocalDpi xmlns:a14="http://schemas.microsoft.com/office/drawing/2010/main" val="0"/>
              </a:ext>
            </a:extLst>
          </a:blip>
          <a:srcRect l="-12504" r="-12504"/>
          <a:stretch>
            <a:fillRect/>
          </a:stretch>
        </p:blipFill>
        <p:spPr>
          <a:xfrm>
            <a:off x="-127701" y="304604"/>
            <a:ext cx="9395833" cy="5167346"/>
          </a:xfrm>
        </p:spPr>
      </p:pic>
    </p:spTree>
    <p:extLst>
      <p:ext uri="{BB962C8B-B14F-4D97-AF65-F5344CB8AC3E}">
        <p14:creationId xmlns:p14="http://schemas.microsoft.com/office/powerpoint/2010/main" val="507422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00454"/>
            <a:ext cx="8229600" cy="1334079"/>
          </a:xfrm>
        </p:spPr>
        <p:txBody>
          <a:bodyPr>
            <a:normAutofit/>
          </a:bodyPr>
          <a:lstStyle/>
          <a:p>
            <a:r>
              <a:rPr lang="en-US" sz="1600" dirty="0">
                <a:solidFill>
                  <a:srgbClr val="BFBFBF"/>
                </a:solidFill>
                <a:latin typeface="Helvetica Neue"/>
                <a:cs typeface="Helvetica Neue"/>
              </a:rPr>
              <a:t>Student Work, </a:t>
            </a:r>
            <a:r>
              <a:rPr lang="en-US" sz="1600" dirty="0" smtClean="0">
                <a:solidFill>
                  <a:srgbClr val="BFBFBF"/>
                </a:solidFill>
                <a:latin typeface="Helvetica Neue"/>
                <a:cs typeface="Helvetica Neue"/>
              </a:rPr>
              <a:t>ink on paper, </a:t>
            </a:r>
            <a:r>
              <a:rPr lang="en-US" sz="1600" dirty="0">
                <a:solidFill>
                  <a:srgbClr val="BFBFBF"/>
                </a:solidFill>
                <a:latin typeface="Helvetica Neue"/>
                <a:cs typeface="Helvetica Neue"/>
              </a:rPr>
              <a:t>Robert College, Istanbul</a:t>
            </a:r>
            <a:endParaRPr lang="en-US" sz="1600" dirty="0">
              <a:solidFill>
                <a:srgbClr val="BFBFBF"/>
              </a:solidFill>
            </a:endParaRPr>
          </a:p>
        </p:txBody>
      </p:sp>
      <p:pic>
        <p:nvPicPr>
          <p:cNvPr id="4" name="Content Placeholder 3" descr="8 Rollins Student Work.jpg"/>
          <p:cNvPicPr>
            <a:picLocks noGrp="1" noChangeAspect="1"/>
          </p:cNvPicPr>
          <p:nvPr>
            <p:ph idx="1"/>
          </p:nvPr>
        </p:nvPicPr>
        <p:blipFill>
          <a:blip r:embed="rId3">
            <a:extLst>
              <a:ext uri="{28A0092B-C50C-407E-A947-70E740481C1C}">
                <a14:useLocalDpi xmlns:a14="http://schemas.microsoft.com/office/drawing/2010/main" val="0"/>
              </a:ext>
            </a:extLst>
          </a:blip>
          <a:srcRect l="-78588" r="-78588"/>
          <a:stretch>
            <a:fillRect/>
          </a:stretch>
        </p:blipFill>
        <p:spPr>
          <a:xfrm>
            <a:off x="457200" y="612468"/>
            <a:ext cx="8229600" cy="4525963"/>
          </a:xfrm>
        </p:spPr>
      </p:pic>
    </p:spTree>
    <p:extLst>
      <p:ext uri="{BB962C8B-B14F-4D97-AF65-F5344CB8AC3E}">
        <p14:creationId xmlns:p14="http://schemas.microsoft.com/office/powerpoint/2010/main" val="3594459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567214"/>
            <a:ext cx="8229600" cy="1290786"/>
          </a:xfrm>
        </p:spPr>
        <p:txBody>
          <a:bodyPr>
            <a:normAutofit/>
          </a:bodyPr>
          <a:lstStyle/>
          <a:p>
            <a:r>
              <a:rPr lang="en-US" sz="1600" dirty="0">
                <a:solidFill>
                  <a:srgbClr val="BFBFBF"/>
                </a:solidFill>
                <a:latin typeface="Helvetica Neue"/>
                <a:cs typeface="Helvetica Neue"/>
              </a:rPr>
              <a:t>Student Work, </a:t>
            </a:r>
            <a:r>
              <a:rPr lang="en-US" sz="1600" dirty="0" smtClean="0">
                <a:solidFill>
                  <a:srgbClr val="BFBFBF"/>
                </a:solidFill>
                <a:latin typeface="Helvetica Neue"/>
                <a:cs typeface="Helvetica Neue"/>
              </a:rPr>
              <a:t>digital photograph, </a:t>
            </a:r>
            <a:r>
              <a:rPr lang="en-US" sz="1600" dirty="0">
                <a:solidFill>
                  <a:srgbClr val="BFBFBF"/>
                </a:solidFill>
                <a:latin typeface="Helvetica Neue"/>
                <a:cs typeface="Helvetica Neue"/>
              </a:rPr>
              <a:t>Robert College, Istanbul</a:t>
            </a:r>
            <a:endParaRPr lang="en-US" sz="1600" dirty="0">
              <a:solidFill>
                <a:srgbClr val="BFBFBF"/>
              </a:solidFill>
            </a:endParaRPr>
          </a:p>
        </p:txBody>
      </p:sp>
      <p:pic>
        <p:nvPicPr>
          <p:cNvPr id="4" name="Content Placeholder 3" descr="8723877881_6cb2fc6d30_o.jpg"/>
          <p:cNvPicPr>
            <a:picLocks noGrp="1" noChangeAspect="1"/>
          </p:cNvPicPr>
          <p:nvPr>
            <p:ph idx="1"/>
          </p:nvPr>
        </p:nvPicPr>
        <p:blipFill rotWithShape="1">
          <a:blip r:embed="rId3">
            <a:extLst>
              <a:ext uri="{28A0092B-C50C-407E-A947-70E740481C1C}">
                <a14:useLocalDpi xmlns:a14="http://schemas.microsoft.com/office/drawing/2010/main" val="0"/>
              </a:ext>
            </a:extLst>
          </a:blip>
          <a:srcRect l="74" r="-64"/>
          <a:stretch/>
        </p:blipFill>
        <p:spPr>
          <a:xfrm>
            <a:off x="1181899" y="676607"/>
            <a:ext cx="6814779" cy="45259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41843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734727"/>
            <a:ext cx="8229600" cy="1559278"/>
          </a:xfrm>
        </p:spPr>
        <p:txBody>
          <a:bodyPr>
            <a:normAutofit/>
          </a:bodyPr>
          <a:lstStyle/>
          <a:p>
            <a:r>
              <a:rPr lang="en-US" sz="1600" dirty="0">
                <a:solidFill>
                  <a:srgbClr val="BFBFBF"/>
                </a:solidFill>
                <a:latin typeface="Helvetica Neue"/>
                <a:cs typeface="Helvetica Neue"/>
              </a:rPr>
              <a:t>Student Work, </a:t>
            </a:r>
            <a:r>
              <a:rPr lang="en-US" sz="1600" dirty="0" smtClean="0">
                <a:solidFill>
                  <a:srgbClr val="BFBFBF"/>
                </a:solidFill>
                <a:latin typeface="Helvetica Neue"/>
                <a:cs typeface="Helvetica Neue"/>
              </a:rPr>
              <a:t>performance/digital photograph, </a:t>
            </a:r>
            <a:r>
              <a:rPr lang="en-US" sz="1600" dirty="0">
                <a:solidFill>
                  <a:srgbClr val="BFBFBF"/>
                </a:solidFill>
                <a:latin typeface="Helvetica Neue"/>
                <a:cs typeface="Helvetica Neue"/>
              </a:rPr>
              <a:t>Robert College, Istanbul</a:t>
            </a:r>
            <a:endParaRPr lang="en-US" sz="1600" dirty="0">
              <a:solidFill>
                <a:srgbClr val="BFBFBF"/>
              </a:solidFill>
            </a:endParaRPr>
          </a:p>
        </p:txBody>
      </p:sp>
      <p:pic>
        <p:nvPicPr>
          <p:cNvPr id="4" name="Content Placeholder 3" descr="8376955495_fc7ddf209d_o.jpg"/>
          <p:cNvPicPr>
            <a:picLocks noGrp="1" noChangeAspect="1"/>
          </p:cNvPicPr>
          <p:nvPr>
            <p:ph idx="1"/>
          </p:nvPr>
        </p:nvPicPr>
        <p:blipFill rotWithShape="1">
          <a:blip r:embed="rId3">
            <a:extLst>
              <a:ext uri="{28A0092B-C50C-407E-A947-70E740481C1C}">
                <a14:useLocalDpi xmlns:a14="http://schemas.microsoft.com/office/drawing/2010/main" val="0"/>
              </a:ext>
            </a:extLst>
          </a:blip>
          <a:srcRect t="-1151" b="2477"/>
          <a:stretch/>
        </p:blipFill>
        <p:spPr>
          <a:xfrm>
            <a:off x="138308" y="1776339"/>
            <a:ext cx="8864243" cy="15685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92667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567214"/>
            <a:ext cx="8229600" cy="1051870"/>
          </a:xfrm>
        </p:spPr>
        <p:txBody>
          <a:bodyPr>
            <a:normAutofit/>
          </a:bodyPr>
          <a:lstStyle/>
          <a:p>
            <a:r>
              <a:rPr lang="en-US" sz="1600" dirty="0">
                <a:solidFill>
                  <a:srgbClr val="BFBFBF"/>
                </a:solidFill>
                <a:latin typeface="Helvetica Neue"/>
                <a:cs typeface="Helvetica Neue"/>
              </a:rPr>
              <a:t>Student Work, </a:t>
            </a:r>
            <a:r>
              <a:rPr lang="en-US" sz="1600" dirty="0" smtClean="0">
                <a:solidFill>
                  <a:srgbClr val="BFBFBF"/>
                </a:solidFill>
                <a:latin typeface="Helvetica Neue"/>
                <a:cs typeface="Helvetica Neue"/>
              </a:rPr>
              <a:t>pencil and ink on paper, </a:t>
            </a:r>
            <a:r>
              <a:rPr lang="en-US" sz="1600" dirty="0">
                <a:solidFill>
                  <a:srgbClr val="BFBFBF"/>
                </a:solidFill>
                <a:latin typeface="Helvetica Neue"/>
                <a:cs typeface="Helvetica Neue"/>
              </a:rPr>
              <a:t>Robert College, Istanbul</a:t>
            </a:r>
            <a:endParaRPr lang="en-US" sz="1600" dirty="0">
              <a:solidFill>
                <a:srgbClr val="BFBFBF"/>
              </a:solidFill>
            </a:endParaRPr>
          </a:p>
        </p:txBody>
      </p:sp>
      <p:pic>
        <p:nvPicPr>
          <p:cNvPr id="4" name="Content Placeholder 3" descr="r9.jpg"/>
          <p:cNvPicPr>
            <a:picLocks noGrp="1" noChangeAspect="1"/>
          </p:cNvPicPr>
          <p:nvPr>
            <p:ph idx="1"/>
          </p:nvPr>
        </p:nvPicPr>
        <p:blipFill>
          <a:blip r:embed="rId3">
            <a:extLst>
              <a:ext uri="{28A0092B-C50C-407E-A947-70E740481C1C}">
                <a14:useLocalDpi xmlns:a14="http://schemas.microsoft.com/office/drawing/2010/main" val="0"/>
              </a:ext>
            </a:extLst>
          </a:blip>
          <a:srcRect l="-78588" r="-78588"/>
          <a:stretch>
            <a:fillRect/>
          </a:stretch>
        </p:blipFill>
        <p:spPr>
          <a:xfrm>
            <a:off x="-157287" y="218071"/>
            <a:ext cx="9459879" cy="5202569"/>
          </a:xfrm>
        </p:spPr>
      </p:pic>
    </p:spTree>
    <p:extLst>
      <p:ext uri="{BB962C8B-B14F-4D97-AF65-F5344CB8AC3E}">
        <p14:creationId xmlns:p14="http://schemas.microsoft.com/office/powerpoint/2010/main" val="2504019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23488"/>
            <a:ext cx="8229600" cy="1282769"/>
          </a:xfrm>
        </p:spPr>
        <p:txBody>
          <a:bodyPr>
            <a:normAutofit/>
          </a:bodyPr>
          <a:lstStyle/>
          <a:p>
            <a:r>
              <a:rPr lang="en-US" sz="1600" dirty="0">
                <a:solidFill>
                  <a:srgbClr val="BFBFBF"/>
                </a:solidFill>
                <a:latin typeface="Helvetica Neue"/>
                <a:cs typeface="Helvetica Neue"/>
              </a:rPr>
              <a:t>Student Work, </a:t>
            </a:r>
            <a:r>
              <a:rPr lang="en-US" sz="1600" dirty="0" smtClean="0">
                <a:solidFill>
                  <a:srgbClr val="BFBFBF"/>
                </a:solidFill>
                <a:latin typeface="Helvetica Neue"/>
                <a:cs typeface="Helvetica Neue"/>
              </a:rPr>
              <a:t>ball point pen on paper, </a:t>
            </a:r>
            <a:r>
              <a:rPr lang="en-US" sz="1600" dirty="0">
                <a:solidFill>
                  <a:srgbClr val="BFBFBF"/>
                </a:solidFill>
                <a:latin typeface="Helvetica Neue"/>
                <a:cs typeface="Helvetica Neue"/>
              </a:rPr>
              <a:t>Robert College, Istanbul</a:t>
            </a:r>
            <a:endParaRPr lang="en-US" sz="1600" dirty="0">
              <a:solidFill>
                <a:srgbClr val="BFBFBF"/>
              </a:solidFill>
            </a:endParaRPr>
          </a:p>
        </p:txBody>
      </p:sp>
      <p:pic>
        <p:nvPicPr>
          <p:cNvPr id="4" name="Content Placeholder 3" descr="Ege Sketchbook.jpg"/>
          <p:cNvPicPr>
            <a:picLocks noGrp="1" noChangeAspect="1"/>
          </p:cNvPicPr>
          <p:nvPr>
            <p:ph idx="1"/>
          </p:nvPr>
        </p:nvPicPr>
        <p:blipFill>
          <a:blip r:embed="rId3">
            <a:extLst>
              <a:ext uri="{28A0092B-C50C-407E-A947-70E740481C1C}">
                <a14:useLocalDpi xmlns:a14="http://schemas.microsoft.com/office/drawing/2010/main" val="0"/>
              </a:ext>
            </a:extLst>
          </a:blip>
          <a:srcRect l="-9574" r="-9574"/>
          <a:stretch>
            <a:fillRect/>
          </a:stretch>
        </p:blipFill>
        <p:spPr>
          <a:xfrm>
            <a:off x="457200" y="420053"/>
            <a:ext cx="8229600" cy="4525963"/>
          </a:xfrm>
        </p:spPr>
      </p:pic>
    </p:spTree>
    <p:extLst>
      <p:ext uri="{BB962C8B-B14F-4D97-AF65-F5344CB8AC3E}">
        <p14:creationId xmlns:p14="http://schemas.microsoft.com/office/powerpoint/2010/main" val="763108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246522"/>
            <a:ext cx="8229600" cy="1475184"/>
          </a:xfrm>
        </p:spPr>
        <p:txBody>
          <a:bodyPr>
            <a:normAutofit/>
          </a:bodyPr>
          <a:lstStyle/>
          <a:p>
            <a:r>
              <a:rPr lang="en-US" sz="1600" dirty="0">
                <a:solidFill>
                  <a:srgbClr val="BFBFBF"/>
                </a:solidFill>
                <a:latin typeface="Helvetica Neue"/>
                <a:cs typeface="Helvetica Neue"/>
              </a:rPr>
              <a:t>Student Work, sketchbook, Robert College, Istanbul</a:t>
            </a:r>
            <a:endParaRPr lang="en-US" sz="1600" dirty="0">
              <a:solidFill>
                <a:srgbClr val="BFBFBF"/>
              </a:solidFill>
            </a:endParaRPr>
          </a:p>
        </p:txBody>
      </p:sp>
      <p:pic>
        <p:nvPicPr>
          <p:cNvPr id="4" name="Content Placeholder 3" descr="154164-739859-7.jpg"/>
          <p:cNvPicPr>
            <a:picLocks noGrp="1" noChangeAspect="1"/>
          </p:cNvPicPr>
          <p:nvPr>
            <p:ph idx="1"/>
          </p:nvPr>
        </p:nvPicPr>
        <p:blipFill>
          <a:blip r:embed="rId3">
            <a:extLst>
              <a:ext uri="{28A0092B-C50C-407E-A947-70E740481C1C}">
                <a14:useLocalDpi xmlns:a14="http://schemas.microsoft.com/office/drawing/2010/main" val="0"/>
              </a:ext>
            </a:extLst>
          </a:blip>
          <a:srcRect l="-10453" r="-10453"/>
          <a:stretch>
            <a:fillRect/>
          </a:stretch>
        </p:blipFill>
        <p:spPr>
          <a:xfrm>
            <a:off x="457200" y="432881"/>
            <a:ext cx="8229600" cy="4525963"/>
          </a:xfrm>
        </p:spPr>
      </p:pic>
    </p:spTree>
    <p:extLst>
      <p:ext uri="{BB962C8B-B14F-4D97-AF65-F5344CB8AC3E}">
        <p14:creationId xmlns:p14="http://schemas.microsoft.com/office/powerpoint/2010/main" val="1284803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165601"/>
            <a:ext cx="8229600" cy="2120900"/>
          </a:xfrm>
        </p:spPr>
        <p:txBody>
          <a:bodyPr>
            <a:normAutofit/>
          </a:bodyPr>
          <a:lstStyle/>
          <a:p>
            <a:r>
              <a:rPr lang="en-US" sz="1600" dirty="0">
                <a:solidFill>
                  <a:srgbClr val="BFBFBF"/>
                </a:solidFill>
                <a:latin typeface="Helvetica Neue"/>
                <a:cs typeface="Helvetica Neue"/>
              </a:rPr>
              <a:t>Student Work, </a:t>
            </a:r>
            <a:r>
              <a:rPr lang="en-US" sz="1600" dirty="0" smtClean="0">
                <a:solidFill>
                  <a:srgbClr val="BFBFBF"/>
                </a:solidFill>
                <a:latin typeface="Helvetica Neue"/>
                <a:cs typeface="Helvetica Neue"/>
              </a:rPr>
              <a:t>oil and acrylic on wood, </a:t>
            </a:r>
            <a:r>
              <a:rPr lang="en-US" sz="1600" dirty="0">
                <a:solidFill>
                  <a:srgbClr val="BFBFBF"/>
                </a:solidFill>
                <a:latin typeface="Helvetica Neue"/>
                <a:cs typeface="Helvetica Neue"/>
              </a:rPr>
              <a:t>Robert College, Istanbul</a:t>
            </a:r>
            <a:endParaRPr lang="en-US" sz="1600" dirty="0">
              <a:solidFill>
                <a:srgbClr val="BFBFBF"/>
              </a:solidFill>
            </a:endParaRPr>
          </a:p>
        </p:txBody>
      </p:sp>
      <p:pic>
        <p:nvPicPr>
          <p:cNvPr id="4" name="Content Placeholder 3" descr="13) The Last Supper- Collaboration.jpg"/>
          <p:cNvPicPr>
            <a:picLocks noGrp="1" noChangeAspect="1"/>
          </p:cNvPicPr>
          <p:nvPr>
            <p:ph idx="1"/>
          </p:nvPr>
        </p:nvPicPr>
        <p:blipFill>
          <a:blip r:embed="rId3">
            <a:extLst>
              <a:ext uri="{28A0092B-C50C-407E-A947-70E740481C1C}">
                <a14:useLocalDpi xmlns:a14="http://schemas.microsoft.com/office/drawing/2010/main" val="0"/>
              </a:ext>
            </a:extLst>
          </a:blip>
          <a:srcRect t="-37447" b="-37447"/>
          <a:stretch>
            <a:fillRect/>
          </a:stretch>
        </p:blipFill>
        <p:spPr>
          <a:xfrm>
            <a:off x="457200" y="766400"/>
            <a:ext cx="8229600" cy="4525963"/>
          </a:xfrm>
        </p:spPr>
      </p:pic>
    </p:spTree>
    <p:extLst>
      <p:ext uri="{BB962C8B-B14F-4D97-AF65-F5344CB8AC3E}">
        <p14:creationId xmlns:p14="http://schemas.microsoft.com/office/powerpoint/2010/main" val="3318225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87627"/>
            <a:ext cx="8229600" cy="1295595"/>
          </a:xfrm>
        </p:spPr>
        <p:txBody>
          <a:bodyPr>
            <a:normAutofit/>
          </a:bodyPr>
          <a:lstStyle/>
          <a:p>
            <a:r>
              <a:rPr lang="en-US" sz="1600" dirty="0">
                <a:solidFill>
                  <a:srgbClr val="BFBFBF"/>
                </a:solidFill>
                <a:latin typeface="Helvetica Neue"/>
                <a:cs typeface="Helvetica Neue"/>
              </a:rPr>
              <a:t>Student Work, </a:t>
            </a:r>
            <a:r>
              <a:rPr lang="en-US" sz="1600" dirty="0" smtClean="0">
                <a:solidFill>
                  <a:srgbClr val="BFBFBF"/>
                </a:solidFill>
                <a:latin typeface="Helvetica Neue"/>
                <a:cs typeface="Helvetica Neue"/>
              </a:rPr>
              <a:t>ink, acrylic and bread crumbs on vintage ration cards</a:t>
            </a:r>
            <a:br>
              <a:rPr lang="en-US" sz="1600" dirty="0" smtClean="0">
                <a:solidFill>
                  <a:srgbClr val="BFBFBF"/>
                </a:solidFill>
                <a:latin typeface="Helvetica Neue"/>
                <a:cs typeface="Helvetica Neue"/>
              </a:rPr>
            </a:br>
            <a:r>
              <a:rPr lang="en-US" sz="1600" dirty="0" smtClean="0">
                <a:solidFill>
                  <a:srgbClr val="BFBFBF"/>
                </a:solidFill>
                <a:latin typeface="Helvetica Neue"/>
                <a:cs typeface="Helvetica Neue"/>
              </a:rPr>
              <a:t>Robert </a:t>
            </a:r>
            <a:r>
              <a:rPr lang="en-US" sz="1600" dirty="0">
                <a:solidFill>
                  <a:srgbClr val="BFBFBF"/>
                </a:solidFill>
                <a:latin typeface="Helvetica Neue"/>
                <a:cs typeface="Helvetica Neue"/>
              </a:rPr>
              <a:t>College, Istanbul</a:t>
            </a:r>
            <a:endParaRPr lang="en-US" sz="1600" dirty="0">
              <a:solidFill>
                <a:srgbClr val="BFBFBF"/>
              </a:solidFill>
            </a:endParaRPr>
          </a:p>
        </p:txBody>
      </p:sp>
      <p:pic>
        <p:nvPicPr>
          <p:cNvPr id="4" name="Content Placeholder 3" descr="Screen Shot 2015-06-02 at 9.54.14 PM copy.jpg"/>
          <p:cNvPicPr>
            <a:picLocks noGrp="1" noChangeAspect="1"/>
          </p:cNvPicPr>
          <p:nvPr>
            <p:ph idx="1"/>
          </p:nvPr>
        </p:nvPicPr>
        <p:blipFill>
          <a:blip r:embed="rId3">
            <a:extLst>
              <a:ext uri="{28A0092B-C50C-407E-A947-70E740481C1C}">
                <a14:useLocalDpi xmlns:a14="http://schemas.microsoft.com/office/drawing/2010/main" val="0"/>
              </a:ext>
            </a:extLst>
          </a:blip>
          <a:srcRect l="-3093" r="-3093"/>
          <a:stretch>
            <a:fillRect/>
          </a:stretch>
        </p:blipFill>
        <p:spPr>
          <a:xfrm>
            <a:off x="457200" y="663780"/>
            <a:ext cx="8229600" cy="4525963"/>
          </a:xfrm>
        </p:spPr>
      </p:pic>
    </p:spTree>
    <p:extLst>
      <p:ext uri="{BB962C8B-B14F-4D97-AF65-F5344CB8AC3E}">
        <p14:creationId xmlns:p14="http://schemas.microsoft.com/office/powerpoint/2010/main" val="3430849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tumblr_n2ckosnoGx1rpt61io2_500.gif"/>
          <p:cNvPicPr>
            <a:picLocks noGrp="1" noChangeAspect="1"/>
          </p:cNvPicPr>
          <p:nvPr>
            <p:ph idx="1"/>
          </p:nvPr>
        </p:nvPicPr>
        <p:blipFill>
          <a:blip r:embed="rId3">
            <a:extLst>
              <a:ext uri="{28A0092B-C50C-407E-A947-70E740481C1C}">
                <a14:useLocalDpi xmlns:a14="http://schemas.microsoft.com/office/drawing/2010/main" val="0"/>
              </a:ext>
            </a:extLst>
          </a:blip>
          <a:srcRect l="-7277" r="-7277"/>
          <a:stretch>
            <a:fillRect/>
          </a:stretch>
        </p:blipFill>
        <p:spPr>
          <a:xfrm>
            <a:off x="-643604" y="551589"/>
            <a:ext cx="10402813" cy="5721147"/>
          </a:xfrm>
        </p:spPr>
      </p:pic>
    </p:spTree>
    <p:extLst>
      <p:ext uri="{BB962C8B-B14F-4D97-AF65-F5344CB8AC3E}">
        <p14:creationId xmlns:p14="http://schemas.microsoft.com/office/powerpoint/2010/main" val="57891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26790</TotalTime>
  <Words>2735</Words>
  <Application>Microsoft Macintosh PowerPoint</Application>
  <PresentationFormat>On-screen Show (4:3)</PresentationFormat>
  <Paragraphs>169</Paragraphs>
  <Slides>54</Slides>
  <Notes>54</Notes>
  <HiddenSlides>0</HiddenSlides>
  <MMClips>0</MMClip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Black</vt:lpstr>
      <vt:lpstr>AP Studio Art 2-D Portfolio 2015</vt:lpstr>
      <vt:lpstr>“Retch Like an Egyptian” Museum of Bad Art (MOBA)</vt:lpstr>
      <vt:lpstr>“All Things Must Pass” Museum of Bad Art (MOBA)</vt:lpstr>
      <vt:lpstr>“Germ of an Idea”, Museum of Bad Art (MOBA)</vt:lpstr>
      <vt:lpstr>“The Better to See You, My Dear”, Museum of Bad Art (MOBA)</vt:lpstr>
      <vt:lpstr>“Spewing Rubik’s Cubes”, Museum of Bad Art (MOBA)</vt:lpstr>
      <vt:lpstr>“Two Trees in Love”, Museum of Bad Art (MOBA)</vt:lpstr>
      <vt:lpstr>“Mana Lisa”, Museum of Bad Art (MOBA)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Nuri Bilge Ceylan, film still</vt:lpstr>
      <vt:lpstr>Barry McGee, mixed media on found board</vt:lpstr>
      <vt:lpstr>Barry McGee, mixed media installation</vt:lpstr>
      <vt:lpstr>Gerhard Richter, oil on canvas</vt:lpstr>
      <vt:lpstr>Dries Van Noten, fashion design</vt:lpstr>
      <vt:lpstr>Dries Van Noten, fashion design</vt:lpstr>
      <vt:lpstr>Christopher Anderson, digital photograph</vt:lpstr>
      <vt:lpstr>Christopher Anderson, digital photograph</vt:lpstr>
      <vt:lpstr>Francesca Woodman, photograph</vt:lpstr>
      <vt:lpstr>Can Pekdemir, digital photograph</vt:lpstr>
      <vt:lpstr>Tomas van Houtryve, drone photograph</vt:lpstr>
      <vt:lpstr>Mu Qi, ink on paper</vt:lpstr>
      <vt:lpstr>Louise Bourgeois, Digital prints and screenprints with dye additions</vt:lpstr>
      <vt:lpstr>Valie Export, performance/photograph</vt:lpstr>
      <vt:lpstr>Valie Export, performance/hand-colored photograph</vt:lpstr>
      <vt:lpstr>Rashid Johnson, photo-emulsion print</vt:lpstr>
      <vt:lpstr>Christopher Wool, enamel paint on aluminum</vt:lpstr>
      <vt:lpstr>Reza Abedini, graphic design</vt:lpstr>
      <vt:lpstr>Buzz Spector, altered book</vt:lpstr>
      <vt:lpstr>Dale Clifford, linocut and woodcut print</vt:lpstr>
      <vt:lpstr>Student Work, digital photograph, Robert College, Istanbul</vt:lpstr>
      <vt:lpstr>Student Work, acrylic on digital photograph, Robert College, Istanbul</vt:lpstr>
      <vt:lpstr>Student Work, digital photograph, Robert College, Istanbul</vt:lpstr>
      <vt:lpstr>Student Work, digital photograph, Robert College, Istanbul</vt:lpstr>
      <vt:lpstr>Student Work, ink and acrylic on board, Robert College, Istanbul</vt:lpstr>
      <vt:lpstr>Student Work, charcoal, ink, collage and plastic wrap, Robert College, Istanbul</vt:lpstr>
      <vt:lpstr>Student Work, ink on paper, Robert College, Istanbul</vt:lpstr>
      <vt:lpstr>Student Work, ink on paper, Robert College, Istanbul</vt:lpstr>
      <vt:lpstr>Student Work, sketchbook, Robert College, Istanbul</vt:lpstr>
      <vt:lpstr>Student Work, sketchbook, Robert College, Istanbul</vt:lpstr>
      <vt:lpstr>Student Work, ink on paper, Robert College, Istanbul</vt:lpstr>
      <vt:lpstr>Student Work, digital photograph, Robert College, Istanbul</vt:lpstr>
      <vt:lpstr>Student Work, performance/digital photograph, Robert College, Istanbul</vt:lpstr>
      <vt:lpstr>Student Work, pencil and ink on paper, Robert College, Istanbul</vt:lpstr>
      <vt:lpstr>Student Work, ball point pen on paper, Robert College, Istanbul</vt:lpstr>
      <vt:lpstr>Student Work, sketchbook, Robert College, Istanbul</vt:lpstr>
      <vt:lpstr>Student Work, oil and acrylic on wood, Robert College, Istanbul</vt:lpstr>
      <vt:lpstr>Student Work, ink, acrylic and bread crumbs on vintage ration cards Robert College, Istanbul</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Jeffrey BaykalRollins</dc:creator>
  <cp:lastModifiedBy>Jeffrey BaykalRollins</cp:lastModifiedBy>
  <cp:revision>120</cp:revision>
  <dcterms:created xsi:type="dcterms:W3CDTF">2015-05-05T16:29:13Z</dcterms:created>
  <dcterms:modified xsi:type="dcterms:W3CDTF">2015-06-15T19:09:10Z</dcterms:modified>
</cp:coreProperties>
</file>