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06F6C-C430-0848-85E7-6D9EE2224979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2864-F769-2D45-85A3-7335DF198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25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D2864-F769-2D45-85A3-7335DF198C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0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5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7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0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9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6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5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1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3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6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5F02-50FD-9844-BD24-1FB432B09070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340AB-5BC1-ED4B-AC9C-85A1771FE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1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5402" y="195739"/>
            <a:ext cx="5492584" cy="1384995"/>
          </a:xfrm>
          <a:prstGeom prst="rect">
            <a:avLst/>
          </a:prstGeom>
          <a:solidFill>
            <a:srgbClr val="C0504D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CERAMICS</a:t>
            </a:r>
          </a:p>
          <a:p>
            <a:r>
              <a:rPr lang="en-US" sz="2800" dirty="0" smtClean="0"/>
              <a:t>             Johanna Herrera  </a:t>
            </a:r>
          </a:p>
          <a:p>
            <a:r>
              <a:rPr lang="en-US" sz="2800" dirty="0" smtClean="0"/>
              <a:t>            </a:t>
            </a:r>
            <a:r>
              <a:rPr lang="en-US" sz="2800" dirty="0" err="1" smtClean="0"/>
              <a:t>jherrera@srcs.org</a:t>
            </a:r>
            <a:endParaRPr lang="en-US" sz="2800" dirty="0" smtClean="0"/>
          </a:p>
        </p:txBody>
      </p:sp>
      <p:pic>
        <p:nvPicPr>
          <p:cNvPr id="2" name="Picture 1" descr="IMG_65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43" y="1731400"/>
            <a:ext cx="6825090" cy="511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6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828" y="280423"/>
            <a:ext cx="810422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</a:t>
            </a:r>
            <a:r>
              <a:rPr lang="en-US" sz="3200" b="1" dirty="0" smtClean="0"/>
              <a:t>             </a:t>
            </a:r>
            <a:r>
              <a:rPr lang="en-US" sz="2800" b="1" u="sng" dirty="0" smtClean="0"/>
              <a:t>COURSE </a:t>
            </a:r>
            <a:r>
              <a:rPr lang="en-US" sz="2800" b="1" u="sng" dirty="0"/>
              <a:t>DESCRIPTION</a:t>
            </a:r>
            <a:r>
              <a:rPr lang="en-US" b="1" dirty="0"/>
              <a:t>:</a:t>
            </a:r>
            <a:r>
              <a:rPr lang="en-US" dirty="0"/>
              <a:t> </a:t>
            </a:r>
            <a:endParaRPr lang="en-US" dirty="0" smtClean="0"/>
          </a:p>
          <a:p>
            <a:endParaRPr lang="en-US" sz="2800" b="1" dirty="0"/>
          </a:p>
          <a:p>
            <a:r>
              <a:rPr lang="en-US" sz="2400" b="1" dirty="0" smtClean="0"/>
              <a:t>Ceramics </a:t>
            </a:r>
            <a:r>
              <a:rPr lang="en-US" sz="2400" b="1" dirty="0"/>
              <a:t>1-2</a:t>
            </a:r>
            <a:r>
              <a:rPr lang="en-US" sz="2400" dirty="0"/>
              <a:t> is an introductory level course designed to offer the student an opportunity to explore ceramic media and processes.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Ceramics 3-4 </a:t>
            </a:r>
            <a:r>
              <a:rPr lang="en-US" sz="2400" dirty="0" smtClean="0"/>
              <a:t>is a more in depth look at ceramics with added freedom for individual inspiration as well as the study of advanced techniques.</a:t>
            </a:r>
            <a:endParaRPr lang="en-US" sz="2400" b="1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 descr="IMG_42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87" y="3861113"/>
            <a:ext cx="3766262" cy="2824697"/>
          </a:xfrm>
          <a:prstGeom prst="rect">
            <a:avLst/>
          </a:prstGeom>
        </p:spPr>
      </p:pic>
      <p:pic>
        <p:nvPicPr>
          <p:cNvPr id="5" name="Picture 4" descr="IMG_43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64" y="3860265"/>
            <a:ext cx="3767393" cy="282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8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24" y="445378"/>
            <a:ext cx="559727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Techniques To Be Covered</a:t>
            </a:r>
          </a:p>
          <a:p>
            <a:endParaRPr lang="en-US" sz="1600" b="1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Hand Construction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Wheel Throwing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Surface Decoration </a:t>
            </a:r>
            <a:r>
              <a:rPr lang="en-US" sz="2400" dirty="0"/>
              <a:t>T</a:t>
            </a:r>
            <a:r>
              <a:rPr lang="en-US" sz="2400" dirty="0" smtClean="0"/>
              <a:t>echniques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The Firing Process</a:t>
            </a:r>
          </a:p>
          <a:p>
            <a:r>
              <a:rPr lang="en-US" sz="2800" dirty="0" smtClean="0"/>
              <a:t>                   </a:t>
            </a:r>
            <a:endParaRPr lang="en-US" sz="2800" dirty="0"/>
          </a:p>
          <a:p>
            <a:r>
              <a:rPr lang="en-US" sz="2800" dirty="0" smtClean="0"/>
              <a:t>                      </a:t>
            </a:r>
            <a:r>
              <a:rPr lang="en-US" sz="2800" b="1" dirty="0" smtClean="0"/>
              <a:t>Also</a:t>
            </a:r>
          </a:p>
          <a:p>
            <a:endParaRPr lang="en-US" sz="1600" b="1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Reflect and write about the process</a:t>
            </a:r>
          </a:p>
          <a:p>
            <a:pPr marL="457200" indent="-457200">
              <a:buFont typeface="Arial"/>
              <a:buChar char="•"/>
            </a:pPr>
            <a:endParaRPr lang="en-US" sz="10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Explore </a:t>
            </a:r>
            <a:r>
              <a:rPr lang="en-US" sz="2400" dirty="0"/>
              <a:t>cultural and </a:t>
            </a:r>
            <a:r>
              <a:rPr lang="en-US" sz="2400" dirty="0" smtClean="0"/>
              <a:t>historical connections</a:t>
            </a:r>
            <a:endParaRPr lang="en-US" sz="1000" dirty="0" smtClean="0"/>
          </a:p>
          <a:p>
            <a:pPr marL="457200" indent="-457200">
              <a:buFont typeface="Arial"/>
              <a:buChar char="•"/>
            </a:pPr>
            <a:endParaRPr lang="en-US" sz="10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Students involve themselves in the critique of their </a:t>
            </a:r>
            <a:r>
              <a:rPr lang="en-US" sz="2400" dirty="0"/>
              <a:t>work as well as the work of </a:t>
            </a:r>
            <a:r>
              <a:rPr lang="en-US" sz="2400" dirty="0" smtClean="0"/>
              <a:t>their </a:t>
            </a:r>
            <a:r>
              <a:rPr lang="en-US" sz="2400" dirty="0"/>
              <a:t>fellow </a:t>
            </a:r>
            <a:r>
              <a:rPr lang="en-US" sz="2400" dirty="0" smtClean="0"/>
              <a:t>classmates</a:t>
            </a:r>
            <a:endParaRPr lang="en-US" sz="2400" dirty="0"/>
          </a:p>
          <a:p>
            <a:endParaRPr lang="en-US" dirty="0"/>
          </a:p>
        </p:txBody>
      </p:sp>
      <p:pic>
        <p:nvPicPr>
          <p:cNvPr id="3" name="Picture 2" descr="IMG_43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27" y="3871880"/>
            <a:ext cx="3638705" cy="2729029"/>
          </a:xfrm>
          <a:prstGeom prst="rect">
            <a:avLst/>
          </a:prstGeom>
        </p:spPr>
      </p:pic>
      <p:pic>
        <p:nvPicPr>
          <p:cNvPr id="4" name="Picture 3" descr="IMG_657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27" y="531874"/>
            <a:ext cx="3638703" cy="27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74443" y="457267"/>
            <a:ext cx="4642555" cy="581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</a:t>
            </a:r>
            <a:r>
              <a:rPr lang="en-US" sz="2800" b="1" dirty="0" smtClean="0"/>
              <a:t>Expectations:</a:t>
            </a:r>
          </a:p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It </a:t>
            </a:r>
            <a:r>
              <a:rPr lang="en-US" sz="2400" dirty="0"/>
              <a:t>is important that students are in class daily because of the nature of creating studio artwork.  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Missed </a:t>
            </a:r>
            <a:r>
              <a:rPr lang="en-US" sz="2400" dirty="0"/>
              <a:t>work must be made up on student’s free time. 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Students </a:t>
            </a:r>
            <a:r>
              <a:rPr lang="en-US" sz="2400" dirty="0"/>
              <a:t>are expected to use classroom time wisely and turn in assignment on time. </a:t>
            </a:r>
          </a:p>
        </p:txBody>
      </p:sp>
      <p:pic>
        <p:nvPicPr>
          <p:cNvPr id="2" name="Picture 1" descr="IMG_21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4" y="0"/>
            <a:ext cx="3033889" cy="4045185"/>
          </a:xfrm>
          <a:prstGeom prst="rect">
            <a:avLst/>
          </a:prstGeom>
        </p:spPr>
      </p:pic>
      <p:pic>
        <p:nvPicPr>
          <p:cNvPr id="3" name="Picture 2" descr="IMG_21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9776"/>
            <a:ext cx="2878667" cy="383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7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2622" y="172190"/>
            <a:ext cx="502408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grading policy:</a:t>
            </a:r>
            <a:endParaRPr lang="en-US" sz="2800" cap="all" dirty="0"/>
          </a:p>
          <a:p>
            <a:r>
              <a:rPr lang="en-US" sz="2800" b="1" cap="all" dirty="0"/>
              <a:t> </a:t>
            </a:r>
            <a:endParaRPr lang="en-US" sz="2800" u="sng" cap="all" dirty="0"/>
          </a:p>
          <a:p>
            <a:r>
              <a:rPr lang="en-US" cap="all" dirty="0"/>
              <a:t> </a:t>
            </a:r>
            <a:r>
              <a:rPr lang="en-US" sz="2400" b="1" u="sng" cap="all" dirty="0" smtClean="0"/>
              <a:t>Quarter </a:t>
            </a:r>
            <a:r>
              <a:rPr lang="en-US" sz="2400" b="1" u="sng" cap="all" dirty="0"/>
              <a:t>grades</a:t>
            </a:r>
            <a:r>
              <a:rPr lang="en-US" sz="2400" u="sng" cap="all" dirty="0"/>
              <a:t> </a:t>
            </a:r>
            <a:r>
              <a:rPr lang="en-US" sz="2400" cap="all" dirty="0" smtClean="0"/>
              <a:t>=</a:t>
            </a:r>
          </a:p>
          <a:p>
            <a:endParaRPr lang="en-US" sz="1000" cap="all" dirty="0" smtClean="0"/>
          </a:p>
          <a:p>
            <a:r>
              <a:rPr lang="en-US" sz="2400" cap="all" dirty="0" smtClean="0"/>
              <a:t> </a:t>
            </a:r>
            <a:r>
              <a:rPr lang="en-US" sz="2400" b="1" cap="all" dirty="0" smtClean="0"/>
              <a:t>60</a:t>
            </a:r>
            <a:r>
              <a:rPr lang="en-US" sz="2400" b="1" cap="all" dirty="0"/>
              <a:t>% Portfolio</a:t>
            </a:r>
            <a:r>
              <a:rPr lang="en-US" sz="2400" cap="all" dirty="0"/>
              <a:t> </a:t>
            </a:r>
          </a:p>
          <a:p>
            <a:r>
              <a:rPr lang="en-US" sz="2400" cap="all" dirty="0" smtClean="0"/>
              <a:t>         - </a:t>
            </a:r>
            <a:r>
              <a:rPr lang="en-US" sz="2400" dirty="0" smtClean="0"/>
              <a:t>in class work</a:t>
            </a:r>
          </a:p>
          <a:p>
            <a:endParaRPr lang="en-US" sz="1000" u="sng" cap="all" dirty="0"/>
          </a:p>
          <a:p>
            <a:r>
              <a:rPr lang="en-US" sz="2400" cap="all" dirty="0"/>
              <a:t> </a:t>
            </a:r>
            <a:r>
              <a:rPr lang="en-US" sz="2400" b="1" cap="all" dirty="0"/>
              <a:t>1</a:t>
            </a:r>
            <a:r>
              <a:rPr lang="en-US" sz="2400" b="1" cap="all" dirty="0" smtClean="0"/>
              <a:t>0</a:t>
            </a:r>
            <a:r>
              <a:rPr lang="en-US" sz="2400" b="1" cap="all" dirty="0"/>
              <a:t>%</a:t>
            </a:r>
            <a:r>
              <a:rPr lang="en-US" sz="2400" cap="all" dirty="0"/>
              <a:t> </a:t>
            </a:r>
            <a:r>
              <a:rPr lang="en-US" sz="2400" b="1" dirty="0" smtClean="0"/>
              <a:t>BINDER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       - notes, </a:t>
            </a:r>
            <a:r>
              <a:rPr lang="en-US" sz="2400" dirty="0" smtClean="0"/>
              <a:t>sketches and </a:t>
            </a:r>
            <a:r>
              <a:rPr lang="en-US" sz="2400" dirty="0" smtClean="0"/>
              <a:t>reflections</a:t>
            </a:r>
          </a:p>
          <a:p>
            <a:endParaRPr lang="en-US" sz="1000" cap="all" dirty="0" smtClean="0"/>
          </a:p>
          <a:p>
            <a:r>
              <a:rPr lang="en-US" sz="2400" cap="all" dirty="0" smtClean="0"/>
              <a:t> </a:t>
            </a:r>
            <a:r>
              <a:rPr lang="en-US" sz="2400" b="1" cap="all" dirty="0"/>
              <a:t>1</a:t>
            </a:r>
            <a:r>
              <a:rPr lang="en-US" sz="2400" b="1" cap="all" dirty="0" smtClean="0"/>
              <a:t>0</a:t>
            </a:r>
            <a:r>
              <a:rPr lang="en-US" sz="2400" b="1" cap="all" dirty="0"/>
              <a:t>%</a:t>
            </a:r>
            <a:r>
              <a:rPr lang="en-US" sz="2400" cap="all" dirty="0"/>
              <a:t> </a:t>
            </a:r>
            <a:r>
              <a:rPr lang="en-US" sz="2400" b="1" cap="all" dirty="0" smtClean="0"/>
              <a:t>participation</a:t>
            </a:r>
            <a:endParaRPr lang="en-US" sz="2400" cap="all" dirty="0"/>
          </a:p>
          <a:p>
            <a:r>
              <a:rPr lang="en-US" sz="2400" cap="all" dirty="0"/>
              <a:t> </a:t>
            </a:r>
            <a:r>
              <a:rPr lang="en-US" sz="2400" cap="all" dirty="0" smtClean="0"/>
              <a:t>       - </a:t>
            </a:r>
            <a:r>
              <a:rPr lang="en-US" sz="2400" dirty="0" smtClean="0"/>
              <a:t>attendance, productivity and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</a:t>
            </a:r>
            <a:r>
              <a:rPr lang="en-US" sz="2400" dirty="0" err="1" smtClean="0"/>
              <a:t>clean-up</a:t>
            </a:r>
            <a:r>
              <a:rPr lang="en-US" sz="2400" dirty="0" smtClean="0"/>
              <a:t> </a:t>
            </a:r>
            <a:endParaRPr lang="en-US" sz="2400" cap="all" dirty="0" smtClean="0"/>
          </a:p>
          <a:p>
            <a:endParaRPr lang="en-US" sz="1000" u="sng" cap="all" dirty="0"/>
          </a:p>
          <a:p>
            <a:r>
              <a:rPr lang="en-US" sz="2400" b="1" u="sng" cap="all" dirty="0"/>
              <a:t>Semester grades</a:t>
            </a:r>
            <a:r>
              <a:rPr lang="en-US" sz="2400" u="sng" cap="all" dirty="0"/>
              <a:t> </a:t>
            </a:r>
            <a:r>
              <a:rPr lang="en-US" sz="2400" cap="all" dirty="0" smtClean="0"/>
              <a:t>=</a:t>
            </a:r>
          </a:p>
          <a:p>
            <a:endParaRPr lang="en-US" sz="1000" cap="all" dirty="0" smtClean="0"/>
          </a:p>
          <a:p>
            <a:r>
              <a:rPr lang="en-US" sz="2400" b="1" cap="all" dirty="0" smtClean="0"/>
              <a:t>40</a:t>
            </a:r>
            <a:r>
              <a:rPr lang="en-US" sz="2400" b="1" cap="all" dirty="0"/>
              <a:t>% per quarter</a:t>
            </a:r>
            <a:r>
              <a:rPr lang="en-US" sz="2400" cap="all" dirty="0"/>
              <a:t> </a:t>
            </a:r>
            <a:r>
              <a:rPr lang="en-US" sz="2400" b="1" cap="all" dirty="0" smtClean="0"/>
              <a:t>+</a:t>
            </a:r>
          </a:p>
          <a:p>
            <a:r>
              <a:rPr lang="en-US" sz="2400" b="1" cap="all" dirty="0" smtClean="0"/>
              <a:t>20</a:t>
            </a:r>
            <a:r>
              <a:rPr lang="en-US" sz="2400" b="1" cap="all" dirty="0"/>
              <a:t>% for the </a:t>
            </a:r>
            <a:r>
              <a:rPr lang="en-US" sz="2400" b="1" cap="all" dirty="0" smtClean="0"/>
              <a:t>final </a:t>
            </a:r>
            <a:endParaRPr lang="en-US" sz="2400" b="1" u="sng" cap="all" dirty="0"/>
          </a:p>
          <a:p>
            <a:endParaRPr lang="en-US" u="sng" cap="all" dirty="0" smtClean="0"/>
          </a:p>
          <a:p>
            <a:endParaRPr lang="en-US" u="sng" cap="all" dirty="0"/>
          </a:p>
          <a:p>
            <a:r>
              <a:rPr lang="en-US" cap="all" dirty="0"/>
              <a:t> </a:t>
            </a:r>
            <a:endParaRPr lang="en-US" u="sng" cap="all" dirty="0"/>
          </a:p>
        </p:txBody>
      </p:sp>
      <p:pic>
        <p:nvPicPr>
          <p:cNvPr id="4" name="Picture 3" descr="IMG_52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41" y="3586391"/>
            <a:ext cx="4103859" cy="3077895"/>
          </a:xfrm>
          <a:prstGeom prst="rect">
            <a:avLst/>
          </a:prstGeom>
        </p:spPr>
      </p:pic>
      <p:pic>
        <p:nvPicPr>
          <p:cNvPr id="5" name="Picture 4" descr="IMG_53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41" y="172190"/>
            <a:ext cx="4103859" cy="307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696" y="495046"/>
            <a:ext cx="8993304" cy="5847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Criteria for grading </a:t>
            </a:r>
            <a:r>
              <a:rPr lang="en-US" sz="2800" b="1" cap="all" dirty="0" smtClean="0"/>
              <a:t>artwork:</a:t>
            </a:r>
          </a:p>
          <a:p>
            <a:endParaRPr lang="en-US" sz="10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How is the work presented</a:t>
            </a:r>
            <a:r>
              <a:rPr lang="en-US" sz="2400" cap="all" dirty="0" smtClean="0"/>
              <a:t>?</a:t>
            </a:r>
          </a:p>
          <a:p>
            <a:pPr marL="342900" lvl="0" indent="-342900">
              <a:buFont typeface="Arial"/>
              <a:buChar char="•"/>
            </a:pPr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Was the effort level up to potential? </a:t>
            </a:r>
            <a:endParaRPr lang="en-US" sz="2400" cap="all" dirty="0" smtClean="0"/>
          </a:p>
          <a:p>
            <a:pPr lvl="0"/>
            <a:r>
              <a:rPr lang="en-US" sz="2400" cap="all" dirty="0" smtClean="0"/>
              <a:t> </a:t>
            </a:r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Was the work clean and neat?      </a:t>
            </a:r>
            <a:endParaRPr lang="en-US" sz="2400" cap="all" dirty="0" smtClean="0"/>
          </a:p>
          <a:p>
            <a:pPr lvl="0"/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Was the work refined as much as possible? </a:t>
            </a:r>
            <a:endParaRPr lang="en-US" sz="2400" cap="all" dirty="0" smtClean="0"/>
          </a:p>
          <a:p>
            <a:pPr lvl="0"/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Did the student follow the directions and criteria of the assignment?  </a:t>
            </a:r>
            <a:endParaRPr lang="en-US" sz="2400" cap="all" dirty="0" smtClean="0"/>
          </a:p>
          <a:p>
            <a:pPr lvl="0"/>
            <a:endParaRPr lang="en-US" sz="2400" u="sng" cap="all" dirty="0"/>
          </a:p>
          <a:p>
            <a:pPr marL="342900" lvl="0" indent="-342900">
              <a:buFont typeface="Arial"/>
              <a:buChar char="•"/>
            </a:pPr>
            <a:r>
              <a:rPr lang="en-US" sz="2400" cap="all" dirty="0"/>
              <a:t>How is the work representing individual’s creativity- such as original ideas, </a:t>
            </a:r>
            <a:endParaRPr lang="en-US" sz="2400" u="sng" cap="all" dirty="0"/>
          </a:p>
          <a:p>
            <a:r>
              <a:rPr lang="en-US" sz="2400" cap="all" dirty="0"/>
              <a:t>      images and styles? </a:t>
            </a:r>
            <a:endParaRPr lang="en-US" sz="2400" u="sng" cap="al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433" y="0"/>
            <a:ext cx="2460567" cy="328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6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38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7513"/>
            <a:ext cx="3070721" cy="2303041"/>
          </a:xfrm>
          <a:prstGeom prst="rect">
            <a:avLst/>
          </a:prstGeom>
        </p:spPr>
      </p:pic>
      <p:pic>
        <p:nvPicPr>
          <p:cNvPr id="6" name="Picture 5" descr="IMG_64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35" y="3810041"/>
            <a:ext cx="4093096" cy="3069822"/>
          </a:xfrm>
          <a:prstGeom prst="rect">
            <a:avLst/>
          </a:prstGeom>
        </p:spPr>
      </p:pic>
      <p:pic>
        <p:nvPicPr>
          <p:cNvPr id="7" name="Picture 6" descr="IMG_200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06" y="-12336"/>
            <a:ext cx="3359798" cy="2519849"/>
          </a:xfrm>
          <a:prstGeom prst="rect">
            <a:avLst/>
          </a:prstGeom>
        </p:spPr>
      </p:pic>
      <p:pic>
        <p:nvPicPr>
          <p:cNvPr id="8" name="Picture 7" descr="IMG_208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278" y="4810553"/>
            <a:ext cx="2759079" cy="2069309"/>
          </a:xfrm>
          <a:prstGeom prst="rect">
            <a:avLst/>
          </a:prstGeom>
        </p:spPr>
      </p:pic>
      <p:pic>
        <p:nvPicPr>
          <p:cNvPr id="10" name="Picture 9" descr="IMG_627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9984"/>
            <a:ext cx="3146505" cy="2359879"/>
          </a:xfrm>
          <a:prstGeom prst="rect">
            <a:avLst/>
          </a:prstGeom>
        </p:spPr>
      </p:pic>
      <p:pic>
        <p:nvPicPr>
          <p:cNvPr id="11" name="Picture 10" descr="IMG_627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904" y="0"/>
            <a:ext cx="4152896" cy="3114672"/>
          </a:xfrm>
          <a:prstGeom prst="rect">
            <a:avLst/>
          </a:prstGeom>
        </p:spPr>
      </p:pic>
      <p:pic>
        <p:nvPicPr>
          <p:cNvPr id="12" name="Picture 11" descr="IMG_6272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836" y="0"/>
            <a:ext cx="2179516" cy="2906022"/>
          </a:xfrm>
          <a:prstGeom prst="rect">
            <a:avLst/>
          </a:prstGeom>
        </p:spPr>
      </p:pic>
      <p:pic>
        <p:nvPicPr>
          <p:cNvPr id="13" name="Picture 12" descr="IMG_6274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21" y="2507512"/>
            <a:ext cx="3070722" cy="23030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26536" y="3225265"/>
            <a:ext cx="253968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SF MOMA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1105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1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2373" y="516570"/>
            <a:ext cx="458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THANK YOU !!!!!!!!!!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41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229</Words>
  <Application>Microsoft Office PowerPoint</Application>
  <PresentationFormat>On-screen Show (4:3)</PresentationFormat>
  <Paragraphs>69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test7</dc:creator>
  <cp:lastModifiedBy>Johanna Herrera</cp:lastModifiedBy>
  <cp:revision>28</cp:revision>
  <dcterms:created xsi:type="dcterms:W3CDTF">2012-08-31T19:06:29Z</dcterms:created>
  <dcterms:modified xsi:type="dcterms:W3CDTF">2016-08-16T21:51:31Z</dcterms:modified>
</cp:coreProperties>
</file>