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94" r:id="rId4"/>
    <p:sldId id="286" r:id="rId5"/>
    <p:sldId id="288" r:id="rId6"/>
    <p:sldId id="290" r:id="rId7"/>
    <p:sldId id="285" r:id="rId8"/>
    <p:sldId id="259" r:id="rId9"/>
    <p:sldId id="287" r:id="rId10"/>
    <p:sldId id="260" r:id="rId11"/>
    <p:sldId id="278" r:id="rId12"/>
    <p:sldId id="292" r:id="rId13"/>
    <p:sldId id="272" r:id="rId14"/>
    <p:sldId id="277" r:id="rId15"/>
    <p:sldId id="293" r:id="rId16"/>
    <p:sldId id="261" r:id="rId17"/>
    <p:sldId id="279" r:id="rId18"/>
    <p:sldId id="295" r:id="rId19"/>
    <p:sldId id="280" r:id="rId20"/>
    <p:sldId id="269" r:id="rId21"/>
    <p:sldId id="289" r:id="rId22"/>
    <p:sldId id="281" r:id="rId23"/>
    <p:sldId id="275" r:id="rId24"/>
    <p:sldId id="296" r:id="rId25"/>
    <p:sldId id="283" r:id="rId26"/>
    <p:sldId id="267" r:id="rId27"/>
    <p:sldId id="282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84B02"/>
    <a:srgbClr val="BA0003"/>
    <a:srgbClr val="62139E"/>
    <a:srgbClr val="219797"/>
    <a:srgbClr val="E3CD74"/>
    <a:srgbClr val="EEB42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16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80A3B2C-88CE-5C40-86A8-156924AC7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02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85CC9E-5E0C-AD4E-9079-D73D075E0039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113B0D-68FF-034C-9DE9-5C78443D51B6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A8D918-78A5-7647-B737-1918833FD94B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D1B74C-1EBB-BE48-BFB2-8A2C57BD97FA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B4B85F-F8EA-C94A-87D7-3FA80D95EB62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709D08-EFA0-2F46-9617-EC78B061CB1B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ADE5B5-0E94-8344-8F80-C19851A720C4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7615F0-1FB7-5B41-906A-9D71FDE15FFF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F46DAB-C30E-0647-9AB6-AA2402E0BB32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81FDF7-5526-6B4F-AB66-5D3D2CFA9124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22C4D2-CCE9-1A4A-8451-D94410BAAD52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F6E769-9F08-B44F-A144-3CBB48131368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DF1B13-7A94-7340-A7C5-B065ABFA5FB8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6125F5-CCE4-864C-87FC-14131E13C297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05D537-C58F-F048-9C15-DB8876A7A47E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FBF862-92D0-DF45-8B2E-18A52BF702AA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0E9D6-6E77-B64C-99B6-CBB618B99CDB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983B57-6C8C-1A4F-BC66-E452627733BA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49B76C-FB53-954B-9C4F-DD3C14253B27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CF9CED-A04E-0442-BB47-DFD95F968A9C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35B948-17BA-6349-A861-76F1AC522998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A6F65A-6783-5C47-A485-56C1D666FE90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688415-71C2-FD4E-BA70-02A2CE003681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F00688-660E-264D-979F-CE9C25192DE0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029200"/>
            <a:ext cx="8686800" cy="685800"/>
          </a:xfrm>
        </p:spPr>
        <p:txBody>
          <a:bodyPr/>
          <a:lstStyle>
            <a:lvl1pPr>
              <a:defRPr sz="41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5791200"/>
            <a:ext cx="8686800" cy="5334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4770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477000"/>
            <a:ext cx="43434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4770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BF397-885A-C64D-8CBC-7BDCC186D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25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93105-4F2D-CD40-9928-2D10746E9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2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5D5AF-4B4F-0743-B1FC-72D6F7B1B8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91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0005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2209800"/>
            <a:ext cx="40005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3763E-5C65-9641-8A86-738D562E10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3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318DE-0867-5943-A9D1-1F0A1EAE54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9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AF7AD-0127-9844-BDA6-396682E6D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9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851B7-C7AC-9142-888A-D39E1F408A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04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66193-9C8C-4443-A739-6B65C2F0D5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8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01B5C-1EA3-4F44-9BAF-6D00CFBAAE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60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640A-7064-1643-A36F-64DEA59CD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57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7650" y="1219200"/>
            <a:ext cx="2046288" cy="4876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19200"/>
            <a:ext cx="598805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49BBB-EF37-9348-B3B1-6503AA2E47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2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19200"/>
            <a:ext cx="818673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209800"/>
            <a:ext cx="8153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194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7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fld id="{CB46A8BF-2E0A-EA49-B6F6-398D35C09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ヒラギノ角ゴ Pro W3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charset="0"/>
          <a:ea typeface="ヒラギノ角ゴ Pro W3" charset="0"/>
          <a:cs typeface="ヒラギノ角ゴ Pro W3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charset="0"/>
          <a:ea typeface="ヒラギノ角ゴ Pro W3" charset="0"/>
          <a:cs typeface="ヒラギノ角ゴ Pro W3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charset="0"/>
          <a:ea typeface="ヒラギノ角ゴ Pro W3" charset="0"/>
          <a:cs typeface="ヒラギノ角ゴ Pro W3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charset="0"/>
          <a:ea typeface="ヒラギノ角ゴ Pro W3" charset="0"/>
          <a:cs typeface="ヒラギノ角ゴ Pro W3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charset="0"/>
          <a:ea typeface="ヒラギノ角ゴ Pro W3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charset="0"/>
          <a:ea typeface="ヒラギノ角ゴ Pro W3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charset="0"/>
          <a:ea typeface="ヒラギノ角ゴ Pro W3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5.png"/><Relationship Id="rId1" Type="http://schemas.microsoft.com/office/2007/relationships/media" Target="file://localhost/Volumes/srdata/dallen/Desktop/SRHS%202010/SR%20CP%20US%20History%202010/Depression%20and%20New%20Deal%20/New%20Deal.mov" TargetMode="External"/><Relationship Id="rId2" Type="http://schemas.openxmlformats.org/officeDocument/2006/relationships/video" Target="file://localhost/Volumes/srdata/dallen/Desktop/SRHS%202010/SR%20CP%20US%20History%202010/Depression%20and%20New%20Deal%20/New%20Deal.mov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9.png"/><Relationship Id="rId1" Type="http://schemas.microsoft.com/office/2007/relationships/media" Target="file://localhost/Volumes/srdata/dallen/Desktop/SRHS%202010/SR%20CP%20US%20History%202010/Depression%20and%20New%20Deal%20/Second%20New%20Deal.mov" TargetMode="External"/><Relationship Id="rId2" Type="http://schemas.openxmlformats.org/officeDocument/2006/relationships/video" Target="file://localhost/Volumes/srdata/dallen/Desktop/SRHS%202010/SR%20CP%20US%20History%202010/Depression%20and%20New%20Deal%20/Second%20New%20Deal.mov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accent1"/>
                </a:solidFill>
                <a:cs typeface="+mj-cs"/>
              </a:rPr>
              <a:t>The New Deal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3600" dirty="0" smtClean="0">
                <a:solidFill>
                  <a:srgbClr val="FFFFF7"/>
                </a:solidFill>
                <a:cs typeface="+mn-cs"/>
              </a:rPr>
              <a:t>1933-1941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8991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ja-JP" altLang="en-US" sz="4000" dirty="0" smtClean="0">
                <a:solidFill>
                  <a:srgbClr val="000000"/>
                </a:solidFill>
                <a:latin typeface="Arial"/>
                <a:cs typeface="+mj-cs"/>
              </a:rPr>
              <a:t>“</a:t>
            </a:r>
            <a:r>
              <a:rPr lang="en-US" sz="4000" dirty="0" smtClean="0">
                <a:solidFill>
                  <a:srgbClr val="000000"/>
                </a:solidFill>
                <a:cs typeface="+mj-cs"/>
              </a:rPr>
              <a:t>Nothing to Fear but Fear Itself</a:t>
            </a:r>
            <a:r>
              <a:rPr lang="ja-JP" altLang="en-US" sz="4000" dirty="0" smtClean="0">
                <a:solidFill>
                  <a:srgbClr val="000000"/>
                </a:solidFill>
                <a:latin typeface="Arial"/>
                <a:cs typeface="+mj-cs"/>
              </a:rPr>
              <a:t>”</a:t>
            </a:r>
            <a:endParaRPr lang="en-US" sz="4000" dirty="0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5029200"/>
          </a:xfrm>
        </p:spPr>
        <p:txBody>
          <a:bodyPr/>
          <a:lstStyle/>
          <a:p>
            <a:pPr eaLnBrk="1" hangingPunct="1">
              <a:defRPr/>
            </a:pPr>
            <a:r>
              <a:rPr lang="en-US" sz="3000" dirty="0" smtClean="0">
                <a:solidFill>
                  <a:srgbClr val="000000"/>
                </a:solidFill>
                <a:cs typeface="+mn-cs"/>
              </a:rPr>
              <a:t>In his first inaugural address, FDR declared that the nation “had nothing to fear, but fear itself”</a:t>
            </a:r>
          </a:p>
          <a:p>
            <a:pPr eaLnBrk="1" hangingPunct="1">
              <a:defRPr/>
            </a:pPr>
            <a:r>
              <a:rPr lang="en-US" sz="3000" dirty="0" smtClean="0">
                <a:solidFill>
                  <a:srgbClr val="000000"/>
                </a:solidFill>
                <a:cs typeface="+mn-cs"/>
              </a:rPr>
              <a:t>Believing that the </a:t>
            </a:r>
            <a:r>
              <a:rPr lang="ja-JP" altLang="en-US" sz="3000" dirty="0" smtClean="0">
                <a:solidFill>
                  <a:srgbClr val="000000"/>
                </a:solidFill>
                <a:cs typeface="+mn-cs"/>
              </a:rPr>
              <a:t>“</a:t>
            </a:r>
            <a:r>
              <a:rPr lang="en-US" sz="3000" dirty="0" smtClean="0">
                <a:solidFill>
                  <a:srgbClr val="000000"/>
                </a:solidFill>
                <a:cs typeface="+mn-cs"/>
              </a:rPr>
              <a:t>Great Depression</a:t>
            </a:r>
            <a:r>
              <a:rPr lang="ja-JP" altLang="en-US" sz="3000" dirty="0" smtClean="0">
                <a:solidFill>
                  <a:srgbClr val="000000"/>
                </a:solidFill>
                <a:cs typeface="+mn-cs"/>
              </a:rPr>
              <a:t>”</a:t>
            </a:r>
            <a:r>
              <a:rPr lang="en-US" sz="3000" dirty="0" smtClean="0">
                <a:solidFill>
                  <a:srgbClr val="000000"/>
                </a:solidFill>
                <a:cs typeface="+mn-cs"/>
              </a:rPr>
              <a:t> was both economic and mental, FDR: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Wanted to address both </a:t>
            </a:r>
            <a:r>
              <a:rPr lang="en-US" sz="2400" u="sng" dirty="0" smtClean="0">
                <a:solidFill>
                  <a:srgbClr val="FF0000"/>
                </a:solidFill>
              </a:rPr>
              <a:t>under consumption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and the </a:t>
            </a:r>
            <a:r>
              <a:rPr lang="en-US" sz="2400" u="sng" dirty="0" smtClean="0">
                <a:solidFill>
                  <a:srgbClr val="FF0000"/>
                </a:solidFill>
              </a:rPr>
              <a:t>lack of security</a:t>
            </a:r>
            <a:r>
              <a:rPr lang="en-US" sz="2400" dirty="0" smtClean="0">
                <a:solidFill>
                  <a:srgbClr val="000000"/>
                </a:solidFill>
              </a:rPr>
              <a:t> (mental and physical)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dirty="0" smtClean="0">
                <a:solidFill>
                  <a:srgbClr val="000000"/>
                </a:solidFill>
                <a:cs typeface="+mn-cs"/>
              </a:rPr>
              <a:t>In his </a:t>
            </a:r>
            <a:r>
              <a:rPr lang="en-US" sz="3000" u="sng" dirty="0" smtClean="0">
                <a:solidFill>
                  <a:srgbClr val="FF0000"/>
                </a:solidFill>
                <a:cs typeface="+mn-cs"/>
              </a:rPr>
              <a:t>First Hundred Days</a:t>
            </a:r>
            <a:r>
              <a:rPr lang="en-US" sz="3000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en-US" sz="3000" dirty="0" smtClean="0">
                <a:solidFill>
                  <a:srgbClr val="000000"/>
                </a:solidFill>
                <a:cs typeface="+mn-cs"/>
              </a:rPr>
              <a:t>in office, FDR convinced Congress to pass 15 major bills that: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Helped the needy, created jobs, regulated the economy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Abandoned laissez-faire and called for </a:t>
            </a:r>
            <a:r>
              <a:rPr lang="en-US" sz="2400" u="sng" dirty="0" smtClean="0">
                <a:solidFill>
                  <a:srgbClr val="FF0000"/>
                </a:solidFill>
              </a:rPr>
              <a:t>deficit spending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200" dirty="0" smtClean="0">
                <a:solidFill>
                  <a:srgbClr val="000000"/>
                </a:solidFill>
              </a:rPr>
              <a:t>Spending more than the government has (increase debt)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18435" name="Picture 3" descr="fdr pulling donk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04800"/>
            <a:ext cx="5818188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186738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>
                <a:solidFill>
                  <a:srgbClr val="000000"/>
                </a:solidFill>
                <a:cs typeface="+mj-cs"/>
              </a:rPr>
              <a:t>The Three </a:t>
            </a:r>
            <a:r>
              <a:rPr lang="en-US" sz="4800" dirty="0" err="1" smtClean="0">
                <a:solidFill>
                  <a:srgbClr val="000000"/>
                </a:solidFill>
                <a:cs typeface="+mj-cs"/>
              </a:rPr>
              <a:t>Rs</a:t>
            </a:r>
            <a:endParaRPr lang="en-US" sz="4800" dirty="0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7630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000000"/>
                </a:solidFill>
                <a:cs typeface="+mn-cs"/>
              </a:rPr>
              <a:t>FDR’s domestic agenda (plan for the US) was called the </a:t>
            </a:r>
            <a:r>
              <a:rPr lang="en-US" i="1" u="sng" dirty="0" smtClean="0">
                <a:solidFill>
                  <a:srgbClr val="FF0000"/>
                </a:solidFill>
                <a:cs typeface="+mn-cs"/>
              </a:rPr>
              <a:t>New Deal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000000"/>
                </a:solidFill>
                <a:cs typeface="+mn-cs"/>
              </a:rPr>
              <a:t>In an effort to correct the </a:t>
            </a:r>
            <a:r>
              <a:rPr lang="en-US" b="1" u="sng" dirty="0" smtClean="0">
                <a:solidFill>
                  <a:srgbClr val="000000"/>
                </a:solidFill>
                <a:cs typeface="+mn-cs"/>
              </a:rPr>
              <a:t>causes</a:t>
            </a:r>
            <a:r>
              <a:rPr lang="en-US" dirty="0" smtClean="0">
                <a:solidFill>
                  <a:srgbClr val="000000"/>
                </a:solidFill>
                <a:cs typeface="+mn-cs"/>
              </a:rPr>
              <a:t> of the Great Depression, the New Deal focused on the  </a:t>
            </a:r>
            <a:r>
              <a:rPr lang="en-US" i="1" u="sng" dirty="0" smtClean="0">
                <a:solidFill>
                  <a:srgbClr val="FF0000"/>
                </a:solidFill>
                <a:cs typeface="+mn-cs"/>
              </a:rPr>
              <a:t>Three </a:t>
            </a:r>
            <a:r>
              <a:rPr lang="en-US" i="1" u="sng" dirty="0" err="1" smtClean="0">
                <a:solidFill>
                  <a:srgbClr val="FF0000"/>
                </a:solidFill>
                <a:cs typeface="+mn-cs"/>
              </a:rPr>
              <a:t>Rs</a:t>
            </a:r>
            <a:r>
              <a:rPr lang="en-US" dirty="0" smtClean="0">
                <a:solidFill>
                  <a:srgbClr val="000000"/>
                </a:solidFill>
                <a:cs typeface="+mn-cs"/>
              </a:rPr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1" i="1" u="sng" dirty="0" smtClean="0">
                <a:solidFill>
                  <a:srgbClr val="FF0000"/>
                </a:solidFill>
              </a:rPr>
              <a:t>Reform </a:t>
            </a:r>
            <a:r>
              <a:rPr lang="en-US" dirty="0" smtClean="0">
                <a:solidFill>
                  <a:srgbClr val="000000"/>
                </a:solidFill>
              </a:rPr>
              <a:t>(a change in policies)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1" i="1" u="sng" dirty="0" smtClean="0">
                <a:solidFill>
                  <a:srgbClr val="FF0000"/>
                </a:solidFill>
              </a:rPr>
              <a:t>Relief</a:t>
            </a:r>
            <a:r>
              <a:rPr lang="en-US" dirty="0" smtClean="0">
                <a:solidFill>
                  <a:srgbClr val="000000"/>
                </a:solidFill>
              </a:rPr>
              <a:t> (immediate aid to the needy)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1" i="1" u="sng" dirty="0" smtClean="0">
                <a:solidFill>
                  <a:srgbClr val="FF0000"/>
                </a:solidFill>
              </a:rPr>
              <a:t>Recovery</a:t>
            </a:r>
            <a:r>
              <a:rPr lang="en-US" dirty="0" smtClean="0">
                <a:solidFill>
                  <a:srgbClr val="000000"/>
                </a:solidFill>
              </a:rPr>
              <a:t> (immediate long term aid to the economy)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000000"/>
                </a:solidFill>
                <a:cs typeface="+mn-cs"/>
              </a:rPr>
              <a:t>Three </a:t>
            </a:r>
            <a:r>
              <a:rPr lang="en-US" dirty="0" err="1" smtClean="0">
                <a:solidFill>
                  <a:srgbClr val="000000"/>
                </a:solidFill>
                <a:cs typeface="+mn-cs"/>
              </a:rPr>
              <a:t>Rs</a:t>
            </a:r>
            <a:r>
              <a:rPr lang="en-US" dirty="0" smtClean="0">
                <a:solidFill>
                  <a:srgbClr val="000000"/>
                </a:solidFill>
                <a:cs typeface="+mn-cs"/>
              </a:rPr>
              <a:t> helped redefine the relationship between the federal government and citizens 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21507" name="Picture 5" descr="p21no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468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134148" name="New Deal.mov" descr="/Volumes/srdata/dallen/Desktop/SRHS 2010/SR CP US History 2010/Depression and New Deal /New Deal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1920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386" fill="hold"/>
                                        <p:tgtEl>
                                          <p:spTgt spid="1341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414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4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41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14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610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000000"/>
                </a:solidFill>
                <a:cs typeface="+mj-cs"/>
              </a:rPr>
              <a:t>Reform 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kumimoji="1" lang="en-US" sz="2800" dirty="0" smtClean="0">
                <a:solidFill>
                  <a:srgbClr val="000000"/>
                </a:solidFill>
                <a:cs typeface="+mn-cs"/>
              </a:rPr>
              <a:t>FDR wanted to restore public confidence in banks and the stock market and prevent another depression. FDR called for and Congress created: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kumimoji="1" lang="en-US" sz="2800" u="sng" dirty="0" smtClean="0">
                <a:solidFill>
                  <a:srgbClr val="000000"/>
                </a:solidFill>
                <a:cs typeface="+mn-cs"/>
              </a:rPr>
              <a:t>Financial Reform</a:t>
            </a:r>
            <a:r>
              <a:rPr kumimoji="1" lang="en-US" sz="2800" dirty="0" smtClean="0">
                <a:solidFill>
                  <a:srgbClr val="000000"/>
                </a:solidFill>
                <a:cs typeface="+mn-cs"/>
              </a:rPr>
              <a:t>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kumimoji="1" lang="en-US" sz="2400" dirty="0" smtClean="0">
                <a:solidFill>
                  <a:srgbClr val="000000"/>
                </a:solidFill>
              </a:rPr>
              <a:t>A </a:t>
            </a:r>
            <a:r>
              <a:rPr kumimoji="1" lang="en-US" sz="2400" i="1" u="sng" dirty="0" smtClean="0">
                <a:solidFill>
                  <a:srgbClr val="FF0000"/>
                </a:solidFill>
              </a:rPr>
              <a:t>bank holiday</a:t>
            </a:r>
            <a:r>
              <a:rPr kumimoji="1" lang="en-US" sz="2400" dirty="0" smtClean="0">
                <a:solidFill>
                  <a:srgbClr val="FF0000"/>
                </a:solidFill>
              </a:rPr>
              <a:t> </a:t>
            </a:r>
            <a:r>
              <a:rPr kumimoji="1" lang="en-US" sz="2400" dirty="0" smtClean="0">
                <a:solidFill>
                  <a:srgbClr val="000000"/>
                </a:solidFill>
              </a:rPr>
              <a:t>(closed banks for four days) and only allowed good banks to reopen.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kumimoji="1" lang="en-US" sz="2400" dirty="0" smtClean="0">
                <a:solidFill>
                  <a:srgbClr val="000000"/>
                </a:solidFill>
              </a:rPr>
              <a:t>The Federal Deposit Insurance Corporation </a:t>
            </a:r>
            <a:r>
              <a:rPr kumimoji="1" lang="en-US" sz="2400" i="1" u="sng" dirty="0" smtClean="0">
                <a:solidFill>
                  <a:srgbClr val="FF0000"/>
                </a:solidFill>
              </a:rPr>
              <a:t>(FDIC) </a:t>
            </a:r>
            <a:r>
              <a:rPr kumimoji="1" lang="en-US" sz="2400" dirty="0" smtClean="0">
                <a:solidFill>
                  <a:srgbClr val="000000"/>
                </a:solidFill>
              </a:rPr>
              <a:t>to insure bank deposits (1933)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kumimoji="1" lang="en-US" sz="2400" dirty="0" smtClean="0">
                <a:solidFill>
                  <a:srgbClr val="000000"/>
                </a:solidFill>
              </a:rPr>
              <a:t>The Securities and Exchange Commission </a:t>
            </a:r>
            <a:r>
              <a:rPr kumimoji="1" lang="en-US" sz="2400" u="sng" dirty="0" smtClean="0">
                <a:solidFill>
                  <a:srgbClr val="FF0000"/>
                </a:solidFill>
              </a:rPr>
              <a:t>(SEC) </a:t>
            </a:r>
            <a:r>
              <a:rPr kumimoji="1" lang="en-US" sz="2400" dirty="0" smtClean="0">
                <a:solidFill>
                  <a:srgbClr val="000000"/>
                </a:solidFill>
              </a:rPr>
              <a:t>to regulate the stock market (1934)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kumimoji="1" lang="en-US" sz="2800" u="sng" dirty="0" smtClean="0">
                <a:solidFill>
                  <a:srgbClr val="000000"/>
                </a:solidFill>
                <a:cs typeface="+mn-cs"/>
              </a:rPr>
              <a:t>Labor Reform</a:t>
            </a:r>
            <a:r>
              <a:rPr kumimoji="1" lang="en-US" dirty="0" smtClean="0">
                <a:solidFill>
                  <a:srgbClr val="000000"/>
                </a:solidFill>
                <a:cs typeface="+mn-cs"/>
              </a:rPr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i="1" u="sng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Wagner Act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and </a:t>
            </a:r>
            <a:r>
              <a:rPr lang="en-US" sz="2400" i="1" u="sng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Fair Labor Standards Act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created rights for labor unions, minimum wage, and restricted child labor under age 16</a:t>
            </a:r>
          </a:p>
          <a:p>
            <a:pPr lvl="1" eaLnBrk="1" hangingPunct="1">
              <a:lnSpc>
                <a:spcPct val="80000"/>
              </a:lnSpc>
              <a:defRPr/>
            </a:pPr>
            <a:endParaRPr kumimoji="1" lang="en-US" sz="2400" dirty="0" smtClean="0">
              <a:solidFill>
                <a:srgbClr val="000000"/>
              </a:solidFill>
            </a:endParaRPr>
          </a:p>
          <a:p>
            <a:pPr lvl="2" eaLnBrk="1" hangingPunct="1">
              <a:lnSpc>
                <a:spcPct val="80000"/>
              </a:lnSpc>
              <a:defRPr/>
            </a:pPr>
            <a:endParaRPr kumimoji="1" lang="en-US" dirty="0" smtClean="0">
              <a:solidFill>
                <a:srgbClr val="000000"/>
              </a:solidFill>
            </a:endParaRPr>
          </a:p>
          <a:p>
            <a:pPr lvl="2" eaLnBrk="1" hangingPunct="1">
              <a:lnSpc>
                <a:spcPct val="80000"/>
              </a:lnSpc>
              <a:defRPr/>
            </a:pPr>
            <a:endParaRPr kumimoji="1" lang="en-US" dirty="0" smtClean="0">
              <a:solidFill>
                <a:srgbClr val="000000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kumimoji="1" lang="en-US" sz="24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kumimoji="1" lang="en-US" sz="2400" dirty="0" smtClean="0">
              <a:solidFill>
                <a:srgbClr val="000000"/>
              </a:solidFill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186738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000000"/>
                </a:solidFill>
                <a:cs typeface="+mj-cs"/>
              </a:rPr>
              <a:t>Relief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839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600" dirty="0" smtClean="0">
                <a:solidFill>
                  <a:srgbClr val="000000"/>
                </a:solidFill>
                <a:cs typeface="+mn-cs"/>
              </a:rPr>
              <a:t>To help the 15 million Americans who were unemployed when he took office, FDR and Congress created a number of agencies that created jobs and security: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200" dirty="0" smtClean="0">
                <a:solidFill>
                  <a:srgbClr val="000000"/>
                </a:solidFill>
              </a:rPr>
              <a:t>The Works Progress Administration </a:t>
            </a:r>
            <a:r>
              <a:rPr lang="en-US" sz="2200" u="sng" dirty="0" smtClean="0">
                <a:solidFill>
                  <a:srgbClr val="FF0000"/>
                </a:solidFill>
              </a:rPr>
              <a:t>(WPA)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Over 8 million workers built playgrounds, schools, libraries, etc.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Supported the arts (writers, painters, sculptors) SR Pasteur statue </a:t>
            </a:r>
            <a:endParaRPr kumimoji="1" lang="en-US" sz="2000" dirty="0" smtClean="0">
              <a:solidFill>
                <a:srgbClr val="000000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kumimoji="1" lang="en-US" sz="2200" dirty="0" smtClean="0">
                <a:solidFill>
                  <a:srgbClr val="000000"/>
                </a:solidFill>
              </a:rPr>
              <a:t>The Civilian Conservation Corps </a:t>
            </a:r>
            <a:r>
              <a:rPr kumimoji="1" lang="en-US" sz="2200" u="sng" dirty="0" smtClean="0">
                <a:solidFill>
                  <a:srgbClr val="FF0000"/>
                </a:solidFill>
              </a:rPr>
              <a:t>(CCC)</a:t>
            </a:r>
            <a:r>
              <a:rPr kumimoji="1" lang="en-US" sz="2200" dirty="0" smtClean="0">
                <a:solidFill>
                  <a:srgbClr val="000000"/>
                </a:solidFill>
              </a:rPr>
              <a:t>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kumimoji="1" lang="en-US" sz="2000" dirty="0" smtClean="0">
                <a:solidFill>
                  <a:srgbClr val="000000"/>
                </a:solidFill>
              </a:rPr>
              <a:t>Over 2.5 million men worked maintaining forests, parks, etc.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200" dirty="0" smtClean="0">
                <a:solidFill>
                  <a:srgbClr val="000000"/>
                </a:solidFill>
              </a:rPr>
              <a:t>The Social Security Act </a:t>
            </a:r>
            <a:r>
              <a:rPr lang="en-US" sz="2200" u="sng" dirty="0" smtClean="0">
                <a:solidFill>
                  <a:srgbClr val="FF0000"/>
                </a:solidFill>
              </a:rPr>
              <a:t>(SSA)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smtClean="0">
                <a:solidFill>
                  <a:srgbClr val="000000"/>
                </a:solidFill>
              </a:rPr>
              <a:t>created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smtClean="0">
                <a:solidFill>
                  <a:srgbClr val="000000"/>
                </a:solidFill>
              </a:rPr>
              <a:t>three types of insurance to </a:t>
            </a:r>
            <a:r>
              <a:rPr lang="en-US" sz="2200" u="sng" dirty="0" smtClean="0">
                <a:solidFill>
                  <a:srgbClr val="000000"/>
                </a:solidFill>
              </a:rPr>
              <a:t>protect the nations most vulnerable citizens</a:t>
            </a:r>
            <a:r>
              <a:rPr lang="en-US" sz="2200" dirty="0" smtClean="0">
                <a:solidFill>
                  <a:srgbClr val="000000"/>
                </a:solidFill>
              </a:rPr>
              <a:t>: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Old-age pensions and survivors</a:t>
            </a:r>
            <a:r>
              <a:rPr lang="ja-JP" altLang="en-US" sz="2000" dirty="0" smtClean="0">
                <a:solidFill>
                  <a:srgbClr val="000000"/>
                </a:solidFill>
                <a:latin typeface="Arial"/>
              </a:rPr>
              <a:t>’</a:t>
            </a:r>
            <a:r>
              <a:rPr lang="en-US" sz="2000" dirty="0" smtClean="0">
                <a:solidFill>
                  <a:srgbClr val="000000"/>
                </a:solidFill>
              </a:rPr>
              <a:t> benefits (elderly)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Unemployment insurance (people without jobs)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Aid for dependent children, blind, disabled (handicapped)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600" dirty="0" smtClean="0">
                <a:solidFill>
                  <a:srgbClr val="000000"/>
                </a:solidFill>
                <a:cs typeface="+mn-cs"/>
              </a:rPr>
              <a:t>For the first time, the federal government created a safety net that provided citizens with basic necessities   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29699" name="Picture 5" descr="Image, Source: color film copy sl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391477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7" descr="Image, Source: color film copy sl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57200"/>
            <a:ext cx="414337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186738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000000"/>
                </a:solidFill>
                <a:cs typeface="+mj-cs"/>
              </a:rPr>
              <a:t>Recovery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kumimoji="1" lang="en-US" sz="2900" dirty="0" smtClean="0">
                <a:solidFill>
                  <a:srgbClr val="000000"/>
                </a:solidFill>
                <a:cs typeface="+mn-cs"/>
              </a:rPr>
              <a:t>In an effort to turn around the economy, the New Deal created a number of agencies to create long term stability    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sz="2500" dirty="0" smtClean="0">
                <a:solidFill>
                  <a:srgbClr val="000000"/>
                </a:solidFill>
              </a:rPr>
              <a:t>The </a:t>
            </a:r>
            <a:r>
              <a:rPr kumimoji="1" lang="en-US" sz="2500" u="sng" dirty="0" smtClean="0">
                <a:solidFill>
                  <a:srgbClr val="000000"/>
                </a:solidFill>
              </a:rPr>
              <a:t>National Recovery Act</a:t>
            </a:r>
            <a:r>
              <a:rPr kumimoji="1" lang="en-US" sz="2500" dirty="0" smtClean="0">
                <a:solidFill>
                  <a:srgbClr val="000000"/>
                </a:solidFill>
              </a:rPr>
              <a:t> </a:t>
            </a:r>
            <a:r>
              <a:rPr kumimoji="1" lang="en-US" sz="2500" u="sng" dirty="0" smtClean="0">
                <a:solidFill>
                  <a:srgbClr val="FF0000"/>
                </a:solidFill>
              </a:rPr>
              <a:t>(NRA)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kumimoji="1" lang="en-US" sz="2100" dirty="0" smtClean="0">
                <a:solidFill>
                  <a:srgbClr val="000000"/>
                </a:solidFill>
              </a:rPr>
              <a:t>Tried to regulate prices, wages, and production levels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kumimoji="1" lang="en-US" sz="2100" dirty="0" smtClean="0">
                <a:solidFill>
                  <a:srgbClr val="000000"/>
                </a:solidFill>
              </a:rPr>
              <a:t>Was ruled unconstitutional by the Supreme Court in 1935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sz="2500" dirty="0" smtClean="0">
                <a:solidFill>
                  <a:srgbClr val="000000"/>
                </a:solidFill>
              </a:rPr>
              <a:t>The </a:t>
            </a:r>
            <a:r>
              <a:rPr kumimoji="1" lang="en-US" sz="2500" i="1" u="sng" dirty="0" smtClean="0">
                <a:solidFill>
                  <a:srgbClr val="000000"/>
                </a:solidFill>
              </a:rPr>
              <a:t>Agricultural Adjustment Administration</a:t>
            </a:r>
            <a:r>
              <a:rPr kumimoji="1" lang="en-US" sz="2500" dirty="0" smtClean="0">
                <a:solidFill>
                  <a:srgbClr val="000000"/>
                </a:solidFill>
              </a:rPr>
              <a:t> </a:t>
            </a:r>
            <a:r>
              <a:rPr kumimoji="1" lang="en-US" sz="2500" i="1" dirty="0" smtClean="0">
                <a:solidFill>
                  <a:srgbClr val="FF0000"/>
                </a:solidFill>
              </a:rPr>
              <a:t>(</a:t>
            </a:r>
            <a:r>
              <a:rPr kumimoji="1" lang="en-US" sz="2500" i="1" u="sng" dirty="0" smtClean="0">
                <a:solidFill>
                  <a:srgbClr val="FF0000"/>
                </a:solidFill>
              </a:rPr>
              <a:t>AAA</a:t>
            </a:r>
            <a:r>
              <a:rPr kumimoji="1" lang="en-US" sz="2500" i="1" dirty="0" smtClean="0">
                <a:solidFill>
                  <a:srgbClr val="FF0000"/>
                </a:solidFill>
              </a:rPr>
              <a:t>)</a:t>
            </a:r>
            <a:r>
              <a:rPr kumimoji="1" lang="en-US" sz="2500" dirty="0" smtClean="0">
                <a:solidFill>
                  <a:srgbClr val="000000"/>
                </a:solidFill>
              </a:rPr>
              <a:t>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kumimoji="1" lang="en-US" sz="2100" dirty="0" smtClean="0">
                <a:solidFill>
                  <a:srgbClr val="000000"/>
                </a:solidFill>
              </a:rPr>
              <a:t>raised farm prices through </a:t>
            </a:r>
            <a:r>
              <a:rPr kumimoji="1" lang="en-US" sz="2100" u="sng" dirty="0" smtClean="0">
                <a:solidFill>
                  <a:srgbClr val="FF0000"/>
                </a:solidFill>
              </a:rPr>
              <a:t>subsidies</a:t>
            </a:r>
            <a:r>
              <a:rPr kumimoji="1" lang="en-US" sz="2100" dirty="0" smtClean="0">
                <a:solidFill>
                  <a:srgbClr val="000000"/>
                </a:solidFill>
              </a:rPr>
              <a:t> (gave money to farmers to keep prices low)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kumimoji="1" lang="en-US" sz="2100" dirty="0" smtClean="0">
                <a:solidFill>
                  <a:srgbClr val="000000"/>
                </a:solidFill>
              </a:rPr>
              <a:t>paid farmers </a:t>
            </a:r>
            <a:r>
              <a:rPr kumimoji="1" lang="en-US" sz="2100" i="1" dirty="0" smtClean="0">
                <a:solidFill>
                  <a:srgbClr val="000000"/>
                </a:solidFill>
              </a:rPr>
              <a:t>not</a:t>
            </a:r>
            <a:r>
              <a:rPr kumimoji="1" lang="en-US" sz="2100" dirty="0" smtClean="0">
                <a:solidFill>
                  <a:srgbClr val="000000"/>
                </a:solidFill>
              </a:rPr>
              <a:t> to grow/grow less (hoped to raise prices)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sz="2500" dirty="0" smtClean="0">
                <a:solidFill>
                  <a:srgbClr val="000000"/>
                </a:solidFill>
              </a:rPr>
              <a:t>The </a:t>
            </a:r>
            <a:r>
              <a:rPr kumimoji="1" lang="en-US" sz="2500" i="1" u="sng" dirty="0" smtClean="0">
                <a:solidFill>
                  <a:srgbClr val="000000"/>
                </a:solidFill>
              </a:rPr>
              <a:t>Tennessee Valley Authority (TVA)</a:t>
            </a:r>
            <a:r>
              <a:rPr kumimoji="1" lang="en-US" sz="2500" dirty="0" smtClean="0">
                <a:solidFill>
                  <a:srgbClr val="000000"/>
                </a:solidFill>
              </a:rPr>
              <a:t>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kumimoji="1" lang="en-US" sz="2100" dirty="0" smtClean="0">
                <a:solidFill>
                  <a:srgbClr val="000000"/>
                </a:solidFill>
              </a:rPr>
              <a:t>provided jobs, hydroelectric power (electricity), and flood control to farmers in the Tennessee Valley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solidFill>
                <a:srgbClr val="000000"/>
              </a:solidFill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solidFill>
                <a:srgbClr val="000000"/>
              </a:solidFill>
              <a:cs typeface="+mj-cs"/>
            </a:endParaRPr>
          </a:p>
        </p:txBody>
      </p:sp>
      <p:pic>
        <p:nvPicPr>
          <p:cNvPr id="89092" name="Picture 4" descr="275px-Alphabet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304800"/>
            <a:ext cx="4900613" cy="6324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136196" name="Second New Deal.mov" descr="/Volumes/srdata/dallen/Desktop/SRHS 2010/SR CP US History 2010/Depression and New Deal /Second New Deal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7086600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626" fill="hold"/>
                                        <p:tgtEl>
                                          <p:spTgt spid="136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619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6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19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186738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>
                <a:solidFill>
                  <a:srgbClr val="000000"/>
                </a:solidFill>
                <a:cs typeface="+mj-cs"/>
              </a:rPr>
              <a:t>Court-Packing Scheme 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sz="2900" dirty="0" smtClean="0">
                <a:solidFill>
                  <a:srgbClr val="000000"/>
                </a:solidFill>
                <a:cs typeface="+mn-cs"/>
              </a:rPr>
              <a:t>Frustrated that the Supreme Court ruled a number New Deal changes unconstitutional, FDR attempted to </a:t>
            </a:r>
            <a:r>
              <a:rPr lang="en-US" sz="2900" u="sng" dirty="0" smtClean="0">
                <a:solidFill>
                  <a:srgbClr val="FF0000"/>
                </a:solidFill>
                <a:cs typeface="+mn-cs"/>
              </a:rPr>
              <a:t>“pack” the court </a:t>
            </a:r>
            <a:r>
              <a:rPr lang="en-US" sz="2900" dirty="0" smtClean="0">
                <a:solidFill>
                  <a:srgbClr val="000000"/>
                </a:solidFill>
                <a:cs typeface="+mn-cs"/>
              </a:rPr>
              <a:t>with supporters:   </a:t>
            </a:r>
          </a:p>
          <a:p>
            <a:pPr lvl="1" eaLnBrk="1" hangingPunct="1">
              <a:defRPr/>
            </a:pPr>
            <a:r>
              <a:rPr lang="en-US" sz="2500" dirty="0" smtClean="0">
                <a:solidFill>
                  <a:srgbClr val="000000"/>
                </a:solidFill>
                <a:cs typeface="+mn-cs"/>
              </a:rPr>
              <a:t>Claimed that the justices were old and overworked</a:t>
            </a:r>
          </a:p>
          <a:p>
            <a:pPr lvl="1" eaLnBrk="1" hangingPunct="1">
              <a:defRPr/>
            </a:pPr>
            <a:r>
              <a:rPr lang="en-US" sz="2500" dirty="0" smtClean="0">
                <a:solidFill>
                  <a:srgbClr val="000000"/>
                </a:solidFill>
                <a:cs typeface="+mn-cs"/>
              </a:rPr>
              <a:t>Wanted to add six new justices (that he chose)</a:t>
            </a:r>
          </a:p>
          <a:p>
            <a:pPr eaLnBrk="1" hangingPunct="1">
              <a:defRPr/>
            </a:pPr>
            <a:r>
              <a:rPr lang="en-US" sz="2900" dirty="0" smtClean="0">
                <a:solidFill>
                  <a:srgbClr val="000000"/>
                </a:solidFill>
                <a:cs typeface="+mn-cs"/>
              </a:rPr>
              <a:t>Critics claimed that FDR was taking too much power and violated the Separation of Powers </a:t>
            </a:r>
          </a:p>
          <a:p>
            <a:pPr lvl="1" eaLnBrk="1" hangingPunct="1">
              <a:defRPr/>
            </a:pPr>
            <a:r>
              <a:rPr lang="en-US" sz="2500" dirty="0" smtClean="0">
                <a:solidFill>
                  <a:srgbClr val="000000"/>
                </a:solidFill>
                <a:cs typeface="+mn-cs"/>
              </a:rPr>
              <a:t>Even though he was able to appoint a number of justices (retired/died), FDR lost some support </a:t>
            </a:r>
          </a:p>
          <a:p>
            <a:pPr lvl="1" eaLnBrk="1" hangingPunct="1">
              <a:defRPr/>
            </a:pPr>
            <a:r>
              <a:rPr lang="en-US" sz="2500" dirty="0" smtClean="0">
                <a:solidFill>
                  <a:srgbClr val="000000"/>
                </a:solidFill>
                <a:cs typeface="+mn-cs"/>
              </a:rPr>
              <a:t>Republicans and southern Democrats united against New Deal legislation (now hard to get laws passed)  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88069" name="Picture 5" descr="370206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6038"/>
            <a:ext cx="5510213" cy="681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000000"/>
                </a:solidFill>
                <a:cs typeface="+mj-cs"/>
              </a:rPr>
              <a:t>Court Packing Plan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2" name="Court Packing.mov">
            <a:hlinkClick r:id="" action="ppaction://media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438400"/>
            <a:ext cx="4800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smtClean="0">
                <a:solidFill>
                  <a:srgbClr val="000000"/>
                </a:solidFill>
                <a:cs typeface="+mj-cs"/>
              </a:rPr>
              <a:t>FDR Changes the Presidency 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8392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000" dirty="0" smtClean="0">
                <a:solidFill>
                  <a:srgbClr val="000000"/>
                </a:solidFill>
                <a:cs typeface="+mn-cs"/>
              </a:rPr>
              <a:t>FDR redefined the image of the President. He: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  <a:cs typeface="+mn-cs"/>
              </a:rPr>
              <a:t>Was the only President to serve more than two terms in office (was </a:t>
            </a:r>
            <a:r>
              <a:rPr lang="en-US" sz="2400" b="1" u="sng" dirty="0" smtClean="0">
                <a:solidFill>
                  <a:srgbClr val="000000"/>
                </a:solidFill>
                <a:cs typeface="+mn-cs"/>
              </a:rPr>
              <a:t>elected 4 times</a:t>
            </a:r>
            <a:r>
              <a:rPr lang="en-US" sz="2400" dirty="0" smtClean="0">
                <a:solidFill>
                  <a:srgbClr val="000000"/>
                </a:solidFill>
                <a:cs typeface="+mn-cs"/>
              </a:rPr>
              <a:t>: died in office in 1945)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0000"/>
                </a:solidFill>
                <a:cs typeface="+mn-cs"/>
              </a:rPr>
              <a:t>Showed that most Americans approved of the New Deal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  <a:cs typeface="+mn-cs"/>
              </a:rPr>
              <a:t>Was the nation’s only handicapped President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  <a:cs typeface="+mn-cs"/>
              </a:rPr>
              <a:t>Was the first to have a woman in his Cabinet (</a:t>
            </a:r>
            <a:r>
              <a:rPr lang="en-US" sz="2400" u="sng" dirty="0" smtClean="0">
                <a:solidFill>
                  <a:srgbClr val="FF0000"/>
                </a:solidFill>
                <a:cs typeface="+mn-cs"/>
              </a:rPr>
              <a:t>Frances Perkins</a:t>
            </a:r>
            <a:r>
              <a:rPr lang="en-US" sz="2400" dirty="0" smtClean="0">
                <a:solidFill>
                  <a:srgbClr val="000000"/>
                </a:solidFill>
                <a:cs typeface="+mn-cs"/>
              </a:rPr>
              <a:t>: Secretary of Labor)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  <a:cs typeface="+mn-cs"/>
              </a:rPr>
              <a:t>Appointed over 100 African Americans to policymaking positions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dirty="0" smtClean="0">
                <a:solidFill>
                  <a:srgbClr val="000000"/>
                </a:solidFill>
                <a:cs typeface="+mn-cs"/>
              </a:rPr>
              <a:t>His wife </a:t>
            </a:r>
            <a:r>
              <a:rPr lang="en-US" sz="3000" u="sng" dirty="0" smtClean="0">
                <a:solidFill>
                  <a:srgbClr val="FF0000"/>
                </a:solidFill>
                <a:cs typeface="+mn-cs"/>
              </a:rPr>
              <a:t>Eleanor</a:t>
            </a:r>
            <a:r>
              <a:rPr lang="en-US" sz="3000" dirty="0" smtClean="0">
                <a:solidFill>
                  <a:srgbClr val="000000"/>
                </a:solidFill>
                <a:cs typeface="+mn-cs"/>
              </a:rPr>
              <a:t> was very active through out his presidency: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  <a:cs typeface="+mn-cs"/>
              </a:rPr>
              <a:t>She was an experienced reformer and activists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  <a:cs typeface="+mn-cs"/>
              </a:rPr>
              <a:t>Some of her actions and stances embarrassed FDR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01025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000000"/>
                </a:solidFill>
                <a:cs typeface="+mj-cs"/>
              </a:rPr>
              <a:t>Eleanor and Francis Perkins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90119" name="Picture 7" descr="Ele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34925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5" name="Picture 13" descr="57077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05000"/>
            <a:ext cx="3592513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186738" cy="838200"/>
          </a:xfrm>
        </p:spPr>
        <p:txBody>
          <a:bodyPr/>
          <a:lstStyle/>
          <a:p>
            <a:pPr>
              <a:defRPr/>
            </a:pPr>
            <a:r>
              <a:rPr lang="en-US" sz="6000" dirty="0" smtClean="0">
                <a:solidFill>
                  <a:srgbClr val="000000"/>
                </a:solidFill>
              </a:rPr>
              <a:t>FDR</a:t>
            </a:r>
            <a:endParaRPr lang="en-US" sz="6000" dirty="0">
              <a:solidFill>
                <a:srgbClr val="0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432" t="-574" r="-1306" b="496"/>
          <a:stretch/>
        </p:blipFill>
        <p:spPr>
          <a:xfrm>
            <a:off x="304800" y="1828800"/>
            <a:ext cx="4151313" cy="4681538"/>
          </a:xfrm>
        </p:spPr>
      </p:pic>
      <p:pic>
        <p:nvPicPr>
          <p:cNvPr id="48131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28800"/>
            <a:ext cx="4114800" cy="464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186738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cs typeface="+mj-cs"/>
              </a:rPr>
              <a:t>Election Results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91141" name="Picture 5" descr="Election_of_19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65822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1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186738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000000"/>
                </a:solidFill>
                <a:cs typeface="+mj-cs"/>
              </a:rPr>
              <a:t>Limitations and Critics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106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900" dirty="0" smtClean="0">
                <a:solidFill>
                  <a:srgbClr val="000000"/>
                </a:solidFill>
                <a:cs typeface="+mn-cs"/>
              </a:rPr>
              <a:t>Even though the New Deal dramatically changed the role of government, it failed to help a large percentage of the population: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500" dirty="0" smtClean="0">
                <a:solidFill>
                  <a:srgbClr val="000000"/>
                </a:solidFill>
                <a:cs typeface="+mn-cs"/>
              </a:rPr>
              <a:t>Many federal relief programs reinforced segregation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100" dirty="0" smtClean="0">
                <a:solidFill>
                  <a:srgbClr val="000000"/>
                </a:solidFill>
                <a:cs typeface="+mn-cs"/>
              </a:rPr>
              <a:t>Social Security intentionally excluded farmers and domestic workers (failed to cover two thirds of African Americans)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900" dirty="0" smtClean="0">
                <a:solidFill>
                  <a:srgbClr val="000000"/>
                </a:solidFill>
                <a:cs typeface="+mn-cs"/>
              </a:rPr>
              <a:t>As the Depression continued, a number of </a:t>
            </a:r>
            <a:r>
              <a:rPr lang="en-US" sz="2800" b="1" i="1" u="sng" dirty="0">
                <a:solidFill>
                  <a:srgbClr val="BA0003"/>
                </a:solidFill>
              </a:rPr>
              <a:t>demagogues</a:t>
            </a:r>
            <a:r>
              <a:rPr lang="en-US" sz="2900" dirty="0" smtClean="0">
                <a:solidFill>
                  <a:srgbClr val="000000"/>
                </a:solidFill>
                <a:cs typeface="+mn-cs"/>
              </a:rPr>
              <a:t> challenged the New Deal:</a:t>
            </a:r>
          </a:p>
          <a:p>
            <a:pPr lvl="2" eaLnBrk="1" hangingPunct="1">
              <a:defRPr/>
            </a:pPr>
            <a:r>
              <a:rPr lang="en-US" sz="2100" dirty="0" smtClean="0">
                <a:solidFill>
                  <a:srgbClr val="000000"/>
                </a:solidFill>
              </a:rPr>
              <a:t>A demagogue is a political leader who gains support by appealing to the public’s desires and prejudices  </a:t>
            </a:r>
          </a:p>
          <a:p>
            <a:pPr lvl="1" eaLnBrk="1" hangingPunct="1">
              <a:defRPr/>
            </a:pPr>
            <a:r>
              <a:rPr lang="en-US" sz="2500" dirty="0" smtClean="0">
                <a:solidFill>
                  <a:srgbClr val="000000"/>
                </a:solidFill>
              </a:rPr>
              <a:t>People like </a:t>
            </a:r>
            <a:r>
              <a:rPr lang="en-US" sz="2500" u="sng" dirty="0" smtClean="0">
                <a:solidFill>
                  <a:srgbClr val="FF0000"/>
                </a:solidFill>
              </a:rPr>
              <a:t>Father Coughlin </a:t>
            </a:r>
            <a:r>
              <a:rPr lang="en-US" sz="2500" dirty="0" smtClean="0">
                <a:solidFill>
                  <a:srgbClr val="000000"/>
                </a:solidFill>
              </a:rPr>
              <a:t>and </a:t>
            </a:r>
            <a:r>
              <a:rPr lang="en-US" sz="2500" u="sng" dirty="0" smtClean="0">
                <a:solidFill>
                  <a:srgbClr val="FF0000"/>
                </a:solidFill>
              </a:rPr>
              <a:t>Huey Long</a:t>
            </a:r>
            <a:r>
              <a:rPr lang="en-US" sz="2500" dirty="0" smtClean="0">
                <a:solidFill>
                  <a:srgbClr val="FF0000"/>
                </a:solidFill>
              </a:rPr>
              <a:t> </a:t>
            </a:r>
            <a:r>
              <a:rPr lang="en-US" sz="2500" dirty="0" smtClean="0">
                <a:solidFill>
                  <a:srgbClr val="000000"/>
                </a:solidFill>
              </a:rPr>
              <a:t>argued that the New Deal did not do enough to help</a:t>
            </a:r>
            <a:r>
              <a:rPr lang="en-US" sz="2100" dirty="0" smtClean="0">
                <a:solidFill>
                  <a:srgbClr val="000000"/>
                </a:solidFill>
              </a:rPr>
              <a:t>  </a:t>
            </a:r>
            <a:endParaRPr lang="en-US" sz="2100" dirty="0" smtClean="0">
              <a:solidFill>
                <a:srgbClr val="000000"/>
              </a:solidFill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100357" name="Picture 5" descr="Margaret%20Bourke-White%2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458200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300" smtClean="0">
                <a:solidFill>
                  <a:srgbClr val="000000"/>
                </a:solidFill>
                <a:cs typeface="+mj-cs"/>
              </a:rPr>
              <a:t>Coughlin and Long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92165" name="Picture 5" descr="coughlinm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62200"/>
            <a:ext cx="4572000" cy="36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7" name="Picture 7" descr="Huey-Long(1)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62200"/>
            <a:ext cx="4038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14400"/>
            <a:ext cx="8915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000000"/>
                </a:solidFill>
                <a:cs typeface="+mj-cs"/>
              </a:rPr>
              <a:t>The New Deal</a:t>
            </a:r>
            <a:r>
              <a:rPr lang="ja-JP" altLang="en-US" dirty="0" smtClean="0">
                <a:solidFill>
                  <a:srgbClr val="000000"/>
                </a:solidFill>
                <a:latin typeface="Arial"/>
                <a:cs typeface="+mj-cs"/>
              </a:rPr>
              <a:t>’</a:t>
            </a:r>
            <a:r>
              <a:rPr lang="en-US" dirty="0" smtClean="0">
                <a:solidFill>
                  <a:srgbClr val="000000"/>
                </a:solidFill>
                <a:cs typeface="+mj-cs"/>
              </a:rPr>
              <a:t>s Effects on Society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700" dirty="0" smtClean="0">
                <a:solidFill>
                  <a:srgbClr val="000000"/>
                </a:solidFill>
                <a:cs typeface="+mn-cs"/>
              </a:rPr>
              <a:t>The Great Depression and New Deal dramatically  altered the lives of Americans and was often reflected in art and literature:   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300" dirty="0" smtClean="0">
                <a:solidFill>
                  <a:srgbClr val="000000"/>
                </a:solidFill>
                <a:cs typeface="+mn-cs"/>
              </a:rPr>
              <a:t>Hurston</a:t>
            </a:r>
            <a:r>
              <a:rPr lang="ja-JP" altLang="en-US" sz="2300" dirty="0" smtClean="0">
                <a:solidFill>
                  <a:srgbClr val="000000"/>
                </a:solidFill>
                <a:latin typeface="Arial"/>
                <a:cs typeface="+mn-cs"/>
              </a:rPr>
              <a:t>’</a:t>
            </a:r>
            <a:r>
              <a:rPr lang="en-US" sz="2300" dirty="0" smtClean="0">
                <a:solidFill>
                  <a:srgbClr val="000000"/>
                </a:solidFill>
                <a:cs typeface="+mn-cs"/>
              </a:rPr>
              <a:t>s </a:t>
            </a:r>
            <a:r>
              <a:rPr lang="en-US" sz="2300" i="1" dirty="0" smtClean="0">
                <a:solidFill>
                  <a:srgbClr val="000000"/>
                </a:solidFill>
                <a:cs typeface="+mn-cs"/>
              </a:rPr>
              <a:t>Their Eyes Were Watching God</a:t>
            </a:r>
            <a:r>
              <a:rPr lang="en-US" sz="2300" dirty="0" smtClean="0">
                <a:solidFill>
                  <a:srgbClr val="000000"/>
                </a:solidFill>
                <a:cs typeface="+mn-cs"/>
              </a:rPr>
              <a:t> (1937), and Steinbeck</a:t>
            </a:r>
            <a:r>
              <a:rPr lang="ja-JP" altLang="en-US" sz="2300" dirty="0" smtClean="0">
                <a:solidFill>
                  <a:srgbClr val="000000"/>
                </a:solidFill>
                <a:latin typeface="Arial"/>
                <a:cs typeface="+mn-cs"/>
              </a:rPr>
              <a:t>’</a:t>
            </a:r>
            <a:r>
              <a:rPr lang="en-US" sz="2300" dirty="0" smtClean="0">
                <a:solidFill>
                  <a:srgbClr val="000000"/>
                </a:solidFill>
                <a:cs typeface="+mn-cs"/>
              </a:rPr>
              <a:t>s </a:t>
            </a:r>
            <a:r>
              <a:rPr lang="en-US" sz="2300" i="1" dirty="0" smtClean="0">
                <a:solidFill>
                  <a:srgbClr val="000000"/>
                </a:solidFill>
                <a:cs typeface="+mn-cs"/>
              </a:rPr>
              <a:t>The Grapes of Wrath </a:t>
            </a:r>
            <a:r>
              <a:rPr lang="en-US" sz="2300" dirty="0" smtClean="0">
                <a:solidFill>
                  <a:srgbClr val="000000"/>
                </a:solidFill>
                <a:cs typeface="+mn-cs"/>
              </a:rPr>
              <a:t>(1939)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300" i="1" dirty="0" err="1" smtClean="0">
                <a:solidFill>
                  <a:srgbClr val="FF0000"/>
                </a:solidFill>
                <a:cs typeface="+mn-cs"/>
              </a:rPr>
              <a:t>Dorthea</a:t>
            </a:r>
            <a:r>
              <a:rPr lang="en-US" sz="2300" i="1" dirty="0" smtClean="0">
                <a:solidFill>
                  <a:srgbClr val="FF0000"/>
                </a:solidFill>
                <a:cs typeface="+mn-cs"/>
              </a:rPr>
              <a:t> Lange</a:t>
            </a:r>
            <a:r>
              <a:rPr lang="en-US" sz="2300" dirty="0" smtClean="0">
                <a:solidFill>
                  <a:srgbClr val="000000"/>
                </a:solidFill>
                <a:cs typeface="+mn-cs"/>
              </a:rPr>
              <a:t> took some of the most enduring and iconic images of the Depression and New Deal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700" dirty="0">
                <a:solidFill>
                  <a:srgbClr val="000000"/>
                </a:solidFill>
                <a:cs typeface="+mn-cs"/>
              </a:rPr>
              <a:t>I</a:t>
            </a:r>
            <a:r>
              <a:rPr lang="en-US" sz="2700" dirty="0" smtClean="0">
                <a:solidFill>
                  <a:srgbClr val="000000"/>
                </a:solidFill>
              </a:rPr>
              <a:t>n </a:t>
            </a:r>
            <a:r>
              <a:rPr lang="en-US" sz="2700" dirty="0">
                <a:solidFill>
                  <a:srgbClr val="000000"/>
                </a:solidFill>
              </a:rPr>
              <a:t>1935, union representatives from the AFL created the </a:t>
            </a:r>
            <a:r>
              <a:rPr lang="en-US" sz="2700" u="sng" dirty="0">
                <a:solidFill>
                  <a:srgbClr val="FF0000"/>
                </a:solidFill>
              </a:rPr>
              <a:t>Committee for Industrial Organization </a:t>
            </a:r>
            <a:r>
              <a:rPr lang="en-US" sz="2700" dirty="0">
                <a:solidFill>
                  <a:srgbClr val="000000"/>
                </a:solidFill>
              </a:rPr>
              <a:t>(CIO</a:t>
            </a:r>
            <a:r>
              <a:rPr lang="en-US" sz="2700" dirty="0" smtClean="0">
                <a:solidFill>
                  <a:srgbClr val="000000"/>
                </a:solidFill>
              </a:rPr>
              <a:t>)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300" dirty="0" smtClean="0">
                <a:solidFill>
                  <a:srgbClr val="000000"/>
                </a:solidFill>
              </a:rPr>
              <a:t>A large number of </a:t>
            </a:r>
            <a:r>
              <a:rPr lang="en-US" sz="2300" u="sng" dirty="0">
                <a:solidFill>
                  <a:srgbClr val="FF0000"/>
                </a:solidFill>
              </a:rPr>
              <a:t>sit-down strikes</a:t>
            </a:r>
            <a:r>
              <a:rPr lang="en-US" sz="2300" dirty="0">
                <a:solidFill>
                  <a:srgbClr val="000000"/>
                </a:solidFill>
              </a:rPr>
              <a:t>, </a:t>
            </a:r>
            <a:r>
              <a:rPr lang="en-US" sz="2300" dirty="0" smtClean="0">
                <a:solidFill>
                  <a:srgbClr val="000000"/>
                </a:solidFill>
              </a:rPr>
              <a:t>workers </a:t>
            </a:r>
            <a:r>
              <a:rPr lang="en-US" sz="2300" dirty="0">
                <a:solidFill>
                  <a:srgbClr val="000000"/>
                </a:solidFill>
              </a:rPr>
              <a:t>stop </a:t>
            </a:r>
            <a:r>
              <a:rPr lang="en-US" sz="2300" dirty="0" smtClean="0">
                <a:solidFill>
                  <a:srgbClr val="000000"/>
                </a:solidFill>
              </a:rPr>
              <a:t>working </a:t>
            </a:r>
            <a:r>
              <a:rPr lang="en-US" sz="2300" dirty="0">
                <a:solidFill>
                  <a:srgbClr val="000000"/>
                </a:solidFill>
              </a:rPr>
              <a:t>but </a:t>
            </a:r>
            <a:r>
              <a:rPr lang="en-US" sz="2300" dirty="0" smtClean="0">
                <a:solidFill>
                  <a:srgbClr val="000000"/>
                </a:solidFill>
              </a:rPr>
              <a:t>refused </a:t>
            </a:r>
            <a:r>
              <a:rPr lang="en-US" sz="2300" dirty="0">
                <a:solidFill>
                  <a:srgbClr val="000000"/>
                </a:solidFill>
              </a:rPr>
              <a:t>to leave the </a:t>
            </a:r>
            <a:r>
              <a:rPr lang="en-US" sz="2300" dirty="0" smtClean="0">
                <a:solidFill>
                  <a:srgbClr val="000000"/>
                </a:solidFill>
              </a:rPr>
              <a:t>building, took place through out the decade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700" dirty="0" smtClean="0">
              <a:solidFill>
                <a:srgbClr val="000000"/>
              </a:solidFill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3295650" cy="838200"/>
          </a:xfrm>
        </p:spPr>
        <p:txBody>
          <a:bodyPr/>
          <a:lstStyle/>
          <a:p>
            <a:pPr>
              <a:defRPr/>
            </a:pPr>
            <a:r>
              <a:rPr lang="en-US" sz="4800" dirty="0" err="1" smtClean="0">
                <a:solidFill>
                  <a:srgbClr val="000000"/>
                </a:solidFill>
              </a:rPr>
              <a:t>Dorthea</a:t>
            </a:r>
            <a:r>
              <a:rPr lang="en-US" sz="4800" dirty="0" smtClean="0">
                <a:solidFill>
                  <a:srgbClr val="000000"/>
                </a:solidFill>
              </a:rPr>
              <a:t> </a:t>
            </a:r>
            <a:br>
              <a:rPr lang="en-US" sz="4800" dirty="0" smtClean="0">
                <a:solidFill>
                  <a:srgbClr val="000000"/>
                </a:solidFill>
              </a:rPr>
            </a:br>
            <a:r>
              <a:rPr lang="en-US" sz="4800" dirty="0" smtClean="0">
                <a:solidFill>
                  <a:srgbClr val="000000"/>
                </a:solidFill>
              </a:rPr>
              <a:t>Lange</a:t>
            </a:r>
            <a:endParaRPr lang="en-US" sz="4800" dirty="0">
              <a:solidFill>
                <a:srgbClr val="0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91" b="24012"/>
          <a:stretch/>
        </p:blipFill>
        <p:spPr>
          <a:xfrm>
            <a:off x="6316663" y="0"/>
            <a:ext cx="2827337" cy="2632075"/>
          </a:xfrm>
        </p:spPr>
      </p:pic>
      <p:pic>
        <p:nvPicPr>
          <p:cNvPr id="5939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2209800"/>
            <a:ext cx="384175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590800"/>
            <a:ext cx="5410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0"/>
            <a:ext cx="26606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60419" name="Picture 5" descr="grapesofwra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3314700" cy="505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7" descr="their_eyes_fro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71600"/>
            <a:ext cx="327025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186738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000000"/>
                </a:solidFill>
                <a:cs typeface="+mj-cs"/>
              </a:rPr>
              <a:t>Legacy of the New Deal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638" y="1447800"/>
            <a:ext cx="8991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700" dirty="0" smtClean="0">
                <a:solidFill>
                  <a:srgbClr val="000000"/>
                </a:solidFill>
                <a:cs typeface="+mn-cs"/>
              </a:rPr>
              <a:t>The New Deal had a profound effect on America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300" dirty="0" smtClean="0">
                <a:solidFill>
                  <a:srgbClr val="000000"/>
                </a:solidFill>
                <a:cs typeface="+mn-cs"/>
              </a:rPr>
              <a:t>It reshaped the size and power of the federal government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300" dirty="0" smtClean="0">
                <a:solidFill>
                  <a:srgbClr val="000000"/>
                </a:solidFill>
                <a:cs typeface="+mn-cs"/>
              </a:rPr>
              <a:t>Workers demanded changes in the workplace (sparked by governmental oversight)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900" dirty="0" smtClean="0">
                <a:solidFill>
                  <a:srgbClr val="000000"/>
                </a:solidFill>
                <a:cs typeface="+mn-cs"/>
              </a:rPr>
              <a:t>Union membership continued to rise into the 1970s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700" dirty="0" smtClean="0">
                <a:solidFill>
                  <a:srgbClr val="000000"/>
                </a:solidFill>
                <a:cs typeface="+mn-cs"/>
              </a:rPr>
              <a:t>New Deal changes are still all around us 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300" dirty="0">
                <a:solidFill>
                  <a:srgbClr val="000000"/>
                </a:solidFill>
                <a:cs typeface="+mn-cs"/>
              </a:rPr>
              <a:t>B</a:t>
            </a:r>
            <a:r>
              <a:rPr lang="en-US" sz="2300" dirty="0" smtClean="0">
                <a:solidFill>
                  <a:srgbClr val="000000"/>
                </a:solidFill>
                <a:cs typeface="+mn-cs"/>
              </a:rPr>
              <a:t>ridges, dams, tunnels, public buildings, and hospitals built with money from the New Deal still exist to this day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300" dirty="0" smtClean="0">
                <a:solidFill>
                  <a:srgbClr val="000000"/>
                </a:solidFill>
                <a:cs typeface="+mn-cs"/>
              </a:rPr>
              <a:t>Federal agencies such as the Tennessee Valley Authority, FDIC, and SEC continue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300" dirty="0" smtClean="0">
                <a:solidFill>
                  <a:srgbClr val="000000"/>
                </a:solidFill>
                <a:cs typeface="+mn-cs"/>
              </a:rPr>
              <a:t>The Social Security system is a part of the lives of all Americans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700" dirty="0" smtClean="0">
                <a:solidFill>
                  <a:srgbClr val="000000"/>
                </a:solidFill>
                <a:cs typeface="+mn-cs"/>
              </a:rPr>
              <a:t>The New Deal’s system of deficit spending is still very controversial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5" descr="cartoon2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7175"/>
            <a:ext cx="8382000" cy="643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range currency design template">
  <a:themeElements>
    <a:clrScheme name="Orange currency design template 9">
      <a:dk1>
        <a:srgbClr val="FF9900"/>
      </a:dk1>
      <a:lt1>
        <a:srgbClr val="FFCC99"/>
      </a:lt1>
      <a:dk2>
        <a:srgbClr val="D65700"/>
      </a:dk2>
      <a:lt2>
        <a:srgbClr val="777777"/>
      </a:lt2>
      <a:accent1>
        <a:srgbClr val="FFFFF7"/>
      </a:accent1>
      <a:accent2>
        <a:srgbClr val="339933"/>
      </a:accent2>
      <a:accent3>
        <a:srgbClr val="FFE2CA"/>
      </a:accent3>
      <a:accent4>
        <a:srgbClr val="DA8200"/>
      </a:accent4>
      <a:accent5>
        <a:srgbClr val="FFFFFA"/>
      </a:accent5>
      <a:accent6>
        <a:srgbClr val="2D8A2D"/>
      </a:accent6>
      <a:hlink>
        <a:srgbClr val="FF9933"/>
      </a:hlink>
      <a:folHlink>
        <a:srgbClr val="008000"/>
      </a:folHlink>
    </a:clrScheme>
    <a:fontScheme name="Orange currency design template">
      <a:majorFont>
        <a:latin typeface="Arial Black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</a:objectDefaults>
  <a:extraClrSchemeLst>
    <a:extraClrScheme>
      <a:clrScheme name="Orange currency design templat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currency design template 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currency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99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2D2D8A"/>
        </a:accent6>
        <a:hlink>
          <a:srgbClr val="99CC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currency design template 4">
        <a:dk1>
          <a:srgbClr val="2D2015"/>
        </a:dk1>
        <a:lt1>
          <a:srgbClr val="CC9900"/>
        </a:lt1>
        <a:dk2>
          <a:srgbClr val="40311E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AFADAB"/>
        </a:accent3>
        <a:accent4>
          <a:srgbClr val="AE8200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C5CEC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currency design template 5">
        <a:dk1>
          <a:srgbClr val="292929"/>
        </a:dk1>
        <a:lt1>
          <a:srgbClr val="FFFFFF"/>
        </a:lt1>
        <a:dk2>
          <a:srgbClr val="BC4C00"/>
        </a:dk2>
        <a:lt2>
          <a:srgbClr val="808080"/>
        </a:lt2>
        <a:accent1>
          <a:srgbClr val="FFCC99"/>
        </a:accent1>
        <a:accent2>
          <a:srgbClr val="C6F399"/>
        </a:accent2>
        <a:accent3>
          <a:srgbClr val="FFFFFF"/>
        </a:accent3>
        <a:accent4>
          <a:srgbClr val="212121"/>
        </a:accent4>
        <a:accent5>
          <a:srgbClr val="FFE2CA"/>
        </a:accent5>
        <a:accent6>
          <a:srgbClr val="B3DC8A"/>
        </a:accent6>
        <a:hlink>
          <a:srgbClr val="CC33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currency design template 6">
        <a:dk1>
          <a:srgbClr val="800000"/>
        </a:dk1>
        <a:lt1>
          <a:srgbClr val="FF9966"/>
        </a:lt1>
        <a:dk2>
          <a:srgbClr val="FF9933"/>
        </a:dk2>
        <a:lt2>
          <a:srgbClr val="005A58"/>
        </a:lt2>
        <a:accent1>
          <a:srgbClr val="FFCC66"/>
        </a:accent1>
        <a:accent2>
          <a:srgbClr val="777777"/>
        </a:accent2>
        <a:accent3>
          <a:srgbClr val="FFCAB8"/>
        </a:accent3>
        <a:accent4>
          <a:srgbClr val="6C0000"/>
        </a:accent4>
        <a:accent5>
          <a:srgbClr val="FFE2B8"/>
        </a:accent5>
        <a:accent6>
          <a:srgbClr val="6B6B6B"/>
        </a:accent6>
        <a:hlink>
          <a:srgbClr val="FEF9E8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currency design template 7">
        <a:dk1>
          <a:srgbClr val="5C1F00"/>
        </a:dk1>
        <a:lt1>
          <a:srgbClr val="FF9900"/>
        </a:lt1>
        <a:dk2>
          <a:srgbClr val="663300"/>
        </a:dk2>
        <a:lt2>
          <a:srgbClr val="EFB483"/>
        </a:lt2>
        <a:accent1>
          <a:srgbClr val="CC3300"/>
        </a:accent1>
        <a:accent2>
          <a:srgbClr val="BE7960"/>
        </a:accent2>
        <a:accent3>
          <a:srgbClr val="B8ADAA"/>
        </a:accent3>
        <a:accent4>
          <a:srgbClr val="DA8200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currency design template 8">
        <a:dk1>
          <a:srgbClr val="CC3300"/>
        </a:dk1>
        <a:lt1>
          <a:srgbClr val="99CC00"/>
        </a:lt1>
        <a:dk2>
          <a:srgbClr val="7DD850"/>
        </a:dk2>
        <a:lt2>
          <a:srgbClr val="003366"/>
        </a:lt2>
        <a:accent1>
          <a:srgbClr val="FFB27D"/>
        </a:accent1>
        <a:accent2>
          <a:srgbClr val="00B000"/>
        </a:accent2>
        <a:accent3>
          <a:srgbClr val="CAE2AA"/>
        </a:accent3>
        <a:accent4>
          <a:srgbClr val="AE2A00"/>
        </a:accent4>
        <a:accent5>
          <a:srgbClr val="FFD5BF"/>
        </a:accent5>
        <a:accent6>
          <a:srgbClr val="009F00"/>
        </a:accent6>
        <a:hlink>
          <a:srgbClr val="FF6600"/>
        </a:hlink>
        <a:folHlink>
          <a:srgbClr val="9E6A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currency design template 9">
        <a:dk1>
          <a:srgbClr val="FF9900"/>
        </a:dk1>
        <a:lt1>
          <a:srgbClr val="FFCC99"/>
        </a:lt1>
        <a:dk2>
          <a:srgbClr val="D65700"/>
        </a:dk2>
        <a:lt2>
          <a:srgbClr val="777777"/>
        </a:lt2>
        <a:accent1>
          <a:srgbClr val="FFFFF7"/>
        </a:accent1>
        <a:accent2>
          <a:srgbClr val="339933"/>
        </a:accent2>
        <a:accent3>
          <a:srgbClr val="FFE2CA"/>
        </a:accent3>
        <a:accent4>
          <a:srgbClr val="DA8200"/>
        </a:accent4>
        <a:accent5>
          <a:srgbClr val="FFFFFA"/>
        </a:accent5>
        <a:accent6>
          <a:srgbClr val="2D8A2D"/>
        </a:accent6>
        <a:hlink>
          <a:srgbClr val="FF9933"/>
        </a:hlink>
        <a:folHlink>
          <a:srgbClr val="0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currency design template 10">
        <a:dk1>
          <a:srgbClr val="993300"/>
        </a:dk1>
        <a:lt1>
          <a:srgbClr val="CC3300"/>
        </a:lt1>
        <a:dk2>
          <a:srgbClr val="000000"/>
        </a:dk2>
        <a:lt2>
          <a:srgbClr val="CC6600"/>
        </a:lt2>
        <a:accent1>
          <a:srgbClr val="FFCC99"/>
        </a:accent1>
        <a:accent2>
          <a:srgbClr val="468A4B"/>
        </a:accent2>
        <a:accent3>
          <a:srgbClr val="AAAAAA"/>
        </a:accent3>
        <a:accent4>
          <a:srgbClr val="AE2A00"/>
        </a:accent4>
        <a:accent5>
          <a:srgbClr val="FFE2CA"/>
        </a:accent5>
        <a:accent6>
          <a:srgbClr val="3F7D43"/>
        </a:accent6>
        <a:hlink>
          <a:srgbClr val="CC9900"/>
        </a:hlink>
        <a:folHlink>
          <a:srgbClr val="824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currency design template 11">
        <a:dk1>
          <a:srgbClr val="663300"/>
        </a:dk1>
        <a:lt1>
          <a:srgbClr val="A6A99D"/>
        </a:lt1>
        <a:dk2>
          <a:srgbClr val="CC9900"/>
        </a:dk2>
        <a:lt2>
          <a:srgbClr val="777777"/>
        </a:lt2>
        <a:accent1>
          <a:srgbClr val="909082"/>
        </a:accent1>
        <a:accent2>
          <a:srgbClr val="B59D73"/>
        </a:accent2>
        <a:accent3>
          <a:srgbClr val="D0D1CC"/>
        </a:accent3>
        <a:accent4>
          <a:srgbClr val="562A00"/>
        </a:accent4>
        <a:accent5>
          <a:srgbClr val="C6C6C1"/>
        </a:accent5>
        <a:accent6>
          <a:srgbClr val="A48E6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currency design template 12">
        <a:dk1>
          <a:srgbClr val="CC6600"/>
        </a:dk1>
        <a:lt1>
          <a:srgbClr val="E6F7DD"/>
        </a:lt1>
        <a:dk2>
          <a:srgbClr val="CC3300"/>
        </a:dk2>
        <a:lt2>
          <a:srgbClr val="969696"/>
        </a:lt2>
        <a:accent1>
          <a:srgbClr val="FFFFCC"/>
        </a:accent1>
        <a:accent2>
          <a:srgbClr val="CCFFCC"/>
        </a:accent2>
        <a:accent3>
          <a:srgbClr val="F0FAEB"/>
        </a:accent3>
        <a:accent4>
          <a:srgbClr val="AE5600"/>
        </a:accent4>
        <a:accent5>
          <a:srgbClr val="FFFFE2"/>
        </a:accent5>
        <a:accent6>
          <a:srgbClr val="B9E7B9"/>
        </a:accent6>
        <a:hlink>
          <a:srgbClr val="FF6600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currency design template 13">
        <a:dk1>
          <a:srgbClr val="996633"/>
        </a:dk1>
        <a:lt1>
          <a:srgbClr val="CC9900"/>
        </a:lt1>
        <a:dk2>
          <a:srgbClr val="FFB92D"/>
        </a:dk2>
        <a:lt2>
          <a:srgbClr val="3E3E5C"/>
        </a:lt2>
        <a:accent1>
          <a:srgbClr val="E1B875"/>
        </a:accent1>
        <a:accent2>
          <a:srgbClr val="996600"/>
        </a:accent2>
        <a:accent3>
          <a:srgbClr val="E2CAAA"/>
        </a:accent3>
        <a:accent4>
          <a:srgbClr val="82562A"/>
        </a:accent4>
        <a:accent5>
          <a:srgbClr val="EED8BD"/>
        </a:accent5>
        <a:accent6>
          <a:srgbClr val="8A5C00"/>
        </a:accent6>
        <a:hlink>
          <a:srgbClr val="FF6F17"/>
        </a:hlink>
        <a:folHlink>
          <a:srgbClr val="FFEBD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2608</TotalTime>
  <Words>1109</Words>
  <Application>Microsoft Macintosh PowerPoint</Application>
  <PresentationFormat>On-screen Show (4:3)</PresentationFormat>
  <Paragraphs>120</Paragraphs>
  <Slides>27</Slides>
  <Notes>24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ヒラギノ角ゴ Pro W3</vt:lpstr>
      <vt:lpstr>Arial Black</vt:lpstr>
      <vt:lpstr>Orange currency design template</vt:lpstr>
      <vt:lpstr>The New Deal</vt:lpstr>
      <vt:lpstr>“Nothing to Fear but Fear Itself”</vt:lpstr>
      <vt:lpstr>PowerPoint Presentation</vt:lpstr>
      <vt:lpstr>The Three Rs</vt:lpstr>
      <vt:lpstr>PowerPoint Presentation</vt:lpstr>
      <vt:lpstr>PowerPoint Presentation</vt:lpstr>
      <vt:lpstr>Reform </vt:lpstr>
      <vt:lpstr>Relief</vt:lpstr>
      <vt:lpstr>PowerPoint Presentation</vt:lpstr>
      <vt:lpstr>Recovery</vt:lpstr>
      <vt:lpstr>PowerPoint Presentation</vt:lpstr>
      <vt:lpstr>PowerPoint Presentation</vt:lpstr>
      <vt:lpstr>Court-Packing Scheme </vt:lpstr>
      <vt:lpstr>PowerPoint Presentation</vt:lpstr>
      <vt:lpstr>Court Packing Plan</vt:lpstr>
      <vt:lpstr>FDR Changes the Presidency </vt:lpstr>
      <vt:lpstr>Eleanor and Francis Perkins</vt:lpstr>
      <vt:lpstr>FDR</vt:lpstr>
      <vt:lpstr>Election Results</vt:lpstr>
      <vt:lpstr>Limitations and Critics</vt:lpstr>
      <vt:lpstr>PowerPoint Presentation</vt:lpstr>
      <vt:lpstr>Coughlin and Long</vt:lpstr>
      <vt:lpstr>The New Deal’s Effects on Society</vt:lpstr>
      <vt:lpstr>Dorthea  Lange</vt:lpstr>
      <vt:lpstr>PowerPoint Presentation</vt:lpstr>
      <vt:lpstr>Legacy of the New Deal</vt:lpstr>
      <vt:lpstr>PowerPoint Presentation</vt:lpstr>
    </vt:vector>
  </TitlesOfParts>
  <Company>San Rafael City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Deal</dc:title>
  <cp:lastModifiedBy>test7</cp:lastModifiedBy>
  <cp:revision>73</cp:revision>
  <dcterms:modified xsi:type="dcterms:W3CDTF">2013-03-07T18:06:05Z</dcterms:modified>
</cp:coreProperties>
</file>