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audio1.bin" ContentType="audio/unknown"/>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2.bin" ContentType="application/vnd.openxmlformats-officedocument.oleObject"/>
  <Override PartName="/ppt/media/audio2.bin" ContentType="audio/unknown"/>
  <Override PartName="/ppt/media/audio3.bin" ContentType="audio/unknown"/>
  <Override PartName="/ppt/media/audio4.bin" ContentType="audio/unknown"/>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1"/>
  </p:sldMasterIdLst>
  <p:notesMasterIdLst>
    <p:notesMasterId r:id="rId28"/>
  </p:notesMasterIdLst>
  <p:handoutMasterIdLst>
    <p:handoutMasterId r:id="rId29"/>
  </p:handoutMasterIdLst>
  <p:sldIdLst>
    <p:sldId id="256" r:id="rId2"/>
    <p:sldId id="260" r:id="rId3"/>
    <p:sldId id="294" r:id="rId4"/>
    <p:sldId id="298" r:id="rId5"/>
    <p:sldId id="259" r:id="rId6"/>
    <p:sldId id="297" r:id="rId7"/>
    <p:sldId id="295" r:id="rId8"/>
    <p:sldId id="299" r:id="rId9"/>
    <p:sldId id="291" r:id="rId10"/>
    <p:sldId id="296" r:id="rId11"/>
    <p:sldId id="293" r:id="rId12"/>
    <p:sldId id="302" r:id="rId13"/>
    <p:sldId id="266" r:id="rId14"/>
    <p:sldId id="278" r:id="rId15"/>
    <p:sldId id="288" r:id="rId16"/>
    <p:sldId id="270" r:id="rId17"/>
    <p:sldId id="267" r:id="rId18"/>
    <p:sldId id="269" r:id="rId19"/>
    <p:sldId id="305" r:id="rId20"/>
    <p:sldId id="268" r:id="rId21"/>
    <p:sldId id="303" r:id="rId22"/>
    <p:sldId id="300" r:id="rId23"/>
    <p:sldId id="272" r:id="rId24"/>
    <p:sldId id="273" r:id="rId25"/>
    <p:sldId id="304" r:id="rId26"/>
    <p:sldId id="283" r:id="rId2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Verdan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Verdan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Verdan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Verdan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Verdana" charset="0"/>
        <a:ea typeface="ＭＳ Ｐゴシック" charset="0"/>
        <a:cs typeface="ＭＳ Ｐゴシック" charset="0"/>
      </a:defRPr>
    </a:lvl5pPr>
    <a:lvl6pPr marL="2286000" algn="l" defTabSz="457200" rtl="0" eaLnBrk="1" latinLnBrk="0" hangingPunct="1">
      <a:defRPr sz="2400" kern="1200">
        <a:solidFill>
          <a:schemeClr val="tx1"/>
        </a:solidFill>
        <a:latin typeface="Verdana" charset="0"/>
        <a:ea typeface="ＭＳ Ｐゴシック" charset="0"/>
        <a:cs typeface="ＭＳ Ｐゴシック" charset="0"/>
      </a:defRPr>
    </a:lvl6pPr>
    <a:lvl7pPr marL="2743200" algn="l" defTabSz="457200" rtl="0" eaLnBrk="1" latinLnBrk="0" hangingPunct="1">
      <a:defRPr sz="2400" kern="1200">
        <a:solidFill>
          <a:schemeClr val="tx1"/>
        </a:solidFill>
        <a:latin typeface="Verdana" charset="0"/>
        <a:ea typeface="ＭＳ Ｐゴシック" charset="0"/>
        <a:cs typeface="ＭＳ Ｐゴシック" charset="0"/>
      </a:defRPr>
    </a:lvl7pPr>
    <a:lvl8pPr marL="3200400" algn="l" defTabSz="457200" rtl="0" eaLnBrk="1" latinLnBrk="0" hangingPunct="1">
      <a:defRPr sz="2400" kern="1200">
        <a:solidFill>
          <a:schemeClr val="tx1"/>
        </a:solidFill>
        <a:latin typeface="Verdana" charset="0"/>
        <a:ea typeface="ＭＳ Ｐゴシック" charset="0"/>
        <a:cs typeface="ＭＳ Ｐゴシック" charset="0"/>
      </a:defRPr>
    </a:lvl8pPr>
    <a:lvl9pPr marL="3657600" algn="l" defTabSz="457200" rtl="0" eaLnBrk="1" latinLnBrk="0" hangingPunct="1">
      <a:defRPr sz="2400" kern="1200">
        <a:solidFill>
          <a:schemeClr val="tx1"/>
        </a:solidFill>
        <a:latin typeface="Verdan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FF0000"/>
    <a:srgbClr val="0091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78" d="100"/>
          <a:sy n="78" d="100"/>
        </p:scale>
        <p:origin x="-36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5" d="100"/>
          <a:sy n="85" d="100"/>
        </p:scale>
        <p:origin x="-130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none" lIns="91440" tIns="45720" rIns="91440" bIns="45720" numCol="1" anchor="t" anchorCtr="0" compatLnSpc="1">
            <a:prstTxWarp prst="textNoShape">
              <a:avLst/>
            </a:prstTxWarp>
          </a:bodyPr>
          <a:lstStyle>
            <a:lvl1pPr>
              <a:defRPr sz="1200" smtClean="0"/>
            </a:lvl1pPr>
          </a:lstStyle>
          <a:p>
            <a:pPr>
              <a:defRPr/>
            </a:pPr>
            <a:endParaRPr lang="en-US"/>
          </a:p>
        </p:txBody>
      </p:sp>
      <p:sp>
        <p:nvSpPr>
          <p:cNvPr id="5222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non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5222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none" lIns="91440" tIns="45720" rIns="91440" bIns="45720" numCol="1" anchor="b" anchorCtr="0" compatLnSpc="1">
            <a:prstTxWarp prst="textNoShape">
              <a:avLst/>
            </a:prstTxWarp>
          </a:bodyPr>
          <a:lstStyle>
            <a:lvl1pPr>
              <a:defRPr sz="1200" smtClean="0"/>
            </a:lvl1pPr>
          </a:lstStyle>
          <a:p>
            <a:pPr>
              <a:defRPr/>
            </a:pPr>
            <a:endParaRPr lang="en-US"/>
          </a:p>
        </p:txBody>
      </p:sp>
      <p:sp>
        <p:nvSpPr>
          <p:cNvPr id="5222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none" lIns="91440" tIns="45720" rIns="91440" bIns="45720" numCol="1" anchor="b" anchorCtr="0" compatLnSpc="1">
            <a:prstTxWarp prst="textNoShape">
              <a:avLst/>
            </a:prstTxWarp>
          </a:bodyPr>
          <a:lstStyle>
            <a:lvl1pPr algn="r">
              <a:defRPr sz="1200" smtClean="0"/>
            </a:lvl1pPr>
          </a:lstStyle>
          <a:p>
            <a:pPr>
              <a:defRPr/>
            </a:pPr>
            <a:fld id="{040B93B0-9FCF-1C4F-8D3A-1C51F085DCD0}" type="slidenum">
              <a:rPr lang="en-US"/>
              <a:pPr>
                <a:defRPr/>
              </a:pPr>
              <a:t>‹#›</a:t>
            </a:fld>
            <a:endParaRPr lang="en-US"/>
          </a:p>
        </p:txBody>
      </p:sp>
    </p:spTree>
    <p:extLst>
      <p:ext uri="{BB962C8B-B14F-4D97-AF65-F5344CB8AC3E}">
        <p14:creationId xmlns:p14="http://schemas.microsoft.com/office/powerpoint/2010/main" val="552694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029"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DC4D663C-2FA3-6D40-8420-44F8BE0299C5}" type="slidenum">
              <a:rPr lang="en-US"/>
              <a:pPr>
                <a:defRPr/>
              </a:pPr>
              <a:t>‹#›</a:t>
            </a:fld>
            <a:endParaRPr lang="en-US"/>
          </a:p>
        </p:txBody>
      </p:sp>
    </p:spTree>
    <p:extLst>
      <p:ext uri="{BB962C8B-B14F-4D97-AF65-F5344CB8AC3E}">
        <p14:creationId xmlns:p14="http://schemas.microsoft.com/office/powerpoint/2010/main" val="40311141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fld id="{C546D023-D26A-3147-9419-E649DC58593F}" type="slidenum">
              <a:rPr lang="en-US" sz="1200">
                <a:latin typeface="Arial" charset="0"/>
              </a:rPr>
              <a:pPr/>
              <a:t>1</a:t>
            </a:fld>
            <a:endParaRPr lang="en-US" sz="1200">
              <a:latin typeface="Arial" charset="0"/>
            </a:endParaRPr>
          </a:p>
        </p:txBody>
      </p:sp>
      <p:sp>
        <p:nvSpPr>
          <p:cNvPr id="92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7"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fld id="{282ACEFD-1CEF-364A-A744-CB1AB221817C}" type="slidenum">
              <a:rPr lang="en-US" sz="1200">
                <a:latin typeface="Arial" charset="0"/>
              </a:rPr>
              <a:pPr/>
              <a:t>5</a:t>
            </a:fld>
            <a:endParaRPr lang="en-US" sz="1200">
              <a:latin typeface="Arial" charset="0"/>
            </a:endParaRPr>
          </a:p>
        </p:txBody>
      </p:sp>
      <p:sp>
        <p:nvSpPr>
          <p:cNvPr id="460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219"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lgn="r" eaLnBrk="1" hangingPunct="1"/>
            <a:fld id="{4D8457CC-8ABC-2A4A-B7F1-92A9DA5C0230}" type="slidenum">
              <a:rPr lang="en-US" sz="1200">
                <a:latin typeface="Trebuchet MS" charset="0"/>
              </a:rPr>
              <a:pPr algn="r" eaLnBrk="1" hangingPunct="1"/>
              <a:t>8</a:t>
            </a:fld>
            <a:endParaRPr lang="en-US" sz="1200">
              <a:latin typeface="Trebuchet MS" charset="0"/>
            </a:endParaRPr>
          </a:p>
        </p:txBody>
      </p:sp>
      <p:sp>
        <p:nvSpPr>
          <p:cNvPr id="57347"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7348" name="Rectangle 3"/>
          <p:cNvSpPr>
            <a:spLocks noGrp="1" noChangeArrowheads="1"/>
          </p:cNvSpPr>
          <p:nvPr>
            <p:ph type="body" idx="1"/>
          </p:nvPr>
        </p:nvSpPr>
        <p:spPr bwMode="auto">
          <a:xfrm>
            <a:off x="685800" y="4343400"/>
            <a:ext cx="5486400" cy="41148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r>
              <a:rPr lang="en-US"/>
              <a:t>Source: Historical Statistics of the United States, Colonial Times to 1970</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fld id="{40AAFD7F-3433-774A-B716-A57BE26FC1E8}" type="slidenum">
              <a:rPr lang="en-US" sz="1200">
                <a:latin typeface="Arial" charset="0"/>
              </a:rPr>
              <a:pPr/>
              <a:t>14</a:t>
            </a:fld>
            <a:endParaRPr lang="en-US" sz="1200">
              <a:latin typeface="Arial" charset="0"/>
            </a:endParaRPr>
          </a:p>
        </p:txBody>
      </p:sp>
      <p:sp>
        <p:nvSpPr>
          <p:cNvPr id="69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2771"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fld id="{F51EF5BF-7837-B847-BCFC-589AF674C9E6}" type="slidenum">
              <a:rPr lang="en-US" sz="1200">
                <a:latin typeface="Arial" charset="0"/>
              </a:rPr>
              <a:pPr/>
              <a:t>15</a:t>
            </a:fld>
            <a:endParaRPr lang="en-US" sz="1200">
              <a:latin typeface="Arial" charset="0"/>
            </a:endParaRPr>
          </a:p>
        </p:txBody>
      </p:sp>
      <p:sp>
        <p:nvSpPr>
          <p:cNvPr id="70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4819"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1331913" y="4652963"/>
            <a:ext cx="7578725" cy="1009650"/>
          </a:xfrm>
        </p:spPr>
        <p:txBody>
          <a:bodyPr/>
          <a:lstStyle>
            <a:lvl1pPr algn="r">
              <a:defRPr sz="4400"/>
            </a:lvl1pPr>
          </a:lstStyle>
          <a:p>
            <a:pPr lvl="0"/>
            <a:r>
              <a:rPr lang="en-US" noProof="0" smtClean="0"/>
              <a:t>Click to edit Master title style</a:t>
            </a:r>
          </a:p>
        </p:txBody>
      </p:sp>
      <p:sp>
        <p:nvSpPr>
          <p:cNvPr id="40963" name="Rectangle 3"/>
          <p:cNvSpPr>
            <a:spLocks noGrp="1" noChangeArrowheads="1"/>
          </p:cNvSpPr>
          <p:nvPr>
            <p:ph type="subTitle" idx="1"/>
          </p:nvPr>
        </p:nvSpPr>
        <p:spPr>
          <a:xfrm>
            <a:off x="1331913" y="5662613"/>
            <a:ext cx="7553325" cy="936625"/>
          </a:xfrm>
        </p:spPr>
        <p:txBody>
          <a:bodyPr/>
          <a:lstStyle>
            <a:lvl1pPr marL="0" indent="0" algn="r">
              <a:buFontTx/>
              <a:buNone/>
              <a:defRPr sz="2800"/>
            </a:lvl1pPr>
          </a:lstStyle>
          <a:p>
            <a:pPr lvl="0"/>
            <a:r>
              <a:rPr lang="en-US" noProof="0" smtClean="0"/>
              <a:t>Click to edit Master subtitle style</a:t>
            </a:r>
          </a:p>
        </p:txBody>
      </p:sp>
      <p:sp>
        <p:nvSpPr>
          <p:cNvPr id="4" name="Rectangle 4"/>
          <p:cNvSpPr>
            <a:spLocks noGrp="1" noChangeArrowheads="1"/>
          </p:cNvSpPr>
          <p:nvPr>
            <p:ph type="dt" sz="quarter" idx="10"/>
          </p:nvPr>
        </p:nvSpPr>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249DD3AF-1C6B-B24F-9576-C0159302776F}" type="slidenum">
              <a:rPr lang="en-US"/>
              <a:pPr>
                <a:defRPr/>
              </a:pPr>
              <a:t>‹#›</a:t>
            </a:fld>
            <a:endParaRPr lang="en-US"/>
          </a:p>
        </p:txBody>
      </p:sp>
    </p:spTree>
    <p:extLst>
      <p:ext uri="{BB962C8B-B14F-4D97-AF65-F5344CB8AC3E}">
        <p14:creationId xmlns:p14="http://schemas.microsoft.com/office/powerpoint/2010/main" val="893011270"/>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0BCCEA-E7A9-6248-A817-8418AA6B16A2}" type="slidenum">
              <a:rPr lang="en-US"/>
              <a:pPr>
                <a:defRPr/>
              </a:pPr>
              <a:t>‹#›</a:t>
            </a:fld>
            <a:endParaRPr lang="en-US"/>
          </a:p>
        </p:txBody>
      </p:sp>
    </p:spTree>
    <p:extLst>
      <p:ext uri="{BB962C8B-B14F-4D97-AF65-F5344CB8AC3E}">
        <p14:creationId xmlns:p14="http://schemas.microsoft.com/office/powerpoint/2010/main" val="287043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73F7DF-80C4-1D41-829D-33500535D42F}" type="slidenum">
              <a:rPr lang="en-US"/>
              <a:pPr>
                <a:defRPr/>
              </a:pPr>
              <a:t>‹#›</a:t>
            </a:fld>
            <a:endParaRPr lang="en-US"/>
          </a:p>
        </p:txBody>
      </p:sp>
    </p:spTree>
    <p:extLst>
      <p:ext uri="{BB962C8B-B14F-4D97-AF65-F5344CB8AC3E}">
        <p14:creationId xmlns:p14="http://schemas.microsoft.com/office/powerpoint/2010/main" val="3162133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0825" y="1700213"/>
            <a:ext cx="4244975"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00213"/>
            <a:ext cx="4244975"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449B41-90E3-8A40-BD1F-D27F32A6C59B}" type="slidenum">
              <a:rPr lang="en-US"/>
              <a:pPr>
                <a:defRPr/>
              </a:pPr>
              <a:t>‹#›</a:t>
            </a:fld>
            <a:endParaRPr lang="en-US"/>
          </a:p>
        </p:txBody>
      </p:sp>
    </p:spTree>
    <p:extLst>
      <p:ext uri="{BB962C8B-B14F-4D97-AF65-F5344CB8AC3E}">
        <p14:creationId xmlns:p14="http://schemas.microsoft.com/office/powerpoint/2010/main" val="1819159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28EAE89-2CCF-864F-96AF-813C6AD1B238}" type="slidenum">
              <a:rPr lang="en-US"/>
              <a:pPr>
                <a:defRPr/>
              </a:pPr>
              <a:t>‹#›</a:t>
            </a:fld>
            <a:endParaRPr lang="en-US"/>
          </a:p>
        </p:txBody>
      </p:sp>
    </p:spTree>
    <p:extLst>
      <p:ext uri="{BB962C8B-B14F-4D97-AF65-F5344CB8AC3E}">
        <p14:creationId xmlns:p14="http://schemas.microsoft.com/office/powerpoint/2010/main" val="2264830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31404BB-92EF-534C-B852-8758EF8C1FFC}" type="slidenum">
              <a:rPr lang="en-US"/>
              <a:pPr>
                <a:defRPr/>
              </a:pPr>
              <a:t>‹#›</a:t>
            </a:fld>
            <a:endParaRPr lang="en-US"/>
          </a:p>
        </p:txBody>
      </p:sp>
    </p:spTree>
    <p:extLst>
      <p:ext uri="{BB962C8B-B14F-4D97-AF65-F5344CB8AC3E}">
        <p14:creationId xmlns:p14="http://schemas.microsoft.com/office/powerpoint/2010/main" val="4193569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786441A-43E6-1F47-A734-BAEC74FEE0BC}" type="slidenum">
              <a:rPr lang="en-US"/>
              <a:pPr>
                <a:defRPr/>
              </a:pPr>
              <a:t>‹#›</a:t>
            </a:fld>
            <a:endParaRPr lang="en-US"/>
          </a:p>
        </p:txBody>
      </p:sp>
    </p:spTree>
    <p:extLst>
      <p:ext uri="{BB962C8B-B14F-4D97-AF65-F5344CB8AC3E}">
        <p14:creationId xmlns:p14="http://schemas.microsoft.com/office/powerpoint/2010/main" val="632460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B33D66-8159-C245-BF51-02B162CCB575}" type="slidenum">
              <a:rPr lang="en-US"/>
              <a:pPr>
                <a:defRPr/>
              </a:pPr>
              <a:t>‹#›</a:t>
            </a:fld>
            <a:endParaRPr lang="en-US"/>
          </a:p>
        </p:txBody>
      </p:sp>
    </p:spTree>
    <p:extLst>
      <p:ext uri="{BB962C8B-B14F-4D97-AF65-F5344CB8AC3E}">
        <p14:creationId xmlns:p14="http://schemas.microsoft.com/office/powerpoint/2010/main" val="304511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BC29E3-FF27-C742-93A5-43EF2A9D9CB0}" type="slidenum">
              <a:rPr lang="en-US"/>
              <a:pPr>
                <a:defRPr/>
              </a:pPr>
              <a:t>‹#›</a:t>
            </a:fld>
            <a:endParaRPr lang="en-US"/>
          </a:p>
        </p:txBody>
      </p:sp>
    </p:spTree>
    <p:extLst>
      <p:ext uri="{BB962C8B-B14F-4D97-AF65-F5344CB8AC3E}">
        <p14:creationId xmlns:p14="http://schemas.microsoft.com/office/powerpoint/2010/main" val="3369650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578856-26B0-9340-B838-59CDAE54E09F}" type="slidenum">
              <a:rPr lang="en-US"/>
              <a:pPr>
                <a:defRPr/>
              </a:pPr>
              <a:t>‹#›</a:t>
            </a:fld>
            <a:endParaRPr lang="en-US"/>
          </a:p>
        </p:txBody>
      </p:sp>
    </p:spTree>
    <p:extLst>
      <p:ext uri="{BB962C8B-B14F-4D97-AF65-F5344CB8AC3E}">
        <p14:creationId xmlns:p14="http://schemas.microsoft.com/office/powerpoint/2010/main" val="2576297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88" y="260350"/>
            <a:ext cx="2160587" cy="6402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5" y="260350"/>
            <a:ext cx="6329363" cy="6402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FB3B09-300D-2648-B030-8F38237D08C8}" type="slidenum">
              <a:rPr lang="en-US"/>
              <a:pPr>
                <a:defRPr/>
              </a:pPr>
              <a:t>‹#›</a:t>
            </a:fld>
            <a:endParaRPr lang="en-US"/>
          </a:p>
        </p:txBody>
      </p:sp>
    </p:spTree>
    <p:extLst>
      <p:ext uri="{BB962C8B-B14F-4D97-AF65-F5344CB8AC3E}">
        <p14:creationId xmlns:p14="http://schemas.microsoft.com/office/powerpoint/2010/main" val="35459862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250825" y="260350"/>
            <a:ext cx="8642350"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9939" name="Rectangle 3"/>
          <p:cNvSpPr>
            <a:spLocks noGrp="1" noChangeArrowheads="1"/>
          </p:cNvSpPr>
          <p:nvPr>
            <p:ph type="body" idx="1"/>
          </p:nvPr>
        </p:nvSpPr>
        <p:spPr bwMode="auto">
          <a:xfrm>
            <a:off x="250825" y="1700213"/>
            <a:ext cx="8642350"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94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smtClean="0">
                <a:latin typeface="Times New Roman" charset="0"/>
              </a:defRPr>
            </a:lvl1pPr>
          </a:lstStyle>
          <a:p>
            <a:pPr>
              <a:defRPr/>
            </a:pPr>
            <a:endParaRPr lang="en-US"/>
          </a:p>
        </p:txBody>
      </p:sp>
      <p:sp>
        <p:nvSpPr>
          <p:cNvPr id="3994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smtClean="0">
                <a:latin typeface="Times New Roman" charset="0"/>
              </a:defRPr>
            </a:lvl1pPr>
          </a:lstStyle>
          <a:p>
            <a:pPr>
              <a:defRPr/>
            </a:pPr>
            <a:endParaRPr lang="en-US"/>
          </a:p>
        </p:txBody>
      </p:sp>
      <p:sp>
        <p:nvSpPr>
          <p:cNvPr id="3994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smtClean="0">
                <a:latin typeface="Times New Roman" charset="0"/>
              </a:defRPr>
            </a:lvl1pPr>
          </a:lstStyle>
          <a:p>
            <a:pPr>
              <a:defRPr/>
            </a:pPr>
            <a:fld id="{ACC117DD-6F3D-114E-A584-6FB862314526}"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6"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rtl="0" eaLnBrk="0" fontAlgn="base" hangingPunct="0">
        <a:spcBef>
          <a:spcPct val="0"/>
        </a:spcBef>
        <a:spcAft>
          <a:spcPct val="0"/>
        </a:spcAft>
        <a:defRPr sz="4000">
          <a:solidFill>
            <a:schemeClr val="tx1"/>
          </a:solidFill>
          <a:latin typeface="+mj-lt"/>
          <a:ea typeface="+mj-ea"/>
          <a:cs typeface="ヒラギノ角ゴ Pro W3" charset="0"/>
        </a:defRPr>
      </a:lvl1pPr>
      <a:lvl2pPr algn="l" rtl="0" eaLnBrk="0" fontAlgn="base" hangingPunct="0">
        <a:spcBef>
          <a:spcPct val="0"/>
        </a:spcBef>
        <a:spcAft>
          <a:spcPct val="0"/>
        </a:spcAft>
        <a:defRPr sz="4000">
          <a:solidFill>
            <a:schemeClr val="tx1"/>
          </a:solidFill>
          <a:latin typeface="Arial" charset="0"/>
          <a:ea typeface="ヒラギノ角ゴ Pro W3" charset="0"/>
          <a:cs typeface="ヒラギノ角ゴ Pro W3" charset="0"/>
        </a:defRPr>
      </a:lvl2pPr>
      <a:lvl3pPr algn="l" rtl="0" eaLnBrk="0" fontAlgn="base" hangingPunct="0">
        <a:spcBef>
          <a:spcPct val="0"/>
        </a:spcBef>
        <a:spcAft>
          <a:spcPct val="0"/>
        </a:spcAft>
        <a:defRPr sz="4000">
          <a:solidFill>
            <a:schemeClr val="tx1"/>
          </a:solidFill>
          <a:latin typeface="Arial" charset="0"/>
          <a:ea typeface="ヒラギノ角ゴ Pro W3" charset="0"/>
          <a:cs typeface="ヒラギノ角ゴ Pro W3" charset="0"/>
        </a:defRPr>
      </a:lvl3pPr>
      <a:lvl4pPr algn="l" rtl="0" eaLnBrk="0" fontAlgn="base" hangingPunct="0">
        <a:spcBef>
          <a:spcPct val="0"/>
        </a:spcBef>
        <a:spcAft>
          <a:spcPct val="0"/>
        </a:spcAft>
        <a:defRPr sz="4000">
          <a:solidFill>
            <a:schemeClr val="tx1"/>
          </a:solidFill>
          <a:latin typeface="Arial" charset="0"/>
          <a:ea typeface="ヒラギノ角ゴ Pro W3" charset="0"/>
          <a:cs typeface="ヒラギノ角ゴ Pro W3" charset="0"/>
        </a:defRPr>
      </a:lvl4pPr>
      <a:lvl5pPr algn="l" rtl="0" eaLnBrk="0" fontAlgn="base" hangingPunct="0">
        <a:spcBef>
          <a:spcPct val="0"/>
        </a:spcBef>
        <a:spcAft>
          <a:spcPct val="0"/>
        </a:spcAft>
        <a:defRPr sz="4000">
          <a:solidFill>
            <a:schemeClr val="tx1"/>
          </a:solidFill>
          <a:latin typeface="Arial" charset="0"/>
          <a:ea typeface="ヒラギノ角ゴ Pro W3" charset="0"/>
          <a:cs typeface="ヒラギノ角ゴ Pro W3" charset="0"/>
        </a:defRPr>
      </a:lvl5pPr>
      <a:lvl6pPr marL="457200" algn="l" rtl="0" fontAlgn="base">
        <a:spcBef>
          <a:spcPct val="0"/>
        </a:spcBef>
        <a:spcAft>
          <a:spcPct val="0"/>
        </a:spcAft>
        <a:defRPr sz="4000">
          <a:solidFill>
            <a:schemeClr val="tx1"/>
          </a:solidFill>
          <a:latin typeface="Arial" charset="0"/>
          <a:ea typeface="ヒラギノ角ゴ Pro W3" charset="0"/>
        </a:defRPr>
      </a:lvl6pPr>
      <a:lvl7pPr marL="914400" algn="l" rtl="0" fontAlgn="base">
        <a:spcBef>
          <a:spcPct val="0"/>
        </a:spcBef>
        <a:spcAft>
          <a:spcPct val="0"/>
        </a:spcAft>
        <a:defRPr sz="4000">
          <a:solidFill>
            <a:schemeClr val="tx1"/>
          </a:solidFill>
          <a:latin typeface="Arial" charset="0"/>
          <a:ea typeface="ヒラギノ角ゴ Pro W3" charset="0"/>
        </a:defRPr>
      </a:lvl7pPr>
      <a:lvl8pPr marL="1371600" algn="l" rtl="0" fontAlgn="base">
        <a:spcBef>
          <a:spcPct val="0"/>
        </a:spcBef>
        <a:spcAft>
          <a:spcPct val="0"/>
        </a:spcAft>
        <a:defRPr sz="4000">
          <a:solidFill>
            <a:schemeClr val="tx1"/>
          </a:solidFill>
          <a:latin typeface="Arial" charset="0"/>
          <a:ea typeface="ヒラギノ角ゴ Pro W3" charset="0"/>
        </a:defRPr>
      </a:lvl8pPr>
      <a:lvl9pPr marL="1828800" algn="l" rtl="0" fontAlgn="base">
        <a:spcBef>
          <a:spcPct val="0"/>
        </a:spcBef>
        <a:spcAft>
          <a:spcPct val="0"/>
        </a:spcAft>
        <a:defRPr sz="4000">
          <a:solidFill>
            <a:schemeClr val="tx1"/>
          </a:solidFill>
          <a:latin typeface="Arial" charset="0"/>
          <a:ea typeface="ヒラギノ角ゴ Pro W3" charset="0"/>
        </a:defRPr>
      </a:lvl9pPr>
    </p:titleStyle>
    <p:bodyStyle>
      <a:lvl1pPr marL="342900" indent="-342900" algn="l" rtl="0" eaLnBrk="0" fontAlgn="base" hangingPunct="0">
        <a:spcBef>
          <a:spcPct val="20000"/>
        </a:spcBef>
        <a:spcAft>
          <a:spcPct val="0"/>
        </a:spcAft>
        <a:buClr>
          <a:srgbClr val="230F9D"/>
        </a:buClr>
        <a:buChar char="•"/>
        <a:defRPr sz="3200">
          <a:solidFill>
            <a:schemeClr val="tx1"/>
          </a:solidFill>
          <a:latin typeface="+mn-lt"/>
          <a:ea typeface="+mn-ea"/>
          <a:cs typeface="ヒラギノ角ゴ Pro W3" charset="0"/>
        </a:defRPr>
      </a:lvl1pPr>
      <a:lvl2pPr marL="742950" indent="-285750" algn="l" rtl="0" eaLnBrk="0" fontAlgn="base" hangingPunct="0">
        <a:spcBef>
          <a:spcPct val="20000"/>
        </a:spcBef>
        <a:spcAft>
          <a:spcPct val="0"/>
        </a:spcAft>
        <a:buClr>
          <a:srgbClr val="230F9D"/>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230F9D"/>
        </a:buClr>
        <a:buChar char="•"/>
        <a:defRPr sz="2400">
          <a:solidFill>
            <a:schemeClr val="tx1"/>
          </a:solidFill>
          <a:latin typeface="+mn-lt"/>
          <a:ea typeface="+mn-ea"/>
        </a:defRPr>
      </a:lvl3pPr>
      <a:lvl4pPr marL="1600200" indent="-228600" algn="l" rtl="0" eaLnBrk="0" fontAlgn="base" hangingPunct="0">
        <a:spcBef>
          <a:spcPct val="20000"/>
        </a:spcBef>
        <a:spcAft>
          <a:spcPct val="0"/>
        </a:spcAft>
        <a:buClr>
          <a:srgbClr val="230F9D"/>
        </a:buClr>
        <a:buChar char="•"/>
        <a:defRPr sz="2000">
          <a:solidFill>
            <a:schemeClr val="tx1"/>
          </a:solidFill>
          <a:latin typeface="+mn-lt"/>
          <a:ea typeface="+mn-ea"/>
        </a:defRPr>
      </a:lvl4pPr>
      <a:lvl5pPr marL="2057400" indent="-228600" algn="l" rtl="0" eaLnBrk="0" fontAlgn="base" hangingPunct="0">
        <a:spcBef>
          <a:spcPct val="20000"/>
        </a:spcBef>
        <a:spcAft>
          <a:spcPct val="0"/>
        </a:spcAft>
        <a:buClr>
          <a:srgbClr val="230F9D"/>
        </a:buClr>
        <a:buChar char="•"/>
        <a:defRPr sz="2000">
          <a:solidFill>
            <a:schemeClr val="tx1"/>
          </a:solidFill>
          <a:latin typeface="+mn-lt"/>
          <a:ea typeface="+mn-ea"/>
        </a:defRPr>
      </a:lvl5pPr>
      <a:lvl6pPr marL="2514600" indent="-228600" algn="l" rtl="0" fontAlgn="base">
        <a:spcBef>
          <a:spcPct val="20000"/>
        </a:spcBef>
        <a:spcAft>
          <a:spcPct val="0"/>
        </a:spcAft>
        <a:buClr>
          <a:srgbClr val="230F9D"/>
        </a:buClr>
        <a:buChar char="•"/>
        <a:defRPr sz="2000">
          <a:solidFill>
            <a:schemeClr val="tx1"/>
          </a:solidFill>
          <a:latin typeface="+mn-lt"/>
          <a:ea typeface="+mn-ea"/>
        </a:defRPr>
      </a:lvl6pPr>
      <a:lvl7pPr marL="2971800" indent="-228600" algn="l" rtl="0" fontAlgn="base">
        <a:spcBef>
          <a:spcPct val="20000"/>
        </a:spcBef>
        <a:spcAft>
          <a:spcPct val="0"/>
        </a:spcAft>
        <a:buClr>
          <a:srgbClr val="230F9D"/>
        </a:buClr>
        <a:buChar char="•"/>
        <a:defRPr sz="2000">
          <a:solidFill>
            <a:schemeClr val="tx1"/>
          </a:solidFill>
          <a:latin typeface="+mn-lt"/>
          <a:ea typeface="+mn-ea"/>
        </a:defRPr>
      </a:lvl7pPr>
      <a:lvl8pPr marL="3429000" indent="-228600" algn="l" rtl="0" fontAlgn="base">
        <a:spcBef>
          <a:spcPct val="20000"/>
        </a:spcBef>
        <a:spcAft>
          <a:spcPct val="0"/>
        </a:spcAft>
        <a:buClr>
          <a:srgbClr val="230F9D"/>
        </a:buClr>
        <a:buChar char="•"/>
        <a:defRPr sz="2000">
          <a:solidFill>
            <a:schemeClr val="tx1"/>
          </a:solidFill>
          <a:latin typeface="+mn-lt"/>
          <a:ea typeface="+mn-ea"/>
        </a:defRPr>
      </a:lvl8pPr>
      <a:lvl9pPr marL="3886200" indent="-228600" algn="l" rtl="0" fontAlgn="base">
        <a:spcBef>
          <a:spcPct val="20000"/>
        </a:spcBef>
        <a:spcAft>
          <a:spcPct val="0"/>
        </a:spcAft>
        <a:buClr>
          <a:srgbClr val="230F9D"/>
        </a:buClr>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audio" Target="../media/audio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8.png"/><Relationship Id="rId1" Type="http://schemas.microsoft.com/office/2007/relationships/media" Target="../media/media1.mov"/><Relationship Id="rId2" Type="http://schemas.openxmlformats.org/officeDocument/2006/relationships/video" Target="../media/media1.mov"/></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8.png"/><Relationship Id="rId1" Type="http://schemas.microsoft.com/office/2007/relationships/media" Target="../media/media2.mov"/><Relationship Id="rId2" Type="http://schemas.openxmlformats.org/officeDocument/2006/relationships/video" Target="../media/media2.mo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audio" Target="../media/audio2.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audio" Target="../media/audio4.bin"/><Relationship Id="rId4" Type="http://schemas.openxmlformats.org/officeDocument/2006/relationships/image" Target="../media/image21.jpeg"/><Relationship Id="rId5"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audio" Target="../media/audio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447800" y="5257800"/>
            <a:ext cx="7315200" cy="1143000"/>
          </a:xfrm>
        </p:spPr>
        <p:txBody>
          <a:bodyPr/>
          <a:lstStyle/>
          <a:p>
            <a:pPr algn="ctr" eaLnBrk="1" hangingPunct="1"/>
            <a:r>
              <a:rPr kumimoji="1" lang="en-US" sz="4000" i="1">
                <a:solidFill>
                  <a:schemeClr val="folHlink"/>
                </a:solidFill>
                <a:latin typeface="Verdana" charset="0"/>
                <a:ea typeface="ヒラギノ角ゴ Pro W3" charset="0"/>
              </a:rPr>
              <a:t>The Great Depression </a:t>
            </a:r>
            <a:br>
              <a:rPr kumimoji="1" lang="en-US" sz="4000" i="1">
                <a:solidFill>
                  <a:schemeClr val="folHlink"/>
                </a:solidFill>
                <a:latin typeface="Verdana" charset="0"/>
                <a:ea typeface="ヒラギノ角ゴ Pro W3" charset="0"/>
              </a:rPr>
            </a:br>
            <a:r>
              <a:rPr kumimoji="1" lang="en-US" sz="4000" i="1">
                <a:solidFill>
                  <a:schemeClr val="folHlink"/>
                </a:solidFill>
                <a:latin typeface="Verdana" charset="0"/>
                <a:ea typeface="ヒラギノ角ゴ Pro W3" charset="0"/>
              </a:rPr>
              <a:t>and New Deal</a:t>
            </a:r>
            <a:br>
              <a:rPr kumimoji="1" lang="en-US" sz="4000" i="1">
                <a:solidFill>
                  <a:schemeClr val="folHlink"/>
                </a:solidFill>
                <a:latin typeface="Verdana" charset="0"/>
                <a:ea typeface="ヒラギノ角ゴ Pro W3" charset="0"/>
              </a:rPr>
            </a:br>
            <a:r>
              <a:rPr kumimoji="1" lang="en-US" sz="4000" i="1">
                <a:solidFill>
                  <a:schemeClr val="folHlink"/>
                </a:solidFill>
                <a:latin typeface="Verdana" charset="0"/>
                <a:ea typeface="ヒラギノ角ゴ Pro W3" charset="0"/>
              </a:rPr>
              <a:t>(1929–1940)</a:t>
            </a:r>
            <a:endParaRPr kumimoji="1" lang="en-US" sz="4000">
              <a:solidFill>
                <a:schemeClr val="folHlink"/>
              </a:solidFill>
              <a:latin typeface="Arial Black" charset="0"/>
              <a:ea typeface="ヒラギノ角ゴ Pro W3" charset="0"/>
            </a:endParaRP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i="1">
                <a:solidFill>
                  <a:schemeClr val="folHlink"/>
                </a:solidFill>
                <a:latin typeface="Verdana" charset="0"/>
                <a:ea typeface="ヒラギノ角ゴ Pro W3" charset="0"/>
              </a:rPr>
              <a:t>Causes of Great Depression</a:t>
            </a:r>
            <a:endParaRPr lang="en-US" sz="4800" i="1">
              <a:solidFill>
                <a:schemeClr val="folHlink"/>
              </a:solidFill>
              <a:latin typeface="Arial" charset="0"/>
              <a:ea typeface="ヒラギノ角ゴ Pro W3" charset="0"/>
            </a:endParaRPr>
          </a:p>
        </p:txBody>
      </p:sp>
      <p:sp>
        <p:nvSpPr>
          <p:cNvPr id="13315" name="Rectangle 3"/>
          <p:cNvSpPr>
            <a:spLocks noGrp="1" noChangeArrowheads="1"/>
          </p:cNvSpPr>
          <p:nvPr>
            <p:ph type="body" idx="1"/>
          </p:nvPr>
        </p:nvSpPr>
        <p:spPr>
          <a:xfrm>
            <a:off x="0" y="1524000"/>
            <a:ext cx="9144000" cy="5486400"/>
          </a:xfrm>
        </p:spPr>
        <p:txBody>
          <a:bodyPr/>
          <a:lstStyle/>
          <a:p>
            <a:pPr eaLnBrk="1" hangingPunct="1"/>
            <a:r>
              <a:rPr lang="en-US" dirty="0">
                <a:solidFill>
                  <a:schemeClr val="folHlink"/>
                </a:solidFill>
                <a:latin typeface="Verdana" charset="0"/>
                <a:ea typeface="ヒラギノ角ゴ Pro W3" charset="0"/>
              </a:rPr>
              <a:t>Even though the economy in 1920s seemed strong, the prosperity hid a number of growing problems.</a:t>
            </a:r>
          </a:p>
          <a:p>
            <a:pPr eaLnBrk="1" hangingPunct="1"/>
            <a:r>
              <a:rPr lang="en-US" dirty="0">
                <a:solidFill>
                  <a:schemeClr val="folHlink"/>
                </a:solidFill>
                <a:latin typeface="Verdana" charset="0"/>
                <a:ea typeface="ヒラギノ角ゴ Pro W3" charset="0"/>
              </a:rPr>
              <a:t>There were </a:t>
            </a:r>
            <a:r>
              <a:rPr lang="en-US" i="1" u="sng" dirty="0">
                <a:solidFill>
                  <a:srgbClr val="FF0000"/>
                </a:solidFill>
                <a:latin typeface="Verdana" charset="0"/>
                <a:ea typeface="ヒラギノ角ゴ Pro W3" charset="0"/>
              </a:rPr>
              <a:t>three main causes</a:t>
            </a:r>
            <a:r>
              <a:rPr lang="en-US" dirty="0">
                <a:solidFill>
                  <a:schemeClr val="folHlink"/>
                </a:solidFill>
                <a:latin typeface="Verdana" charset="0"/>
                <a:ea typeface="ヒラギノ角ゴ Pro W3" charset="0"/>
              </a:rPr>
              <a:t> of the Great Depression:</a:t>
            </a:r>
          </a:p>
          <a:p>
            <a:pPr lvl="1" eaLnBrk="1" hangingPunct="1"/>
            <a:r>
              <a:rPr lang="en-US" i="1" u="sng" dirty="0">
                <a:solidFill>
                  <a:srgbClr val="FF0000"/>
                </a:solidFill>
                <a:latin typeface="Verdana" charset="0"/>
                <a:ea typeface="ヒラギノ角ゴ Pro W3" charset="0"/>
              </a:rPr>
              <a:t>Government policies</a:t>
            </a:r>
            <a:r>
              <a:rPr lang="en-US" dirty="0">
                <a:solidFill>
                  <a:schemeClr val="folHlink"/>
                </a:solidFill>
                <a:latin typeface="Verdana" charset="0"/>
                <a:ea typeface="ヒラギノ角ゴ Pro W3" charset="0"/>
              </a:rPr>
              <a:t> (laissez faire) </a:t>
            </a:r>
          </a:p>
          <a:p>
            <a:pPr lvl="1" eaLnBrk="1" hangingPunct="1"/>
            <a:r>
              <a:rPr lang="en-US" dirty="0">
                <a:solidFill>
                  <a:schemeClr val="folHlink"/>
                </a:solidFill>
                <a:latin typeface="Verdana" charset="0"/>
                <a:ea typeface="ヒラギノ角ゴ Pro W3" charset="0"/>
              </a:rPr>
              <a:t>The development of an </a:t>
            </a:r>
            <a:r>
              <a:rPr lang="en-US" i="1" u="sng" dirty="0">
                <a:solidFill>
                  <a:srgbClr val="FF0000"/>
                </a:solidFill>
                <a:latin typeface="Verdana" charset="0"/>
                <a:ea typeface="ヒラギノ角ゴ Pro W3" charset="0"/>
              </a:rPr>
              <a:t>unstable economy</a:t>
            </a:r>
            <a:endParaRPr lang="en-US" dirty="0">
              <a:solidFill>
                <a:schemeClr val="folHlink"/>
              </a:solidFill>
              <a:latin typeface="Verdana" charset="0"/>
              <a:ea typeface="ヒラギノ角ゴ Pro W3" charset="0"/>
            </a:endParaRPr>
          </a:p>
          <a:p>
            <a:pPr lvl="1" eaLnBrk="1" hangingPunct="1"/>
            <a:r>
              <a:rPr lang="en-US" i="1" u="sng" dirty="0">
                <a:solidFill>
                  <a:srgbClr val="FF0000"/>
                </a:solidFill>
                <a:latin typeface="Verdana" charset="0"/>
                <a:ea typeface="ヒラギノ角ゴ Pro W3" charset="0"/>
              </a:rPr>
              <a:t>Over-speculation</a:t>
            </a:r>
            <a:r>
              <a:rPr lang="en-US" dirty="0">
                <a:solidFill>
                  <a:schemeClr val="folHlink"/>
                </a:solidFill>
                <a:latin typeface="Verdana" charset="0"/>
                <a:ea typeface="ヒラギノ角ゴ Pro W3" charset="0"/>
              </a:rPr>
              <a:t> (risky investments)</a:t>
            </a:r>
          </a:p>
          <a:p>
            <a:pPr eaLnBrk="1" hangingPunct="1"/>
            <a:r>
              <a:rPr lang="en-US" dirty="0">
                <a:solidFill>
                  <a:schemeClr val="folHlink"/>
                </a:solidFill>
                <a:latin typeface="Verdana" charset="0"/>
                <a:ea typeface="ヒラギノ角ゴ Pro W3" charset="0"/>
              </a:rPr>
              <a:t>The 1929 stock market crash exposed the causes and the </a:t>
            </a:r>
            <a:r>
              <a:rPr lang="en-US" altLang="ja-JP" i="1" u="sng" dirty="0">
                <a:solidFill>
                  <a:srgbClr val="FF0000"/>
                </a:solidFill>
                <a:latin typeface="Verdana" charset="0"/>
                <a:ea typeface="ヒラギノ角ゴ Pro W3" charset="0"/>
              </a:rPr>
              <a:t>Great Depression</a:t>
            </a:r>
            <a:r>
              <a:rPr lang="en-US" altLang="ja-JP" dirty="0">
                <a:solidFill>
                  <a:schemeClr val="folHlink"/>
                </a:solidFill>
                <a:latin typeface="Verdana" charset="0"/>
                <a:ea typeface="ヒラギノ角ゴ Pro W3" charset="0"/>
              </a:rPr>
              <a:t> started!</a:t>
            </a:r>
            <a:endParaRPr lang="en-US" dirty="0">
              <a:solidFill>
                <a:schemeClr val="folHlink"/>
              </a:solidFill>
              <a:latin typeface="Verdana" charset="0"/>
              <a:ea typeface="ヒラギノ角ゴ Pro W3" charset="0"/>
            </a:endParaRP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to="" calcmode="lin" valueType="num">
                                      <p:cBhvr>
                                        <p:cTn id="7" dur="1" fill="hold"/>
                                        <p:tgtEl>
                                          <p:spTgt spid="13315">
                                            <p:txEl>
                                              <p:pRg st="0" end="0"/>
                                            </p:txEl>
                                          </p:spTgt>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Whoosh"/>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 to="" calcmode="lin" valueType="num">
                                      <p:cBhvr>
                                        <p:cTn id="12" dur="1" fill="hold"/>
                                        <p:tgtEl>
                                          <p:spTgt spid="13315">
                                            <p:txEl>
                                              <p:pRg st="1" end="1"/>
                                            </p:txEl>
                                          </p:spTgt>
                                        </p:tgtEl>
                                        <p:attrNameLst>
                                          <p:attrName/>
                                        </p:attrNameLst>
                                      </p:cBhvr>
                                    </p:anim>
                                  </p:childTnLst>
                                  <p:subTnLst>
                                    <p:audio>
                                      <p:cMediaNode>
                                        <p:cTn display="0" masterRel="sameClick">
                                          <p:stCondLst>
                                            <p:cond evt="begin" delay="0">
                                              <p:tn val="10"/>
                                            </p:cond>
                                          </p:stCondLst>
                                          <p:endCondLst>
                                            <p:cond evt="onStopAudio" delay="0">
                                              <p:tgtEl>
                                                <p:sldTgt/>
                                              </p:tgtEl>
                                            </p:cond>
                                          </p:endCondLst>
                                        </p:cTn>
                                        <p:tgtEl>
                                          <p:sndTgt r:embed="rId2" name="Whoosh"/>
                                        </p:tgtEl>
                                      </p:cMediaNode>
                                    </p:audio>
                                  </p:sub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 to="" calcmode="lin" valueType="num">
                                      <p:cBhvr>
                                        <p:cTn id="17" dur="1" fill="hold"/>
                                        <p:tgtEl>
                                          <p:spTgt spid="13315">
                                            <p:txEl>
                                              <p:pRg st="2" end="2"/>
                                            </p:txEl>
                                          </p:spTgt>
                                        </p:tgtEl>
                                        <p:attrNameLst>
                                          <p:attrName/>
                                        </p:attrNameLst>
                                      </p:cBhvr>
                                    </p:anim>
                                  </p:childTnLst>
                                  <p:subTnLst>
                                    <p:audio>
                                      <p:cMediaNode>
                                        <p:cTn display="0" masterRel="sameClick">
                                          <p:stCondLst>
                                            <p:cond evt="begin" delay="0">
                                              <p:tn val="15"/>
                                            </p:cond>
                                          </p:stCondLst>
                                          <p:endCondLst>
                                            <p:cond evt="onStopAudio" delay="0">
                                              <p:tgtEl>
                                                <p:sldTgt/>
                                              </p:tgtEl>
                                            </p:cond>
                                          </p:endCondLst>
                                        </p:cTn>
                                        <p:tgtEl>
                                          <p:sndTgt r:embed="rId2" name="Whoosh"/>
                                        </p:tgtEl>
                                      </p:cMediaNode>
                                    </p:audio>
                                  </p:sub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 to="" calcmode="lin" valueType="num">
                                      <p:cBhvr>
                                        <p:cTn id="22" dur="1" fill="hold"/>
                                        <p:tgtEl>
                                          <p:spTgt spid="13315">
                                            <p:txEl>
                                              <p:pRg st="3" end="3"/>
                                            </p:txEl>
                                          </p:spTgt>
                                        </p:tgtEl>
                                        <p:attrNameLst>
                                          <p:attrName/>
                                        </p:attrNameLst>
                                      </p:cBhvr>
                                    </p:anim>
                                  </p:childTnLst>
                                  <p:subTnLst>
                                    <p:audio>
                                      <p:cMediaNode>
                                        <p:cTn display="0" masterRel="sameClick">
                                          <p:stCondLst>
                                            <p:cond evt="begin" delay="0">
                                              <p:tn val="20"/>
                                            </p:cond>
                                          </p:stCondLst>
                                          <p:endCondLst>
                                            <p:cond evt="onStopAudio" delay="0">
                                              <p:tgtEl>
                                                <p:sldTgt/>
                                              </p:tgtEl>
                                            </p:cond>
                                          </p:endCondLst>
                                        </p:cTn>
                                        <p:tgtEl>
                                          <p:sndTgt r:embed="rId2" name="Whoosh"/>
                                        </p:tgtEl>
                                      </p:cMediaNode>
                                    </p:audio>
                                  </p:sub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 to="" calcmode="lin" valueType="num">
                                      <p:cBhvr>
                                        <p:cTn id="27" dur="1" fill="hold"/>
                                        <p:tgtEl>
                                          <p:spTgt spid="13315">
                                            <p:txEl>
                                              <p:pRg st="4" end="4"/>
                                            </p:txEl>
                                          </p:spTgt>
                                        </p:tgtEl>
                                        <p:attrNameLst>
                                          <p:attrName/>
                                        </p:attrNameLst>
                                      </p:cBhvr>
                                    </p:anim>
                                  </p:childTnLst>
                                  <p:subTnLst>
                                    <p:audio>
                                      <p:cMediaNode>
                                        <p:cTn display="0" masterRel="sameClick">
                                          <p:stCondLst>
                                            <p:cond evt="begin" delay="0">
                                              <p:tn val="25"/>
                                            </p:cond>
                                          </p:stCondLst>
                                          <p:endCondLst>
                                            <p:cond evt="onStopAudio" delay="0">
                                              <p:tgtEl>
                                                <p:sldTgt/>
                                              </p:tgtEl>
                                            </p:cond>
                                          </p:endCondLst>
                                        </p:cTn>
                                        <p:tgtEl>
                                          <p:sndTgt r:embed="rId2" name="Whoosh"/>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3315">
                                            <p:txEl>
                                              <p:pRg st="5" end="5"/>
                                            </p:txEl>
                                          </p:spTgt>
                                        </p:tgtEl>
                                        <p:attrNameLst>
                                          <p:attrName>style.visibility</p:attrName>
                                        </p:attrNameLst>
                                      </p:cBhvr>
                                      <p:to>
                                        <p:strVal val="visible"/>
                                      </p:to>
                                    </p:set>
                                    <p:anim to="" calcmode="lin" valueType="num">
                                      <p:cBhvr>
                                        <p:cTn id="32" dur="1" fill="hold"/>
                                        <p:tgtEl>
                                          <p:spTgt spid="13315">
                                            <p:txEl>
                                              <p:pRg st="5" end="5"/>
                                            </p:txEl>
                                          </p:spTgt>
                                        </p:tgtEl>
                                        <p:attrNameLst>
                                          <p:attrName/>
                                        </p:attrNameLst>
                                      </p:cBhvr>
                                    </p:anim>
                                  </p:childTnLst>
                                  <p:subTnLst>
                                    <p:audio>
                                      <p:cMediaNode>
                                        <p:cTn display="0" masterRel="sameClick">
                                          <p:stCondLst>
                                            <p:cond evt="begin" delay="0">
                                              <p:tn val="30"/>
                                            </p:cond>
                                          </p:stCondLst>
                                          <p:endCondLst>
                                            <p:cond evt="onStopAudio" delay="0">
                                              <p:tgtEl>
                                                <p:sldTgt/>
                                              </p:tgtEl>
                                            </p:cond>
                                          </p:endCondLst>
                                        </p:cTn>
                                        <p:tgtEl>
                                          <p:sndTgt r:embed="rId2" name="Whoosh"/>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stock market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00200"/>
            <a:ext cx="4572000" cy="4876800"/>
          </a:xfrm>
          <a:prstGeom prst="rect">
            <a:avLst/>
          </a:prstGeom>
          <a:noFill/>
          <a:extLst>
            <a:ext uri="{909E8E84-426E-40dd-AFC4-6F175D3DCCD1}">
              <a14:hiddenFill xmlns:a14="http://schemas.microsoft.com/office/drawing/2010/main">
                <a:solidFill>
                  <a:srgbClr val="FFFFFF"/>
                </a:solidFill>
              </a14:hiddenFill>
            </a:ext>
          </a:extLst>
        </p:spPr>
      </p:pic>
      <p:sp>
        <p:nvSpPr>
          <p:cNvPr id="51205" name="Rectangle 5"/>
          <p:cNvSpPr>
            <a:spLocks noGrp="1" noChangeArrowheads="1"/>
          </p:cNvSpPr>
          <p:nvPr>
            <p:ph type="title" idx="4294967295"/>
          </p:nvPr>
        </p:nvSpPr>
        <p:spPr>
          <a:xfrm>
            <a:off x="0" y="260350"/>
            <a:ext cx="9144000" cy="868363"/>
          </a:xfrm>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ja-JP" altLang="en-US" sz="3700" i="1">
                <a:solidFill>
                  <a:schemeClr val="folHlink"/>
                </a:solidFill>
                <a:latin typeface="Verdana" charset="0"/>
                <a:ea typeface="ヒラギノ角ゴ Pro W3" charset="0"/>
              </a:rPr>
              <a:t>“</a:t>
            </a:r>
            <a:r>
              <a:rPr lang="en-US" sz="3700" i="1">
                <a:solidFill>
                  <a:schemeClr val="folHlink"/>
                </a:solidFill>
                <a:latin typeface="Verdana" charset="0"/>
                <a:ea typeface="ヒラギノ角ゴ Pro W3" charset="0"/>
              </a:rPr>
              <a:t>Black Tuesday</a:t>
            </a:r>
            <a:r>
              <a:rPr lang="ja-JP" altLang="en-US" sz="3700" i="1">
                <a:solidFill>
                  <a:schemeClr val="folHlink"/>
                </a:solidFill>
                <a:latin typeface="Verdana" charset="0"/>
                <a:ea typeface="ヒラギノ角ゴ Pro W3" charset="0"/>
              </a:rPr>
              <a:t>”</a:t>
            </a:r>
            <a:r>
              <a:rPr lang="en-US" sz="3700" i="1">
                <a:solidFill>
                  <a:schemeClr val="folHlink"/>
                </a:solidFill>
                <a:latin typeface="Verdana" charset="0"/>
                <a:ea typeface="ヒラギノ角ゴ Pro W3" charset="0"/>
              </a:rPr>
              <a:t> and the Great Crash</a:t>
            </a:r>
            <a:endParaRPr lang="en-US">
              <a:latin typeface="Arial" charset="0"/>
              <a:ea typeface="ヒラギノ角ゴ Pro W3" charset="0"/>
            </a:endParaRPr>
          </a:p>
        </p:txBody>
      </p:sp>
      <p:sp>
        <p:nvSpPr>
          <p:cNvPr id="51206" name="Rectangle 6"/>
          <p:cNvSpPr>
            <a:spLocks noChangeArrowheads="1"/>
          </p:cNvSpPr>
          <p:nvPr/>
        </p:nvSpPr>
        <p:spPr bwMode="auto">
          <a:xfrm>
            <a:off x="5105400" y="1676400"/>
            <a:ext cx="3733800"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pPr>
            <a:r>
              <a:rPr lang="en-US" sz="3000" dirty="0">
                <a:solidFill>
                  <a:schemeClr val="folHlink"/>
                </a:solidFill>
                <a:ea typeface="ヒラギノ角ゴ Pro W3" charset="0"/>
                <a:cs typeface="ヒラギノ角ゴ Pro W3" charset="0"/>
              </a:rPr>
              <a:t>Even though it </a:t>
            </a:r>
            <a:r>
              <a:rPr lang="en-US" sz="3000" b="1" u="sng" dirty="0">
                <a:solidFill>
                  <a:schemeClr val="folHlink"/>
                </a:solidFill>
                <a:ea typeface="ヒラギノ角ゴ Pro W3" charset="0"/>
                <a:cs typeface="ヒラギノ角ゴ Pro W3" charset="0"/>
              </a:rPr>
              <a:t>did not cause</a:t>
            </a:r>
            <a:r>
              <a:rPr lang="en-US" sz="3000" dirty="0">
                <a:solidFill>
                  <a:schemeClr val="folHlink"/>
                </a:solidFill>
                <a:ea typeface="ヒラギノ角ゴ Pro W3" charset="0"/>
                <a:cs typeface="ヒラギノ角ゴ Pro W3" charset="0"/>
              </a:rPr>
              <a:t> the Great Depression, the stock market crash, </a:t>
            </a:r>
            <a:r>
              <a:rPr lang="en-US" sz="3000" i="1" u="sng" dirty="0">
                <a:solidFill>
                  <a:srgbClr val="FF0000"/>
                </a:solidFill>
                <a:ea typeface="ヒラギノ角ゴ Pro W3" charset="0"/>
                <a:cs typeface="ヒラギノ角ゴ Pro W3" charset="0"/>
              </a:rPr>
              <a:t>Great Crash</a:t>
            </a:r>
            <a:r>
              <a:rPr lang="en-US" sz="3000" dirty="0">
                <a:solidFill>
                  <a:schemeClr val="folHlink"/>
                </a:solidFill>
                <a:ea typeface="ヒラギノ角ゴ Pro W3" charset="0"/>
                <a:cs typeface="ヒラギノ角ゴ Pro W3" charset="0"/>
              </a:rPr>
              <a:t>, that began on 10/29/1929, </a:t>
            </a:r>
            <a:r>
              <a:rPr lang="en-US" sz="3000" i="1" u="sng" dirty="0">
                <a:solidFill>
                  <a:srgbClr val="FF0000"/>
                </a:solidFill>
                <a:ea typeface="ヒラギノ角ゴ Pro W3" charset="0"/>
                <a:cs typeface="ヒラギノ角ゴ Pro W3" charset="0"/>
              </a:rPr>
              <a:t>Black Tuesday</a:t>
            </a:r>
            <a:r>
              <a:rPr lang="en-US" sz="3000" dirty="0">
                <a:solidFill>
                  <a:schemeClr val="folHlink"/>
                </a:solidFill>
                <a:ea typeface="ヒラギノ角ゴ Pro W3" charset="0"/>
                <a:cs typeface="ヒラギノ角ゴ Pro W3" charset="0"/>
              </a:rPr>
              <a:t>, did </a:t>
            </a:r>
            <a:r>
              <a:rPr lang="en-US" sz="3000" b="1" i="1" u="sng" dirty="0">
                <a:solidFill>
                  <a:schemeClr val="folHlink"/>
                </a:solidFill>
                <a:ea typeface="ヒラギノ角ゴ Pro W3" charset="0"/>
                <a:cs typeface="ヒラギノ角ゴ Pro W3" charset="0"/>
              </a:rPr>
              <a:t>trigger</a:t>
            </a:r>
            <a:r>
              <a:rPr lang="en-US" sz="3000" dirty="0">
                <a:solidFill>
                  <a:schemeClr val="folHlink"/>
                </a:solidFill>
                <a:ea typeface="ヒラギノ角ゴ Pro W3" charset="0"/>
                <a:cs typeface="ヒラギノ角ゴ Pro W3" charset="0"/>
              </a:rPr>
              <a:t> it!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6"/>
                                        </p:tgtEl>
                                        <p:attrNameLst>
                                          <p:attrName>style.visibility</p:attrName>
                                        </p:attrNameLst>
                                      </p:cBhvr>
                                      <p:to>
                                        <p:strVal val="visible"/>
                                      </p:to>
                                    </p:set>
                                    <p:animEffect transition="in" filter="dissolve">
                                      <p:cBhvr>
                                        <p:cTn id="7" dur="500"/>
                                        <p:tgtEl>
                                          <p:spTgt spid="51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black tuesd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447800"/>
            <a:ext cx="426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3"/>
          <p:cNvSpPr>
            <a:spLocks noGrp="1" noChangeArrowheads="1"/>
          </p:cNvSpPr>
          <p:nvPr>
            <p:ph type="title" idx="4294967295"/>
          </p:nvPr>
        </p:nvSpPr>
        <p:spPr>
          <a:xfrm>
            <a:off x="0" y="260350"/>
            <a:ext cx="9144000" cy="868363"/>
          </a:xfrm>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en-US" sz="3800" b="1" i="1" u="sng">
                <a:solidFill>
                  <a:schemeClr val="folHlink"/>
                </a:solidFill>
                <a:latin typeface="Verdana" charset="0"/>
                <a:ea typeface="ヒラギノ角ゴ Pro W3" charset="0"/>
              </a:rPr>
              <a:t>Black Tuesday</a:t>
            </a:r>
            <a:r>
              <a:rPr lang="en-US" sz="3800" i="1">
                <a:solidFill>
                  <a:schemeClr val="folHlink"/>
                </a:solidFill>
                <a:latin typeface="Verdana" charset="0"/>
                <a:ea typeface="ヒラギノ角ゴ Pro W3" charset="0"/>
              </a:rPr>
              <a:t>: October 29, 1929</a:t>
            </a:r>
            <a:endParaRPr lang="en-US">
              <a:latin typeface="Arial" charset="0"/>
              <a:ea typeface="ヒラギノ角ゴ Pro W3"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228600"/>
            <a:ext cx="9144000" cy="990600"/>
          </a:xfrm>
        </p:spPr>
        <p:txBody>
          <a:bodyPr/>
          <a:lstStyle/>
          <a:p>
            <a:pPr algn="ctr" eaLnBrk="1" hangingPunct="1"/>
            <a:r>
              <a:rPr lang="en-US" sz="4400" i="1">
                <a:solidFill>
                  <a:schemeClr val="folHlink"/>
                </a:solidFill>
                <a:latin typeface="Verdana" charset="0"/>
                <a:ea typeface="ヒラギノ角ゴ Pro W3" charset="0"/>
              </a:rPr>
              <a:t>Effects of the </a:t>
            </a:r>
            <a:r>
              <a:rPr lang="ja-JP" altLang="en-US" sz="4400" i="1">
                <a:solidFill>
                  <a:srgbClr val="FF0000"/>
                </a:solidFill>
                <a:latin typeface="Verdana" charset="0"/>
                <a:ea typeface="ヒラギノ角ゴ Pro W3" charset="0"/>
              </a:rPr>
              <a:t>“</a:t>
            </a:r>
            <a:r>
              <a:rPr lang="en-US" sz="4400" i="1">
                <a:solidFill>
                  <a:srgbClr val="FF0000"/>
                </a:solidFill>
                <a:latin typeface="Verdana" charset="0"/>
                <a:ea typeface="ヒラギノ角ゴ Pro W3" charset="0"/>
              </a:rPr>
              <a:t>Great Crash</a:t>
            </a:r>
            <a:r>
              <a:rPr lang="ja-JP" altLang="en-US" sz="4400" i="1">
                <a:solidFill>
                  <a:srgbClr val="FF0000"/>
                </a:solidFill>
                <a:latin typeface="Verdana" charset="0"/>
                <a:ea typeface="ヒラギノ角ゴ Pro W3" charset="0"/>
              </a:rPr>
              <a:t>”</a:t>
            </a:r>
            <a:r>
              <a:rPr lang="en-US" altLang="ja-JP" sz="4400">
                <a:solidFill>
                  <a:schemeClr val="folHlink"/>
                </a:solidFill>
                <a:latin typeface="Arial" charset="0"/>
                <a:ea typeface="ヒラギノ角ゴ Pro W3" charset="0"/>
              </a:rPr>
              <a:t>	</a:t>
            </a:r>
            <a:endParaRPr lang="en-US" sz="4400">
              <a:solidFill>
                <a:schemeClr val="folHlink"/>
              </a:solidFill>
              <a:latin typeface="Arial" charset="0"/>
              <a:ea typeface="ヒラギノ角ゴ Pro W3" charset="0"/>
            </a:endParaRPr>
          </a:p>
        </p:txBody>
      </p:sp>
      <p:sp>
        <p:nvSpPr>
          <p:cNvPr id="12291" name="Rectangle 3"/>
          <p:cNvSpPr>
            <a:spLocks noGrp="1" noChangeArrowheads="1"/>
          </p:cNvSpPr>
          <p:nvPr>
            <p:ph type="body" idx="1"/>
          </p:nvPr>
        </p:nvSpPr>
        <p:spPr/>
        <p:txBody>
          <a:bodyPr/>
          <a:lstStyle/>
          <a:p>
            <a:pPr eaLnBrk="1" hangingPunct="1">
              <a:buFontTx/>
              <a:buNone/>
            </a:pPr>
            <a:endParaRPr lang="en-US">
              <a:latin typeface="Verdana" charset="0"/>
              <a:ea typeface="ヒラギノ角ゴ Pro W3" charset="0"/>
            </a:endParaRPr>
          </a:p>
        </p:txBody>
      </p:sp>
      <p:grpSp>
        <p:nvGrpSpPr>
          <p:cNvPr id="12292" name="Group 4"/>
          <p:cNvGrpSpPr>
            <a:grpSpLocks/>
          </p:cNvGrpSpPr>
          <p:nvPr/>
        </p:nvGrpSpPr>
        <p:grpSpPr bwMode="auto">
          <a:xfrm>
            <a:off x="533400" y="1268413"/>
            <a:ext cx="8047038" cy="5562600"/>
            <a:chOff x="363" y="807"/>
            <a:chExt cx="5069" cy="2706"/>
          </a:xfrm>
        </p:grpSpPr>
        <p:pic>
          <p:nvPicPr>
            <p:cNvPr id="819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 y="807"/>
              <a:ext cx="5034" cy="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 Box 6"/>
            <p:cNvSpPr txBox="1">
              <a:spLocks noChangeArrowheads="1"/>
            </p:cNvSpPr>
            <p:nvPr/>
          </p:nvSpPr>
          <p:spPr bwMode="auto">
            <a:xfrm>
              <a:off x="478" y="926"/>
              <a:ext cx="505" cy="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20000"/>
                </a:spcBef>
                <a:defRPr/>
              </a:pPr>
              <a:r>
                <a:rPr kumimoji="1" lang="en-US" sz="1600" b="1">
                  <a:solidFill>
                    <a:schemeClr val="folHlink"/>
                  </a:solidFill>
                  <a:latin typeface="Arial" charset="0"/>
                </a:rPr>
                <a:t>Great Crash</a:t>
              </a:r>
            </a:p>
          </p:txBody>
        </p:sp>
        <p:sp>
          <p:nvSpPr>
            <p:cNvPr id="12295" name="Text Box 7"/>
            <p:cNvSpPr txBox="1">
              <a:spLocks noChangeArrowheads="1"/>
            </p:cNvSpPr>
            <p:nvPr/>
          </p:nvSpPr>
          <p:spPr bwMode="auto">
            <a:xfrm>
              <a:off x="1192" y="1120"/>
              <a:ext cx="616"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defRPr/>
              </a:pPr>
              <a:r>
                <a:rPr kumimoji="1" lang="en-US" sz="1400" b="1">
                  <a:solidFill>
                    <a:schemeClr val="folHlink"/>
                  </a:solidFill>
                  <a:latin typeface="Arial" charset="0"/>
                </a:rPr>
                <a:t>Investors</a:t>
              </a:r>
            </a:p>
          </p:txBody>
        </p:sp>
        <p:sp>
          <p:nvSpPr>
            <p:cNvPr id="12296" name="Text Box 8"/>
            <p:cNvSpPr txBox="1">
              <a:spLocks noChangeArrowheads="1"/>
            </p:cNvSpPr>
            <p:nvPr/>
          </p:nvSpPr>
          <p:spPr bwMode="auto">
            <a:xfrm>
              <a:off x="1816" y="1304"/>
              <a:ext cx="808"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lnSpc>
                  <a:spcPct val="90000"/>
                </a:lnSpc>
                <a:spcBef>
                  <a:spcPct val="20000"/>
                </a:spcBef>
                <a:defRPr/>
              </a:pPr>
              <a:r>
                <a:rPr kumimoji="1" lang="en-US" sz="1400" b="1">
                  <a:solidFill>
                    <a:schemeClr val="folHlink"/>
                  </a:solidFill>
                  <a:latin typeface="Arial" charset="0"/>
                </a:rPr>
                <a:t>Businesses and Workers</a:t>
              </a:r>
            </a:p>
          </p:txBody>
        </p:sp>
        <p:sp>
          <p:nvSpPr>
            <p:cNvPr id="12297" name="Text Box 9"/>
            <p:cNvSpPr txBox="1">
              <a:spLocks noChangeArrowheads="1"/>
            </p:cNvSpPr>
            <p:nvPr/>
          </p:nvSpPr>
          <p:spPr bwMode="auto">
            <a:xfrm>
              <a:off x="1040" y="1392"/>
              <a:ext cx="688"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Investors lose millions.</a:t>
              </a:r>
            </a:p>
          </p:txBody>
        </p:sp>
        <p:sp>
          <p:nvSpPr>
            <p:cNvPr id="12298" name="Text Box 10"/>
            <p:cNvSpPr txBox="1">
              <a:spLocks noChangeArrowheads="1"/>
            </p:cNvSpPr>
            <p:nvPr/>
          </p:nvSpPr>
          <p:spPr bwMode="auto">
            <a:xfrm>
              <a:off x="1016" y="1824"/>
              <a:ext cx="632"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Businesses lose profits.</a:t>
              </a:r>
            </a:p>
          </p:txBody>
        </p:sp>
        <p:sp>
          <p:nvSpPr>
            <p:cNvPr id="12299" name="Text Box 11"/>
            <p:cNvSpPr txBox="1">
              <a:spLocks noChangeArrowheads="1"/>
            </p:cNvSpPr>
            <p:nvPr/>
          </p:nvSpPr>
          <p:spPr bwMode="auto">
            <a:xfrm>
              <a:off x="1784" y="1720"/>
              <a:ext cx="816"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Consumer spending drops.</a:t>
              </a:r>
            </a:p>
          </p:txBody>
        </p:sp>
        <p:sp>
          <p:nvSpPr>
            <p:cNvPr id="12300" name="Text Box 12"/>
            <p:cNvSpPr txBox="1">
              <a:spLocks noChangeArrowheads="1"/>
            </p:cNvSpPr>
            <p:nvPr/>
          </p:nvSpPr>
          <p:spPr bwMode="auto">
            <a:xfrm>
              <a:off x="1568" y="2192"/>
              <a:ext cx="480" cy="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Workers are laid off.</a:t>
              </a:r>
            </a:p>
          </p:txBody>
        </p:sp>
        <p:sp>
          <p:nvSpPr>
            <p:cNvPr id="12301" name="Text Box 13"/>
            <p:cNvSpPr txBox="1">
              <a:spLocks noChangeArrowheads="1"/>
            </p:cNvSpPr>
            <p:nvPr/>
          </p:nvSpPr>
          <p:spPr bwMode="auto">
            <a:xfrm>
              <a:off x="1992" y="2072"/>
              <a:ext cx="768"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Businesses cut investment and production Some fail.</a:t>
              </a:r>
            </a:p>
          </p:txBody>
        </p:sp>
        <p:sp>
          <p:nvSpPr>
            <p:cNvPr id="12302" name="Text Box 14"/>
            <p:cNvSpPr txBox="1">
              <a:spLocks noChangeArrowheads="1"/>
            </p:cNvSpPr>
            <p:nvPr/>
          </p:nvSpPr>
          <p:spPr bwMode="auto">
            <a:xfrm>
              <a:off x="2928" y="1440"/>
              <a:ext cx="464" cy="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lnSpc>
                  <a:spcPct val="90000"/>
                </a:lnSpc>
                <a:spcBef>
                  <a:spcPct val="20000"/>
                </a:spcBef>
                <a:defRPr/>
              </a:pPr>
              <a:r>
                <a:rPr kumimoji="1" lang="en-US" sz="1400" b="1">
                  <a:solidFill>
                    <a:schemeClr val="folHlink"/>
                  </a:solidFill>
                  <a:latin typeface="Arial" charset="0"/>
                </a:rPr>
                <a:t>Banks</a:t>
              </a:r>
            </a:p>
          </p:txBody>
        </p:sp>
        <p:sp>
          <p:nvSpPr>
            <p:cNvPr id="12303" name="Text Box 15"/>
            <p:cNvSpPr txBox="1">
              <a:spLocks noChangeArrowheads="1"/>
            </p:cNvSpPr>
            <p:nvPr/>
          </p:nvSpPr>
          <p:spPr bwMode="auto">
            <a:xfrm>
              <a:off x="2976" y="1632"/>
              <a:ext cx="688"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Businesses and workers cannot repay bank loans.</a:t>
              </a:r>
            </a:p>
          </p:txBody>
        </p:sp>
        <p:sp>
          <p:nvSpPr>
            <p:cNvPr id="12304" name="Text Box 16"/>
            <p:cNvSpPr txBox="1">
              <a:spLocks noChangeArrowheads="1"/>
            </p:cNvSpPr>
            <p:nvPr/>
          </p:nvSpPr>
          <p:spPr bwMode="auto">
            <a:xfrm>
              <a:off x="2704" y="2088"/>
              <a:ext cx="552"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Savings accounts are wiped out.</a:t>
              </a:r>
            </a:p>
          </p:txBody>
        </p:sp>
        <p:sp>
          <p:nvSpPr>
            <p:cNvPr id="12305" name="Text Box 17"/>
            <p:cNvSpPr txBox="1">
              <a:spLocks noChangeArrowheads="1"/>
            </p:cNvSpPr>
            <p:nvPr/>
          </p:nvSpPr>
          <p:spPr bwMode="auto">
            <a:xfrm>
              <a:off x="3112" y="2544"/>
              <a:ext cx="392"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Bank runs occur.</a:t>
              </a:r>
              <a:endParaRPr kumimoji="1" lang="en-US" sz="1200">
                <a:latin typeface="Arial" charset="0"/>
              </a:endParaRPr>
            </a:p>
          </p:txBody>
        </p:sp>
        <p:sp>
          <p:nvSpPr>
            <p:cNvPr id="12306" name="Text Box 18"/>
            <p:cNvSpPr txBox="1">
              <a:spLocks noChangeArrowheads="1"/>
            </p:cNvSpPr>
            <p:nvPr/>
          </p:nvSpPr>
          <p:spPr bwMode="auto">
            <a:xfrm>
              <a:off x="3416" y="2096"/>
              <a:ext cx="536"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Banks run out of money and fail.</a:t>
              </a:r>
            </a:p>
          </p:txBody>
        </p:sp>
        <p:sp>
          <p:nvSpPr>
            <p:cNvPr id="12307" name="Text Box 19"/>
            <p:cNvSpPr txBox="1">
              <a:spLocks noChangeArrowheads="1"/>
            </p:cNvSpPr>
            <p:nvPr/>
          </p:nvSpPr>
          <p:spPr bwMode="auto">
            <a:xfrm>
              <a:off x="4160" y="1104"/>
              <a:ext cx="1040" cy="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lnSpc>
                  <a:spcPct val="90000"/>
                </a:lnSpc>
                <a:spcBef>
                  <a:spcPct val="20000"/>
                </a:spcBef>
                <a:defRPr/>
              </a:pPr>
              <a:r>
                <a:rPr kumimoji="1" lang="en-US" sz="1400" b="1">
                  <a:solidFill>
                    <a:schemeClr val="folHlink"/>
                  </a:solidFill>
                  <a:latin typeface="Arial" charset="0"/>
                </a:rPr>
                <a:t>World Payments</a:t>
              </a:r>
            </a:p>
          </p:txBody>
        </p:sp>
        <p:sp>
          <p:nvSpPr>
            <p:cNvPr id="12308" name="Text Box 20"/>
            <p:cNvSpPr txBox="1">
              <a:spLocks noChangeArrowheads="1"/>
            </p:cNvSpPr>
            <p:nvPr/>
          </p:nvSpPr>
          <p:spPr bwMode="auto">
            <a:xfrm>
              <a:off x="4296" y="1384"/>
              <a:ext cx="680"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Overall U.S. production plummets.</a:t>
              </a:r>
            </a:p>
          </p:txBody>
        </p:sp>
        <p:sp>
          <p:nvSpPr>
            <p:cNvPr id="12309" name="Text Box 21"/>
            <p:cNvSpPr txBox="1">
              <a:spLocks noChangeArrowheads="1"/>
            </p:cNvSpPr>
            <p:nvPr/>
          </p:nvSpPr>
          <p:spPr bwMode="auto">
            <a:xfrm>
              <a:off x="4776" y="1720"/>
              <a:ext cx="632" cy="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U.S. investors have little or no money to invest</a:t>
              </a:r>
              <a:r>
                <a:rPr kumimoji="1" lang="en-US" sz="1200">
                  <a:latin typeface="Arial" charset="0"/>
                </a:rPr>
                <a:t>.</a:t>
              </a:r>
            </a:p>
          </p:txBody>
        </p:sp>
        <p:sp>
          <p:nvSpPr>
            <p:cNvPr id="12310" name="Text Box 22"/>
            <p:cNvSpPr txBox="1">
              <a:spLocks noChangeArrowheads="1"/>
            </p:cNvSpPr>
            <p:nvPr/>
          </p:nvSpPr>
          <p:spPr bwMode="auto">
            <a:xfrm>
              <a:off x="4784" y="2336"/>
              <a:ext cx="648"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U.S. investments in Germany decline</a:t>
              </a:r>
              <a:r>
                <a:rPr kumimoji="1" lang="en-US" sz="1200">
                  <a:latin typeface="Arial" charset="0"/>
                </a:rPr>
                <a:t>.</a:t>
              </a:r>
            </a:p>
          </p:txBody>
        </p:sp>
        <p:sp>
          <p:nvSpPr>
            <p:cNvPr id="12311" name="Text Box 23"/>
            <p:cNvSpPr txBox="1">
              <a:spLocks noChangeArrowheads="1"/>
            </p:cNvSpPr>
            <p:nvPr/>
          </p:nvSpPr>
          <p:spPr bwMode="auto">
            <a:xfrm>
              <a:off x="4320" y="2768"/>
              <a:ext cx="688"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German war payments to Allies fall off</a:t>
              </a:r>
              <a:r>
                <a:rPr kumimoji="1" lang="en-US" sz="1200">
                  <a:latin typeface="Arial" charset="0"/>
                </a:rPr>
                <a:t>.</a:t>
              </a:r>
            </a:p>
          </p:txBody>
        </p:sp>
        <p:sp>
          <p:nvSpPr>
            <p:cNvPr id="12312" name="Text Box 24"/>
            <p:cNvSpPr txBox="1">
              <a:spLocks noChangeArrowheads="1"/>
            </p:cNvSpPr>
            <p:nvPr/>
          </p:nvSpPr>
          <p:spPr bwMode="auto">
            <a:xfrm>
              <a:off x="3832" y="2312"/>
              <a:ext cx="680"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Europeans cannot afford American goods.</a:t>
              </a:r>
            </a:p>
          </p:txBody>
        </p:sp>
        <p:sp>
          <p:nvSpPr>
            <p:cNvPr id="12313" name="Text Box 25"/>
            <p:cNvSpPr txBox="1">
              <a:spLocks noChangeArrowheads="1"/>
            </p:cNvSpPr>
            <p:nvPr/>
          </p:nvSpPr>
          <p:spPr bwMode="auto">
            <a:xfrm>
              <a:off x="3744" y="1744"/>
              <a:ext cx="728"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80000"/>
                </a:lnSpc>
                <a:spcBef>
                  <a:spcPct val="20000"/>
                </a:spcBef>
                <a:defRPr/>
              </a:pPr>
              <a:r>
                <a:rPr kumimoji="1" lang="en-US" sz="1200">
                  <a:solidFill>
                    <a:schemeClr val="folHlink"/>
                  </a:solidFill>
                  <a:latin typeface="Arial" charset="0"/>
                </a:rPr>
                <a:t>Allies cannot pay debts to United States</a:t>
              </a:r>
              <a:r>
                <a:rPr kumimoji="1" lang="en-US" sz="1200">
                  <a:latin typeface="Arial" charset="0"/>
                </a:rPr>
                <a:t>.</a:t>
              </a:r>
            </a:p>
          </p:txBody>
        </p:sp>
      </p:gr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wipe(left)">
                                      <p:cBhvr>
                                        <p:cTn id="7"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en-US" i="1">
                <a:solidFill>
                  <a:schemeClr val="folHlink"/>
                </a:solidFill>
                <a:latin typeface="Verdana" charset="0"/>
                <a:ea typeface="ヒラギノ角ゴ Pro W3" charset="0"/>
              </a:rPr>
              <a:t>Government Policies</a:t>
            </a:r>
            <a:endParaRPr lang="en-US">
              <a:latin typeface="Arial" charset="0"/>
              <a:ea typeface="ヒラギノ角ゴ Pro W3" charset="0"/>
            </a:endParaRPr>
          </a:p>
        </p:txBody>
      </p:sp>
      <p:sp>
        <p:nvSpPr>
          <p:cNvPr id="54275" name="Rectangle 3"/>
          <p:cNvSpPr>
            <a:spLocks noChangeArrowheads="1"/>
          </p:cNvSpPr>
          <p:nvPr/>
        </p:nvSpPr>
        <p:spPr bwMode="auto">
          <a:xfrm>
            <a:off x="228600" y="1524000"/>
            <a:ext cx="8686800" cy="484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20000"/>
              </a:spcBef>
              <a:buClr>
                <a:srgbClr val="230F9D"/>
              </a:buClr>
              <a:buFontTx/>
              <a:buChar char="•"/>
            </a:pPr>
            <a:r>
              <a:rPr lang="en-US" sz="2800" dirty="0">
                <a:solidFill>
                  <a:schemeClr val="folHlink"/>
                </a:solidFill>
                <a:ea typeface="ヒラギノ角ゴ Pro W3" charset="0"/>
                <a:cs typeface="ヒラギノ角ゴ Pro W3" charset="0"/>
              </a:rPr>
              <a:t>In the 1920s, the government supported big business and followed </a:t>
            </a:r>
            <a:r>
              <a:rPr lang="en-US" sz="2800" i="1" u="sng" dirty="0">
                <a:solidFill>
                  <a:srgbClr val="FF0000"/>
                </a:solidFill>
                <a:ea typeface="ヒラギノ角ゴ Pro W3" charset="0"/>
                <a:cs typeface="ヒラギノ角ゴ Pro W3" charset="0"/>
              </a:rPr>
              <a:t>laissez faire</a:t>
            </a:r>
            <a:r>
              <a:rPr lang="en-US" sz="2800" dirty="0">
                <a:solidFill>
                  <a:schemeClr val="folHlink"/>
                </a:solidFill>
                <a:ea typeface="ヒラギノ角ゴ Pro W3" charset="0"/>
                <a:cs typeface="ヒラギノ角ゴ Pro W3" charset="0"/>
              </a:rPr>
              <a:t> economics</a:t>
            </a:r>
            <a:r>
              <a:rPr lang="en-US" sz="2500" dirty="0">
                <a:solidFill>
                  <a:schemeClr val="folHlink"/>
                </a:solidFill>
                <a:ea typeface="ヒラギノ角ゴ Pro W3" charset="0"/>
                <a:cs typeface="ヒラギノ角ゴ Pro W3" charset="0"/>
              </a:rPr>
              <a:t> </a:t>
            </a:r>
          </a:p>
          <a:p>
            <a:pPr lvl="1">
              <a:spcBef>
                <a:spcPct val="20000"/>
              </a:spcBef>
              <a:buClr>
                <a:srgbClr val="230F9D"/>
              </a:buClr>
              <a:buFontTx/>
              <a:buChar char="•"/>
            </a:pPr>
            <a:r>
              <a:rPr lang="en-US" dirty="0">
                <a:solidFill>
                  <a:schemeClr val="folHlink"/>
                </a:solidFill>
                <a:ea typeface="ヒラギノ角ゴ Pro W3" charset="0"/>
                <a:cs typeface="ヒラギノ角ゴ Pro W3" charset="0"/>
              </a:rPr>
              <a:t>believed that the economy would continue to grow if the government stayed out</a:t>
            </a:r>
            <a:r>
              <a:rPr lang="en-US" sz="2500" dirty="0">
                <a:solidFill>
                  <a:schemeClr val="folHlink"/>
                </a:solidFill>
                <a:ea typeface="ヒラギノ角ゴ Pro W3" charset="0"/>
                <a:cs typeface="ヒラギノ角ゴ Pro W3" charset="0"/>
              </a:rPr>
              <a:t> </a:t>
            </a:r>
          </a:p>
          <a:p>
            <a:pPr>
              <a:spcBef>
                <a:spcPct val="20000"/>
              </a:spcBef>
              <a:buClr>
                <a:srgbClr val="230F9D"/>
              </a:buClr>
              <a:buFontTx/>
              <a:buChar char="•"/>
            </a:pPr>
            <a:r>
              <a:rPr lang="en-US" sz="2500" dirty="0">
                <a:solidFill>
                  <a:schemeClr val="folHlink"/>
                </a:solidFill>
                <a:ea typeface="ヒラギノ角ゴ Pro W3" charset="0"/>
                <a:cs typeface="ヒラギノ角ゴ Pro W3" charset="0"/>
              </a:rPr>
              <a:t>As a result, the government did not regulate (control) banks, the stock market, or businesses</a:t>
            </a:r>
            <a:r>
              <a:rPr lang="en-US" sz="2000" dirty="0">
                <a:solidFill>
                  <a:schemeClr val="folHlink"/>
                </a:solidFill>
                <a:ea typeface="ヒラギノ角ゴ Pro W3" charset="0"/>
                <a:cs typeface="ヒラギノ角ゴ Pro W3" charset="0"/>
              </a:rPr>
              <a:t> </a:t>
            </a:r>
          </a:p>
          <a:p>
            <a:pPr lvl="1">
              <a:spcBef>
                <a:spcPct val="20000"/>
              </a:spcBef>
              <a:buClr>
                <a:srgbClr val="230F9D"/>
              </a:buClr>
              <a:buFontTx/>
              <a:buChar char="•"/>
            </a:pPr>
            <a:r>
              <a:rPr lang="en-US" dirty="0">
                <a:solidFill>
                  <a:schemeClr val="folHlink"/>
                </a:solidFill>
                <a:ea typeface="ヒラギノ角ゴ Pro W3" charset="0"/>
                <a:cs typeface="ヒラギノ角ゴ Pro W3" charset="0"/>
              </a:rPr>
              <a:t>Often led to corruption and fraud</a:t>
            </a:r>
          </a:p>
          <a:p>
            <a:pPr lvl="1">
              <a:spcBef>
                <a:spcPct val="20000"/>
              </a:spcBef>
              <a:buClr>
                <a:srgbClr val="230F9D"/>
              </a:buClr>
              <a:buFontTx/>
              <a:buChar char="•"/>
            </a:pPr>
            <a:r>
              <a:rPr lang="en-US" dirty="0">
                <a:solidFill>
                  <a:schemeClr val="folHlink"/>
                </a:solidFill>
                <a:ea typeface="ヒラギノ角ゴ Pro W3" charset="0"/>
                <a:cs typeface="ヒラギノ角ゴ Pro W3" charset="0"/>
              </a:rPr>
              <a:t>Some Progressive era protections were ended</a:t>
            </a:r>
          </a:p>
          <a:p>
            <a:pPr lvl="1">
              <a:spcBef>
                <a:spcPct val="20000"/>
              </a:spcBef>
              <a:buClr>
                <a:srgbClr val="230F9D"/>
              </a:buClr>
              <a:buFontTx/>
              <a:buChar char="•"/>
            </a:pPr>
            <a:r>
              <a:rPr lang="en-US" dirty="0">
                <a:solidFill>
                  <a:schemeClr val="folHlink"/>
                </a:solidFill>
                <a:ea typeface="ヒラギノ角ゴ Pro W3" charset="0"/>
                <a:cs typeface="ヒラギノ角ゴ Pro W3" charset="0"/>
              </a:rPr>
              <a:t>Workers were not protected and wages did not rise </a:t>
            </a:r>
          </a:p>
          <a:p>
            <a:pPr>
              <a:spcBef>
                <a:spcPct val="20000"/>
              </a:spcBef>
              <a:buClr>
                <a:srgbClr val="230F9D"/>
              </a:buClr>
              <a:buFontTx/>
              <a:buChar char="•"/>
            </a:pPr>
            <a:r>
              <a:rPr lang="en-US" sz="2800" dirty="0">
                <a:solidFill>
                  <a:schemeClr val="folHlink"/>
                </a:solidFill>
                <a:ea typeface="ヒラギノ角ゴ Pro W3" charset="0"/>
                <a:cs typeface="ヒラギノ角ゴ Pro W3" charset="0"/>
              </a:rPr>
              <a:t>The government lowered taxes for the rich and</a:t>
            </a:r>
            <a:r>
              <a:rPr lang="en-US" sz="2000" dirty="0">
                <a:solidFill>
                  <a:schemeClr val="folHlink"/>
                </a:solidFill>
                <a:ea typeface="ヒラギノ角ゴ Pro W3" charset="0"/>
                <a:cs typeface="ヒラギノ角ゴ Pro W3" charset="0"/>
              </a:rPr>
              <a:t> </a:t>
            </a:r>
            <a:r>
              <a:rPr lang="en-US" sz="2800" dirty="0">
                <a:solidFill>
                  <a:schemeClr val="folHlink"/>
                </a:solidFill>
                <a:ea typeface="ヒラギノ角ゴ Pro W3" charset="0"/>
                <a:cs typeface="ヒラギノ角ゴ Pro W3" charset="0"/>
              </a:rPr>
              <a:t>protected US businesses with tariffs</a:t>
            </a:r>
            <a:endParaRPr lang="en-US" sz="2000" dirty="0">
              <a:solidFill>
                <a:schemeClr val="folHlink"/>
              </a:solidFill>
              <a:ea typeface="ヒラギノ角ゴ Pro W3" charset="0"/>
              <a:cs typeface="ヒラギノ角ゴ Pro W3"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533400" y="1971675"/>
            <a:ext cx="74676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2500">
              <a:solidFill>
                <a:schemeClr val="folHlink"/>
              </a:solidFill>
              <a:ea typeface="ヒラギノ角ゴ Pro W3" charset="0"/>
              <a:cs typeface="ヒラギノ角ゴ Pro W3" charset="0"/>
            </a:endParaRPr>
          </a:p>
        </p:txBody>
      </p:sp>
      <p:sp>
        <p:nvSpPr>
          <p:cNvPr id="52227" name="Rectangle 3"/>
          <p:cNvSpPr>
            <a:spLocks noGrp="1" noChangeArrowheads="1"/>
          </p:cNvSpPr>
          <p:nvPr>
            <p:ph type="title" idx="4294967295"/>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en-US" i="1">
                <a:solidFill>
                  <a:schemeClr val="folHlink"/>
                </a:solidFill>
                <a:latin typeface="Verdana" charset="0"/>
                <a:ea typeface="ヒラギノ角ゴ Pro W3" charset="0"/>
              </a:rPr>
              <a:t>Unstable Economy</a:t>
            </a:r>
            <a:endParaRPr lang="en-US">
              <a:latin typeface="Arial" charset="0"/>
              <a:ea typeface="ヒラギノ角ゴ Pro W3" charset="0"/>
            </a:endParaRPr>
          </a:p>
        </p:txBody>
      </p:sp>
      <p:sp>
        <p:nvSpPr>
          <p:cNvPr id="52228" name="Rectangle 4"/>
          <p:cNvSpPr>
            <a:spLocks noChangeArrowheads="1"/>
          </p:cNvSpPr>
          <p:nvPr/>
        </p:nvSpPr>
        <p:spPr bwMode="auto">
          <a:xfrm>
            <a:off x="228600" y="1403350"/>
            <a:ext cx="8686800" cy="545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pPr>
            <a:r>
              <a:rPr lang="en-US" sz="2800" dirty="0">
                <a:solidFill>
                  <a:schemeClr val="folHlink"/>
                </a:solidFill>
                <a:ea typeface="ヒラギノ角ゴ Pro W3" charset="0"/>
                <a:cs typeface="ヒラギノ角ゴ Pro W3" charset="0"/>
              </a:rPr>
              <a:t>Even though the economy was booming in the 1920s, the nation</a:t>
            </a:r>
            <a:r>
              <a:rPr lang="ja-JP" altLang="en-US" sz="2800" dirty="0">
                <a:solidFill>
                  <a:schemeClr val="folHlink"/>
                </a:solidFill>
                <a:latin typeface="Arial" charset="0"/>
                <a:ea typeface="ヒラギノ角ゴ Pro W3" charset="0"/>
                <a:cs typeface="ヒラギノ角ゴ Pro W3" charset="0"/>
              </a:rPr>
              <a:t>’</a:t>
            </a:r>
            <a:r>
              <a:rPr lang="en-US" altLang="ja-JP" sz="2800" dirty="0">
                <a:solidFill>
                  <a:schemeClr val="folHlink"/>
                </a:solidFill>
                <a:ea typeface="ヒラギノ角ゴ Pro W3" charset="0"/>
                <a:cs typeface="ヒラギノ角ゴ Pro W3" charset="0"/>
              </a:rPr>
              <a:t>s wealth was unevenly distributed</a:t>
            </a:r>
            <a:r>
              <a:rPr lang="en-US" altLang="ja-JP" sz="2500" dirty="0">
                <a:solidFill>
                  <a:schemeClr val="folHlink"/>
                </a:solidFill>
                <a:ea typeface="ヒラギノ角ゴ Pro W3" charset="0"/>
                <a:cs typeface="ヒラギノ角ゴ Pro W3" charset="0"/>
              </a:rPr>
              <a:t>:</a:t>
            </a:r>
          </a:p>
          <a:p>
            <a:pPr lvl="1">
              <a:buFontTx/>
              <a:buChar char="•"/>
            </a:pPr>
            <a:r>
              <a:rPr lang="en-US" altLang="ja-JP" dirty="0">
                <a:solidFill>
                  <a:schemeClr val="folHlink"/>
                </a:solidFill>
                <a:ea typeface="ヒラギノ角ゴ Pro W3" charset="0"/>
                <a:cs typeface="ヒラギノ角ゴ Pro W3" charset="0"/>
              </a:rPr>
              <a:t>Low taxes and no government regulation created a society with few extremely rich and many poor</a:t>
            </a:r>
            <a:endParaRPr lang="en-US" sz="3200" dirty="0">
              <a:solidFill>
                <a:schemeClr val="folHlink"/>
              </a:solidFill>
              <a:ea typeface="ヒラギノ角ゴ Pro W3" charset="0"/>
              <a:cs typeface="ヒラギノ角ゴ Pro W3" charset="0"/>
            </a:endParaRPr>
          </a:p>
          <a:p>
            <a:pPr lvl="2">
              <a:buFontTx/>
              <a:buChar char="•"/>
            </a:pPr>
            <a:r>
              <a:rPr lang="en-US" sz="2000" dirty="0">
                <a:solidFill>
                  <a:schemeClr val="folHlink"/>
                </a:solidFill>
                <a:ea typeface="ヒラギノ角ゴ Pro W3" charset="0"/>
                <a:cs typeface="ヒラギノ角ゴ Pro W3" charset="0"/>
              </a:rPr>
              <a:t>Over 60% of American families made less than $2,000 per year</a:t>
            </a:r>
            <a:endParaRPr lang="en-US" altLang="ja-JP" sz="2500" dirty="0">
              <a:solidFill>
                <a:schemeClr val="folHlink"/>
              </a:solidFill>
              <a:ea typeface="ヒラギノ角ゴ Pro W3" charset="0"/>
              <a:cs typeface="ヒラギノ角ゴ Pro W3" charset="0"/>
            </a:endParaRPr>
          </a:p>
          <a:p>
            <a:pPr>
              <a:buFontTx/>
              <a:buChar char="•"/>
            </a:pPr>
            <a:r>
              <a:rPr lang="en-US" altLang="ja-JP" sz="2800" dirty="0">
                <a:solidFill>
                  <a:schemeClr val="folHlink"/>
                </a:solidFill>
                <a:ea typeface="ヒラギノ角ゴ Pro W3" charset="0"/>
                <a:cs typeface="ヒラギノ角ゴ Pro W3" charset="0"/>
              </a:rPr>
              <a:t>At the same time, </a:t>
            </a:r>
            <a:r>
              <a:rPr lang="en-US" sz="2800" dirty="0">
                <a:solidFill>
                  <a:schemeClr val="folHlink"/>
                </a:solidFill>
                <a:ea typeface="ヒラギノ角ゴ Pro W3" charset="0"/>
                <a:cs typeface="ヒラギノ角ゴ Pro W3" charset="0"/>
              </a:rPr>
              <a:t>US factories and farmers produced more goods than they could sell,</a:t>
            </a:r>
            <a:r>
              <a:rPr lang="en-US" altLang="ja-JP" sz="2800" dirty="0">
                <a:solidFill>
                  <a:schemeClr val="folHlink"/>
                </a:solidFill>
                <a:ea typeface="ヒラギノ角ゴ Pro W3" charset="0"/>
                <a:cs typeface="ヒラギノ角ゴ Pro W3" charset="0"/>
              </a:rPr>
              <a:t> </a:t>
            </a:r>
            <a:r>
              <a:rPr lang="en-US" altLang="ja-JP" sz="2800" i="1" u="sng" dirty="0">
                <a:solidFill>
                  <a:srgbClr val="FF0000"/>
                </a:solidFill>
                <a:ea typeface="ヒラギノ角ゴ Pro W3" charset="0"/>
                <a:cs typeface="ヒラギノ角ゴ Pro W3" charset="0"/>
              </a:rPr>
              <a:t>overproduction</a:t>
            </a:r>
            <a:endParaRPr lang="en-US" altLang="ja-JP" sz="2500" i="1" u="sng" dirty="0">
              <a:solidFill>
                <a:srgbClr val="FF0000"/>
              </a:solidFill>
              <a:ea typeface="ヒラギノ角ゴ Pro W3" charset="0"/>
              <a:cs typeface="ヒラギノ角ゴ Pro W3" charset="0"/>
            </a:endParaRPr>
          </a:p>
          <a:p>
            <a:pPr lvl="1">
              <a:buFontTx/>
              <a:buChar char="•"/>
            </a:pPr>
            <a:r>
              <a:rPr lang="en-US" dirty="0">
                <a:solidFill>
                  <a:schemeClr val="folHlink"/>
                </a:solidFill>
                <a:ea typeface="ヒラギノ角ゴ Pro W3" charset="0"/>
                <a:cs typeface="ヒラギノ角ゴ Pro W3" charset="0"/>
              </a:rPr>
              <a:t>This caused the value of goods to decrease</a:t>
            </a:r>
          </a:p>
          <a:p>
            <a:pPr lvl="1">
              <a:buFontTx/>
              <a:buChar char="•"/>
            </a:pPr>
            <a:r>
              <a:rPr lang="en-US" dirty="0">
                <a:solidFill>
                  <a:schemeClr val="folHlink"/>
                </a:solidFill>
                <a:ea typeface="ヒラギノ角ゴ Pro W3" charset="0"/>
                <a:cs typeface="ヒラギノ角ゴ Pro W3" charset="0"/>
              </a:rPr>
              <a:t>Eventually, thousands of farms and businesses went </a:t>
            </a:r>
            <a:r>
              <a:rPr lang="en-US" u="sng" dirty="0">
                <a:solidFill>
                  <a:srgbClr val="FF0000"/>
                </a:solidFill>
                <a:ea typeface="ヒラギノ角ゴ Pro W3" charset="0"/>
                <a:cs typeface="ヒラギノ角ゴ Pro W3" charset="0"/>
              </a:rPr>
              <a:t>bankrupt</a:t>
            </a:r>
            <a:r>
              <a:rPr lang="en-US" dirty="0">
                <a:solidFill>
                  <a:srgbClr val="FF0000"/>
                </a:solidFill>
                <a:ea typeface="ヒラギノ角ゴ Pro W3" charset="0"/>
                <a:cs typeface="ヒラギノ角ゴ Pro W3" charset="0"/>
              </a:rPr>
              <a:t> </a:t>
            </a:r>
            <a:r>
              <a:rPr lang="en-US" dirty="0">
                <a:solidFill>
                  <a:schemeClr val="tx2"/>
                </a:solidFill>
                <a:ea typeface="ヒラギノ角ゴ Pro W3" charset="0"/>
                <a:cs typeface="ヒラギノ角ゴ Pro W3" charset="0"/>
              </a:rPr>
              <a:t>(could not pay their bills)</a:t>
            </a:r>
            <a:r>
              <a:rPr lang="en-US" dirty="0">
                <a:solidFill>
                  <a:schemeClr val="folHlink"/>
                </a:solidFill>
                <a:ea typeface="ヒラギノ角ゴ Pro W3" charset="0"/>
                <a:cs typeface="ヒラギノ角ゴ Pro W3" charset="0"/>
              </a:rPr>
              <a:t> </a:t>
            </a:r>
          </a:p>
          <a:p>
            <a:pPr lvl="1">
              <a:buFontTx/>
              <a:buChar char="•"/>
            </a:pPr>
            <a:endParaRPr lang="en-US" dirty="0">
              <a:solidFill>
                <a:schemeClr val="folHlink"/>
              </a:solidFill>
              <a:ea typeface="ヒラギノ角ゴ Pro W3" charset="0"/>
              <a:cs typeface="ヒラギノ角ゴ Pro W3"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animEffect transition="in" filter="checkerboard(across)">
                                      <p:cBhvr>
                                        <p:cTn id="7" dur="500"/>
                                        <p:tgtEl>
                                          <p:spTgt spid="522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8">
                                            <p:txEl>
                                              <p:pRg st="1" end="1"/>
                                            </p:txEl>
                                          </p:spTgt>
                                        </p:tgtEl>
                                        <p:attrNameLst>
                                          <p:attrName>style.visibility</p:attrName>
                                        </p:attrNameLst>
                                      </p:cBhvr>
                                      <p:to>
                                        <p:strVal val="visible"/>
                                      </p:to>
                                    </p:set>
                                    <p:animEffect transition="in" filter="checkerboard(across)">
                                      <p:cBhvr>
                                        <p:cTn id="12" dur="500"/>
                                        <p:tgtEl>
                                          <p:spTgt spid="522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2228">
                                            <p:txEl>
                                              <p:pRg st="2" end="2"/>
                                            </p:txEl>
                                          </p:spTgt>
                                        </p:tgtEl>
                                        <p:attrNameLst>
                                          <p:attrName>style.visibility</p:attrName>
                                        </p:attrNameLst>
                                      </p:cBhvr>
                                      <p:to>
                                        <p:strVal val="visible"/>
                                      </p:to>
                                    </p:set>
                                    <p:animEffect transition="in" filter="checkerboard(across)">
                                      <p:cBhvr>
                                        <p:cTn id="17" dur="500"/>
                                        <p:tgtEl>
                                          <p:spTgt spid="522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2228">
                                            <p:txEl>
                                              <p:pRg st="3" end="3"/>
                                            </p:txEl>
                                          </p:spTgt>
                                        </p:tgtEl>
                                        <p:attrNameLst>
                                          <p:attrName>style.visibility</p:attrName>
                                        </p:attrNameLst>
                                      </p:cBhvr>
                                      <p:to>
                                        <p:strVal val="visible"/>
                                      </p:to>
                                    </p:set>
                                    <p:animEffect transition="in" filter="checkerboard(across)">
                                      <p:cBhvr>
                                        <p:cTn id="22" dur="500"/>
                                        <p:tgtEl>
                                          <p:spTgt spid="522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2228">
                                            <p:txEl>
                                              <p:pRg st="4" end="4"/>
                                            </p:txEl>
                                          </p:spTgt>
                                        </p:tgtEl>
                                        <p:attrNameLst>
                                          <p:attrName>style.visibility</p:attrName>
                                        </p:attrNameLst>
                                      </p:cBhvr>
                                      <p:to>
                                        <p:strVal val="visible"/>
                                      </p:to>
                                    </p:set>
                                    <p:animEffect transition="in" filter="checkerboard(across)">
                                      <p:cBhvr>
                                        <p:cTn id="27" dur="500"/>
                                        <p:tgtEl>
                                          <p:spTgt spid="5222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2228">
                                            <p:txEl>
                                              <p:pRg st="5" end="5"/>
                                            </p:txEl>
                                          </p:spTgt>
                                        </p:tgtEl>
                                        <p:attrNameLst>
                                          <p:attrName>style.visibility</p:attrName>
                                        </p:attrNameLst>
                                      </p:cBhvr>
                                      <p:to>
                                        <p:strVal val="visible"/>
                                      </p:to>
                                    </p:set>
                                    <p:animEffect transition="in" filter="checkerboard(across)">
                                      <p:cBhvr>
                                        <p:cTn id="32" dur="500"/>
                                        <p:tgtEl>
                                          <p:spTgt spid="5222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700" name="Rectangle 4"/>
          <p:cNvSpPr>
            <a:spLocks noGrp="1" noChangeArrowheads="1"/>
          </p:cNvSpPr>
          <p:nvPr>
            <p:ph type="title" idx="4294967295"/>
          </p:nvPr>
        </p:nvSpPr>
        <p:spPr>
          <a:xfrm>
            <a:off x="685800" y="228600"/>
            <a:ext cx="7772400" cy="1143000"/>
          </a:xfrm>
        </p:spPr>
        <p:txBody>
          <a:bodyPr anchor="ctr"/>
          <a:lstStyle/>
          <a:p>
            <a:r>
              <a:rPr lang="en-US" sz="4400" i="1">
                <a:solidFill>
                  <a:schemeClr val="folHlink"/>
                </a:solidFill>
                <a:effectLst>
                  <a:outerShdw blurRad="38100" dist="38100" dir="2700000" algn="tl">
                    <a:srgbClr val="FFFFFF"/>
                  </a:outerShdw>
                </a:effectLst>
                <a:latin typeface="Verdana" charset="0"/>
                <a:ea typeface="ヒラギノ角ゴ Pro W3" charset="0"/>
              </a:rPr>
              <a:t>Income Distribution, 1929</a:t>
            </a:r>
            <a:endParaRPr lang="en-US" sz="3600">
              <a:effectLst>
                <a:outerShdw blurRad="38100" dist="38100" dir="2700000" algn="tl">
                  <a:srgbClr val="000000"/>
                </a:outerShdw>
              </a:effectLst>
              <a:latin typeface="Arial" charset="0"/>
              <a:ea typeface="ヒラギノ角ゴ Pro W3" charset="0"/>
            </a:endParaRPr>
          </a:p>
        </p:txBody>
      </p:sp>
      <p:graphicFrame>
        <p:nvGraphicFramePr>
          <p:cNvPr id="56323" name="Object 5"/>
          <p:cNvGraphicFramePr>
            <a:graphicFrameLocks noGrp="1" noChangeAspect="1"/>
          </p:cNvGraphicFramePr>
          <p:nvPr>
            <p:ph type="chart" idx="4294967295"/>
          </p:nvPr>
        </p:nvGraphicFramePr>
        <p:xfrm>
          <a:off x="228600" y="1981200"/>
          <a:ext cx="8077200" cy="4435475"/>
        </p:xfrm>
        <a:graphic>
          <a:graphicData uri="http://schemas.openxmlformats.org/presentationml/2006/ole">
            <mc:AlternateContent xmlns:mc="http://schemas.openxmlformats.org/markup-compatibility/2006">
              <mc:Choice xmlns:v="urn:schemas-microsoft-com:vml" Requires="v">
                <p:oleObj spid="_x0000_s56351" name="Chart" r:id="rId4" imgW="7772400" imgH="4114800" progId="MSGraph.Chart.8">
                  <p:embed followColorScheme="full"/>
                </p:oleObj>
              </mc:Choice>
              <mc:Fallback>
                <p:oleObj name="Chart" r:id="rId4" imgW="7772400" imgH="4114800" progId="MSGraph.Chart.8">
                  <p:embed followColorScheme="full"/>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l="16470" t="6667" b="6667"/>
                      <a:stretch>
                        <a:fillRect/>
                      </a:stretch>
                    </p:blipFill>
                    <p:spPr bwMode="auto">
                      <a:xfrm>
                        <a:off x="228600" y="1981200"/>
                        <a:ext cx="8077200" cy="4435475"/>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56324" name="Text Box 7"/>
          <p:cNvSpPr txBox="1">
            <a:spLocks noChangeArrowheads="1"/>
          </p:cNvSpPr>
          <p:nvPr/>
        </p:nvSpPr>
        <p:spPr bwMode="auto">
          <a:xfrm>
            <a:off x="1143000" y="4343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spcBef>
                <a:spcPct val="50000"/>
              </a:spcBef>
            </a:pPr>
            <a:r>
              <a:rPr lang="en-US" b="1">
                <a:latin typeface="Arial Narrow" charset="0"/>
              </a:rPr>
              <a:t>65%</a:t>
            </a:r>
          </a:p>
        </p:txBody>
      </p:sp>
      <p:sp>
        <p:nvSpPr>
          <p:cNvPr id="56325" name="Text Box 8"/>
          <p:cNvSpPr txBox="1">
            <a:spLocks noChangeArrowheads="1"/>
          </p:cNvSpPr>
          <p:nvPr/>
        </p:nvSpPr>
        <p:spPr bwMode="auto">
          <a:xfrm>
            <a:off x="3276600" y="37338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spcBef>
                <a:spcPct val="50000"/>
              </a:spcBef>
            </a:pPr>
            <a:r>
              <a:rPr lang="en-US" b="1">
                <a:latin typeface="Arial Narrow" charset="0"/>
              </a:rPr>
              <a:t>29%</a:t>
            </a:r>
          </a:p>
        </p:txBody>
      </p:sp>
      <p:sp>
        <p:nvSpPr>
          <p:cNvPr id="56326" name="Text Box 9"/>
          <p:cNvSpPr txBox="1">
            <a:spLocks noChangeArrowheads="1"/>
          </p:cNvSpPr>
          <p:nvPr/>
        </p:nvSpPr>
        <p:spPr bwMode="auto">
          <a:xfrm>
            <a:off x="2438400" y="2362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spcBef>
                <a:spcPct val="50000"/>
              </a:spcBef>
            </a:pPr>
            <a:r>
              <a:rPr lang="en-US" b="1">
                <a:latin typeface="Arial Narrow" charset="0"/>
              </a:rPr>
              <a:t>5%</a:t>
            </a:r>
          </a:p>
        </p:txBody>
      </p:sp>
      <p:sp>
        <p:nvSpPr>
          <p:cNvPr id="56327" name="Text Box 10"/>
          <p:cNvSpPr txBox="1">
            <a:spLocks noChangeArrowheads="1"/>
          </p:cNvSpPr>
          <p:nvPr/>
        </p:nvSpPr>
        <p:spPr bwMode="auto">
          <a:xfrm>
            <a:off x="2209800" y="17526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spcBef>
                <a:spcPct val="50000"/>
              </a:spcBef>
            </a:pPr>
            <a:r>
              <a:rPr lang="en-US" sz="1800" b="1">
                <a:latin typeface="Arial Narrow" charset="0"/>
              </a:rPr>
              <a:t>1%</a:t>
            </a:r>
          </a:p>
        </p:txBody>
      </p:sp>
      <p:sp>
        <p:nvSpPr>
          <p:cNvPr id="56328" name="Text Box 11"/>
          <p:cNvSpPr txBox="1">
            <a:spLocks noChangeArrowheads="1"/>
          </p:cNvSpPr>
          <p:nvPr/>
        </p:nvSpPr>
        <p:spPr bwMode="auto">
          <a:xfrm>
            <a:off x="5181600" y="5715000"/>
            <a:ext cx="3429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30000"/>
              </a:spcBef>
            </a:pPr>
            <a:r>
              <a:rPr lang="en-US" sz="1600">
                <a:latin typeface="Arial Narrow" charset="0"/>
              </a:rPr>
              <a:t>Source: Historical Statistics of the United States, Colonial Times to 1970</a:t>
            </a:r>
          </a:p>
        </p:txBody>
      </p:sp>
      <p:sp>
        <p:nvSpPr>
          <p:cNvPr id="56329" name="Text Box 13"/>
          <p:cNvSpPr txBox="1">
            <a:spLocks noChangeArrowheads="1"/>
          </p:cNvSpPr>
          <p:nvPr/>
        </p:nvSpPr>
        <p:spPr bwMode="auto">
          <a:xfrm>
            <a:off x="4419600" y="1676400"/>
            <a:ext cx="4038600" cy="1319213"/>
          </a:xfrm>
          <a:prstGeom prst="rect">
            <a:avLst/>
          </a:prstGeom>
          <a:solidFill>
            <a:schemeClr val="hlink">
              <a:alpha val="30196"/>
            </a:schemeClr>
          </a:solidFill>
          <a:ln w="9525">
            <a:solidFill>
              <a:schemeClr val="tx1"/>
            </a:solidFill>
            <a:miter lim="800000"/>
            <a:headEnd/>
            <a:tailEnd/>
          </a:ln>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spcBef>
                <a:spcPct val="50000"/>
              </a:spcBef>
              <a:buClr>
                <a:schemeClr val="folHlink"/>
              </a:buClr>
              <a:buFont typeface="Wingdings" charset="0"/>
              <a:buChar char="§"/>
            </a:pPr>
            <a:r>
              <a:rPr lang="en-US" sz="3200">
                <a:solidFill>
                  <a:schemeClr val="folHlink"/>
                </a:solidFill>
                <a:latin typeface="Arial Narrow" charset="0"/>
              </a:rPr>
              <a:t> </a:t>
            </a:r>
            <a:r>
              <a:rPr lang="en-US" b="1">
                <a:solidFill>
                  <a:schemeClr val="folHlink"/>
                </a:solidFill>
                <a:latin typeface="Trebuchet MS" charset="0"/>
              </a:rPr>
              <a:t>40% of U.S. families lived on less than $1,500 per year – in poverty!</a:t>
            </a:r>
            <a:endParaRPr lang="en-US" b="1">
              <a:latin typeface="Arial Narrow" charset="0"/>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8600" y="228600"/>
            <a:ext cx="3200400" cy="1189038"/>
          </a:xfrm>
        </p:spPr>
        <p:txBody>
          <a:bodyPr/>
          <a:lstStyle/>
          <a:p>
            <a:pPr eaLnBrk="1" hangingPunct="1"/>
            <a:r>
              <a:rPr lang="en-US" i="1">
                <a:solidFill>
                  <a:schemeClr val="tx2"/>
                </a:solidFill>
                <a:latin typeface="Verdana" charset="0"/>
                <a:ea typeface="ヒラギノ角ゴ Pro W3" charset="0"/>
              </a:rPr>
              <a:t>Problems of the 1920s</a:t>
            </a:r>
            <a:endParaRPr lang="en-US">
              <a:solidFill>
                <a:schemeClr val="tx2"/>
              </a:solidFill>
              <a:latin typeface="Arial" charset="0"/>
              <a:ea typeface="ヒラギノ角ゴ Pro W3" charset="0"/>
            </a:endParaRPr>
          </a:p>
        </p:txBody>
      </p:sp>
      <p:sp>
        <p:nvSpPr>
          <p:cNvPr id="27652" name="Oval 4"/>
          <p:cNvSpPr>
            <a:spLocks noChangeArrowheads="1"/>
          </p:cNvSpPr>
          <p:nvPr/>
        </p:nvSpPr>
        <p:spPr bwMode="auto">
          <a:xfrm>
            <a:off x="3276600" y="228600"/>
            <a:ext cx="2514600" cy="13716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a:p>
        </p:txBody>
      </p:sp>
      <p:sp>
        <p:nvSpPr>
          <p:cNvPr id="27653" name="Oval 5"/>
          <p:cNvSpPr>
            <a:spLocks noChangeArrowheads="1"/>
          </p:cNvSpPr>
          <p:nvPr/>
        </p:nvSpPr>
        <p:spPr bwMode="auto">
          <a:xfrm>
            <a:off x="6172200" y="2362200"/>
            <a:ext cx="2971800" cy="19812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a:p>
        </p:txBody>
      </p:sp>
      <p:sp>
        <p:nvSpPr>
          <p:cNvPr id="27654" name="Line 6"/>
          <p:cNvSpPr>
            <a:spLocks noChangeShapeType="1"/>
          </p:cNvSpPr>
          <p:nvPr/>
        </p:nvSpPr>
        <p:spPr bwMode="auto">
          <a:xfrm>
            <a:off x="5943600" y="1447800"/>
            <a:ext cx="1066800" cy="762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a:p>
        </p:txBody>
      </p:sp>
      <p:sp>
        <p:nvSpPr>
          <p:cNvPr id="27655" name="Text Box 7"/>
          <p:cNvSpPr txBox="1">
            <a:spLocks noChangeArrowheads="1"/>
          </p:cNvSpPr>
          <p:nvPr/>
        </p:nvSpPr>
        <p:spPr bwMode="auto">
          <a:xfrm>
            <a:off x="3429000" y="457200"/>
            <a:ext cx="21336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lgn="ctr" eaLnBrk="1" hangingPunct="1">
              <a:spcBef>
                <a:spcPct val="50000"/>
              </a:spcBef>
            </a:pPr>
            <a:r>
              <a:rPr lang="en-US" sz="1600">
                <a:solidFill>
                  <a:schemeClr val="folHlink"/>
                </a:solidFill>
              </a:rPr>
              <a:t>Factories and Farms </a:t>
            </a:r>
            <a:r>
              <a:rPr lang="en-US" sz="1600" i="1" u="sng">
                <a:solidFill>
                  <a:schemeClr val="folHlink"/>
                </a:solidFill>
              </a:rPr>
              <a:t>OVERPRODUCING!</a:t>
            </a:r>
            <a:endParaRPr lang="en-US" sz="1600">
              <a:solidFill>
                <a:schemeClr val="folHlink"/>
              </a:solidFill>
            </a:endParaRPr>
          </a:p>
        </p:txBody>
      </p:sp>
      <p:sp>
        <p:nvSpPr>
          <p:cNvPr id="27656" name="Text Box 8"/>
          <p:cNvSpPr txBox="1">
            <a:spLocks noChangeArrowheads="1"/>
          </p:cNvSpPr>
          <p:nvPr/>
        </p:nvSpPr>
        <p:spPr bwMode="auto">
          <a:xfrm>
            <a:off x="6477000" y="2667000"/>
            <a:ext cx="24384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lgn="ctr" eaLnBrk="1" hangingPunct="1">
              <a:spcBef>
                <a:spcPct val="50000"/>
              </a:spcBef>
            </a:pPr>
            <a:r>
              <a:rPr lang="en-US" sz="1600">
                <a:solidFill>
                  <a:schemeClr val="folHlink"/>
                </a:solidFill>
              </a:rPr>
              <a:t>Factories Fire Workers (Have No $)</a:t>
            </a:r>
          </a:p>
          <a:p>
            <a:pPr algn="ctr" eaLnBrk="1" hangingPunct="1">
              <a:spcBef>
                <a:spcPct val="50000"/>
              </a:spcBef>
            </a:pPr>
            <a:r>
              <a:rPr lang="en-US" sz="1600">
                <a:solidFill>
                  <a:schemeClr val="folHlink"/>
                </a:solidFill>
              </a:rPr>
              <a:t> Farm Prices fall (Have no $)</a:t>
            </a:r>
          </a:p>
        </p:txBody>
      </p:sp>
      <p:sp>
        <p:nvSpPr>
          <p:cNvPr id="27657" name="Oval 9"/>
          <p:cNvSpPr>
            <a:spLocks noChangeArrowheads="1"/>
          </p:cNvSpPr>
          <p:nvPr/>
        </p:nvSpPr>
        <p:spPr bwMode="auto">
          <a:xfrm>
            <a:off x="4572000" y="4953000"/>
            <a:ext cx="3352800" cy="15240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a:p>
        </p:txBody>
      </p:sp>
      <p:sp>
        <p:nvSpPr>
          <p:cNvPr id="27658" name="Text Box 10"/>
          <p:cNvSpPr txBox="1">
            <a:spLocks noChangeArrowheads="1"/>
          </p:cNvSpPr>
          <p:nvPr/>
        </p:nvSpPr>
        <p:spPr bwMode="auto">
          <a:xfrm>
            <a:off x="4876800" y="5181600"/>
            <a:ext cx="27432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algn="ctr" eaLnBrk="1" hangingPunct="1">
              <a:spcBef>
                <a:spcPct val="50000"/>
              </a:spcBef>
            </a:pPr>
            <a:r>
              <a:rPr lang="en-US" sz="1600">
                <a:solidFill>
                  <a:schemeClr val="folHlink"/>
                </a:solidFill>
              </a:rPr>
              <a:t>Farmers &amp; Factory Workers can</a:t>
            </a:r>
            <a:r>
              <a:rPr lang="ja-JP" altLang="en-US" sz="1600">
                <a:solidFill>
                  <a:schemeClr val="folHlink"/>
                </a:solidFill>
                <a:latin typeface="Arial" charset="0"/>
              </a:rPr>
              <a:t>’</a:t>
            </a:r>
            <a:r>
              <a:rPr lang="en-US" altLang="ja-JP" sz="1600">
                <a:solidFill>
                  <a:schemeClr val="folHlink"/>
                </a:solidFill>
              </a:rPr>
              <a:t>t pay back loans to Banks:    </a:t>
            </a:r>
            <a:r>
              <a:rPr lang="en-US" altLang="ja-JP" sz="2000" b="1" i="1">
                <a:solidFill>
                  <a:schemeClr val="folHlink"/>
                </a:solidFill>
              </a:rPr>
              <a:t>DEFAULT!!</a:t>
            </a:r>
            <a:endParaRPr lang="en-US" sz="2000" b="1" i="1">
              <a:solidFill>
                <a:srgbClr val="FF0000"/>
              </a:solidFill>
            </a:endParaRPr>
          </a:p>
        </p:txBody>
      </p:sp>
      <p:sp>
        <p:nvSpPr>
          <p:cNvPr id="27660" name="Oval 12"/>
          <p:cNvSpPr>
            <a:spLocks noChangeArrowheads="1"/>
          </p:cNvSpPr>
          <p:nvPr/>
        </p:nvSpPr>
        <p:spPr bwMode="auto">
          <a:xfrm>
            <a:off x="304800" y="4648200"/>
            <a:ext cx="3124200" cy="19812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a:p>
        </p:txBody>
      </p:sp>
      <p:sp>
        <p:nvSpPr>
          <p:cNvPr id="27661" name="Text Box 13"/>
          <p:cNvSpPr txBox="1">
            <a:spLocks noChangeArrowheads="1"/>
          </p:cNvSpPr>
          <p:nvPr/>
        </p:nvSpPr>
        <p:spPr bwMode="auto">
          <a:xfrm>
            <a:off x="609600" y="4953000"/>
            <a:ext cx="251460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50000"/>
              </a:spcBef>
            </a:pPr>
            <a:r>
              <a:rPr lang="en-US" sz="1600" b="1" u="sng">
                <a:solidFill>
                  <a:schemeClr val="folHlink"/>
                </a:solidFill>
              </a:rPr>
              <a:t>Banks close</a:t>
            </a:r>
            <a:r>
              <a:rPr lang="en-US" sz="1600">
                <a:solidFill>
                  <a:schemeClr val="folHlink"/>
                </a:solidFill>
              </a:rPr>
              <a:t> because they have no money:  Loans have not been paid back, can</a:t>
            </a:r>
            <a:r>
              <a:rPr lang="ja-JP" altLang="en-US" sz="1600">
                <a:solidFill>
                  <a:schemeClr val="folHlink"/>
                </a:solidFill>
                <a:latin typeface="Arial" charset="0"/>
              </a:rPr>
              <a:t>’</a:t>
            </a:r>
            <a:r>
              <a:rPr lang="en-US" altLang="ja-JP" sz="1600">
                <a:solidFill>
                  <a:schemeClr val="folHlink"/>
                </a:solidFill>
              </a:rPr>
              <a:t>t give people their savings</a:t>
            </a:r>
            <a:endParaRPr lang="en-US" sz="1600">
              <a:solidFill>
                <a:schemeClr val="folHlink"/>
              </a:solidFill>
            </a:endParaRPr>
          </a:p>
        </p:txBody>
      </p:sp>
      <p:sp>
        <p:nvSpPr>
          <p:cNvPr id="27664" name="AutoShape 16"/>
          <p:cNvSpPr>
            <a:spLocks noChangeArrowheads="1"/>
          </p:cNvSpPr>
          <p:nvPr/>
        </p:nvSpPr>
        <p:spPr bwMode="auto">
          <a:xfrm>
            <a:off x="0" y="1524000"/>
            <a:ext cx="5486400" cy="3048000"/>
          </a:xfrm>
          <a:prstGeom prst="irregularSeal2">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a:p>
        </p:txBody>
      </p:sp>
      <p:sp>
        <p:nvSpPr>
          <p:cNvPr id="27665" name="Line 17"/>
          <p:cNvSpPr>
            <a:spLocks noChangeShapeType="1"/>
          </p:cNvSpPr>
          <p:nvPr/>
        </p:nvSpPr>
        <p:spPr bwMode="auto">
          <a:xfrm flipH="1">
            <a:off x="7315200" y="4495800"/>
            <a:ext cx="609600" cy="457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a:p>
        </p:txBody>
      </p:sp>
      <p:sp>
        <p:nvSpPr>
          <p:cNvPr id="27666" name="Line 18"/>
          <p:cNvSpPr>
            <a:spLocks noChangeShapeType="1"/>
          </p:cNvSpPr>
          <p:nvPr/>
        </p:nvSpPr>
        <p:spPr bwMode="auto">
          <a:xfrm flipH="1">
            <a:off x="3581400" y="5943600"/>
            <a:ext cx="838200"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a:p>
        </p:txBody>
      </p:sp>
      <p:sp>
        <p:nvSpPr>
          <p:cNvPr id="27667" name="Line 19"/>
          <p:cNvSpPr>
            <a:spLocks noChangeShapeType="1"/>
          </p:cNvSpPr>
          <p:nvPr/>
        </p:nvSpPr>
        <p:spPr bwMode="auto">
          <a:xfrm flipV="1">
            <a:off x="2971800" y="4343400"/>
            <a:ext cx="0" cy="457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a:p>
        </p:txBody>
      </p:sp>
      <p:sp>
        <p:nvSpPr>
          <p:cNvPr id="27668" name="Text Box 20"/>
          <p:cNvSpPr txBox="1">
            <a:spLocks noChangeArrowheads="1"/>
          </p:cNvSpPr>
          <p:nvPr/>
        </p:nvSpPr>
        <p:spPr bwMode="auto">
          <a:xfrm>
            <a:off x="1295400" y="2438400"/>
            <a:ext cx="2590800"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50000"/>
              </a:spcBef>
            </a:pPr>
            <a:r>
              <a:rPr lang="en-US" sz="1800" b="1">
                <a:solidFill>
                  <a:schemeClr val="folHlink"/>
                </a:solidFill>
              </a:rPr>
              <a:t>Banks have </a:t>
            </a:r>
            <a:r>
              <a:rPr lang="en-US" sz="1800" b="1" i="1" u="sng">
                <a:solidFill>
                  <a:schemeClr val="folHlink"/>
                </a:solidFill>
              </a:rPr>
              <a:t>NO</a:t>
            </a:r>
            <a:r>
              <a:rPr lang="en-US" sz="1800" b="1">
                <a:solidFill>
                  <a:schemeClr val="folHlink"/>
                </a:solidFill>
              </a:rPr>
              <a:t> $, people lost their savings and jobs, and their was no one to HELP!</a:t>
            </a:r>
          </a:p>
          <a:p>
            <a:pPr eaLnBrk="1" hangingPunct="1">
              <a:spcBef>
                <a:spcPct val="50000"/>
              </a:spcBef>
            </a:pPr>
            <a:endParaRPr lang="en-US" sz="1800" b="1"/>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en-US" i="1">
                <a:solidFill>
                  <a:schemeClr val="folHlink"/>
                </a:solidFill>
                <a:latin typeface="Verdana" charset="0"/>
                <a:ea typeface="ヒラギノ角ゴ Pro W3" charset="0"/>
              </a:rPr>
              <a:t>Over-speculation</a:t>
            </a:r>
            <a:endParaRPr lang="en-US">
              <a:latin typeface="Arial" charset="0"/>
              <a:ea typeface="ヒラギノ角ゴ Pro W3" charset="0"/>
            </a:endParaRPr>
          </a:p>
        </p:txBody>
      </p:sp>
      <p:sp>
        <p:nvSpPr>
          <p:cNvPr id="53251" name="Rectangle 3"/>
          <p:cNvSpPr>
            <a:spLocks noChangeArrowheads="1"/>
          </p:cNvSpPr>
          <p:nvPr/>
        </p:nvSpPr>
        <p:spPr bwMode="auto">
          <a:xfrm>
            <a:off x="228600" y="1447800"/>
            <a:ext cx="8915400"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pPr>
            <a:r>
              <a:rPr lang="en-US" sz="2800" dirty="0">
                <a:solidFill>
                  <a:schemeClr val="folHlink"/>
                </a:solidFill>
                <a:ea typeface="ヒラギノ角ゴ Pro W3" charset="0"/>
                <a:cs typeface="ヒラギノ角ゴ Pro W3" charset="0"/>
              </a:rPr>
              <a:t>Banks loaned money to people, businesses, and countries that could not pay it back</a:t>
            </a:r>
          </a:p>
          <a:p>
            <a:pPr lvl="1">
              <a:buFontTx/>
              <a:buChar char="•"/>
            </a:pPr>
            <a:r>
              <a:rPr lang="en-US" sz="2500" dirty="0">
                <a:solidFill>
                  <a:schemeClr val="folHlink"/>
                </a:solidFill>
                <a:ea typeface="ヒラギノ角ゴ Pro W3" charset="0"/>
                <a:cs typeface="ヒラギノ角ゴ Pro W3" charset="0"/>
              </a:rPr>
              <a:t>Banks invested other</a:t>
            </a:r>
            <a:r>
              <a:rPr lang="ja-JP" altLang="en-US" sz="2500" dirty="0">
                <a:solidFill>
                  <a:schemeClr val="folHlink"/>
                </a:solidFill>
                <a:ea typeface="ヒラギノ角ゴ Pro W3" charset="0"/>
                <a:cs typeface="ヒラギノ角ゴ Pro W3" charset="0"/>
              </a:rPr>
              <a:t>’</a:t>
            </a:r>
            <a:r>
              <a:rPr lang="en-US" sz="2500" dirty="0">
                <a:solidFill>
                  <a:schemeClr val="folHlink"/>
                </a:solidFill>
                <a:ea typeface="ヒラギノ角ゴ Pro W3" charset="0"/>
                <a:cs typeface="ヒラギノ角ゴ Pro W3" charset="0"/>
              </a:rPr>
              <a:t>s money in the stock market</a:t>
            </a:r>
          </a:p>
          <a:p>
            <a:pPr lvl="1">
              <a:buFontTx/>
              <a:buChar char="•"/>
            </a:pPr>
            <a:r>
              <a:rPr lang="en-US" dirty="0">
                <a:solidFill>
                  <a:schemeClr val="folHlink"/>
                </a:solidFill>
                <a:cs typeface="Arial" charset="0"/>
              </a:rPr>
              <a:t>People began buying more than they could afford on </a:t>
            </a:r>
            <a:r>
              <a:rPr lang="en-US" i="1" u="sng" dirty="0">
                <a:solidFill>
                  <a:srgbClr val="FF0000"/>
                </a:solidFill>
                <a:cs typeface="Arial" charset="0"/>
              </a:rPr>
              <a:t>credit</a:t>
            </a:r>
            <a:r>
              <a:rPr lang="en-US" dirty="0">
                <a:solidFill>
                  <a:schemeClr val="folHlink"/>
                </a:solidFill>
                <a:cs typeface="Arial" charset="0"/>
              </a:rPr>
              <a:t> (80% of Americans had </a:t>
            </a:r>
            <a:r>
              <a:rPr lang="en-US" u="sng" dirty="0">
                <a:solidFill>
                  <a:schemeClr val="folHlink"/>
                </a:solidFill>
                <a:cs typeface="Arial" charset="0"/>
              </a:rPr>
              <a:t>NO</a:t>
            </a:r>
            <a:r>
              <a:rPr lang="en-US" dirty="0">
                <a:solidFill>
                  <a:schemeClr val="folHlink"/>
                </a:solidFill>
                <a:cs typeface="Arial" charset="0"/>
              </a:rPr>
              <a:t> savings)</a:t>
            </a:r>
            <a:endParaRPr lang="en-US" sz="2500" dirty="0">
              <a:solidFill>
                <a:schemeClr val="folHlink"/>
              </a:solidFill>
              <a:ea typeface="ヒラギノ角ゴ Pro W3" charset="0"/>
              <a:cs typeface="ヒラギノ角ゴ Pro W3" charset="0"/>
            </a:endParaRPr>
          </a:p>
          <a:p>
            <a:pPr>
              <a:buFontTx/>
              <a:buChar char="•"/>
            </a:pPr>
            <a:r>
              <a:rPr lang="en-US" sz="2500" dirty="0">
                <a:solidFill>
                  <a:schemeClr val="folHlink"/>
                </a:solidFill>
                <a:ea typeface="ヒラギノ角ゴ Pro W3" charset="0"/>
                <a:cs typeface="ヒラギノ角ゴ Pro W3" charset="0"/>
              </a:rPr>
              <a:t>People made risky investments (</a:t>
            </a:r>
            <a:r>
              <a:rPr lang="en-US" sz="2500" i="1" u="sng" dirty="0">
                <a:solidFill>
                  <a:srgbClr val="FF0000"/>
                </a:solidFill>
                <a:ea typeface="ヒラギノ角ゴ Pro W3" charset="0"/>
                <a:cs typeface="ヒラギノ角ゴ Pro W3" charset="0"/>
              </a:rPr>
              <a:t>speculation</a:t>
            </a:r>
            <a:r>
              <a:rPr lang="en-US" sz="2500" dirty="0">
                <a:solidFill>
                  <a:schemeClr val="folHlink"/>
                </a:solidFill>
                <a:ea typeface="ヒラギノ角ゴ Pro W3" charset="0"/>
                <a:cs typeface="ヒラギノ角ゴ Pro W3" charset="0"/>
              </a:rPr>
              <a:t>) and bought stocks on the </a:t>
            </a:r>
            <a:r>
              <a:rPr lang="en-US" sz="2500" i="1" u="sng" dirty="0">
                <a:solidFill>
                  <a:srgbClr val="FF0000"/>
                </a:solidFill>
                <a:ea typeface="ヒラギノ角ゴ Pro W3" charset="0"/>
                <a:cs typeface="ヒラギノ角ゴ Pro W3" charset="0"/>
              </a:rPr>
              <a:t>margin</a:t>
            </a:r>
            <a:r>
              <a:rPr lang="en-US" sz="2500" dirty="0">
                <a:solidFill>
                  <a:srgbClr val="FF0000"/>
                </a:solidFill>
                <a:ea typeface="ヒラギノ角ゴ Pro W3" charset="0"/>
                <a:cs typeface="ヒラギノ角ゴ Pro W3" charset="0"/>
              </a:rPr>
              <a:t> </a:t>
            </a:r>
            <a:r>
              <a:rPr lang="en-US" sz="2500" dirty="0">
                <a:solidFill>
                  <a:schemeClr val="folHlink"/>
                </a:solidFill>
                <a:ea typeface="ヒラギノ角ゴ Pro W3" charset="0"/>
                <a:cs typeface="ヒラギノ角ゴ Pro W3" charset="0"/>
              </a:rPr>
              <a:t>(with borrowed money)</a:t>
            </a:r>
          </a:p>
          <a:p>
            <a:pPr lvl="1">
              <a:buFontTx/>
              <a:buChar char="•"/>
            </a:pPr>
            <a:r>
              <a:rPr lang="en-US" dirty="0">
                <a:solidFill>
                  <a:schemeClr val="folHlink"/>
                </a:solidFill>
                <a:ea typeface="ヒラギノ角ゴ Pro W3" charset="0"/>
                <a:cs typeface="ヒラギノ角ゴ Pro W3" charset="0"/>
              </a:rPr>
              <a:t>A person could pay $10 down on a $100 stock and the rest when the stock</a:t>
            </a:r>
            <a:r>
              <a:rPr lang="ja-JP" altLang="en-US" dirty="0">
                <a:solidFill>
                  <a:schemeClr val="folHlink"/>
                </a:solidFill>
                <a:ea typeface="ヒラギノ角ゴ Pro W3" charset="0"/>
                <a:cs typeface="ヒラギノ角ゴ Pro W3" charset="0"/>
              </a:rPr>
              <a:t>’</a:t>
            </a:r>
            <a:r>
              <a:rPr lang="en-US" dirty="0">
                <a:solidFill>
                  <a:schemeClr val="folHlink"/>
                </a:solidFill>
                <a:ea typeface="ヒラギノ角ゴ Pro W3" charset="0"/>
                <a:cs typeface="ヒラギノ角ゴ Pro W3" charset="0"/>
              </a:rPr>
              <a:t>s value rose</a:t>
            </a:r>
          </a:p>
          <a:p>
            <a:pPr lvl="1">
              <a:buFontTx/>
              <a:buChar char="•"/>
            </a:pPr>
            <a:r>
              <a:rPr lang="en-US" dirty="0">
                <a:solidFill>
                  <a:schemeClr val="folHlink"/>
                </a:solidFill>
                <a:ea typeface="ヒラギノ角ゴ Pro W3" charset="0"/>
                <a:cs typeface="ヒラギノ角ゴ Pro W3" charset="0"/>
              </a:rPr>
              <a:t>When the stock market crashed, people could not pay back the loans</a:t>
            </a:r>
          </a:p>
          <a:p>
            <a:pPr>
              <a:buFontTx/>
              <a:buChar char="•"/>
            </a:pPr>
            <a:r>
              <a:rPr lang="en-US" dirty="0">
                <a:solidFill>
                  <a:schemeClr val="folHlink"/>
                </a:solidFill>
                <a:ea typeface="ヒラギノ角ゴ Pro W3" charset="0"/>
                <a:cs typeface="ヒラギノ角ゴ Pro W3" charset="0"/>
              </a:rPr>
              <a:t>When people failed to pay back the loans, the </a:t>
            </a:r>
            <a:r>
              <a:rPr lang="en-US" i="1" u="sng" dirty="0">
                <a:solidFill>
                  <a:srgbClr val="FF0000"/>
                </a:solidFill>
                <a:ea typeface="ヒラギノ角ゴ Pro W3" charset="0"/>
                <a:cs typeface="ヒラギノ角ゴ Pro W3" charset="0"/>
              </a:rPr>
              <a:t>banks closed</a:t>
            </a:r>
            <a:r>
              <a:rPr lang="en-US" dirty="0">
                <a:solidFill>
                  <a:schemeClr val="folHlink"/>
                </a:solidFill>
                <a:ea typeface="ヒラギノ角ゴ Pro W3" charset="0"/>
                <a:cs typeface="ヒラギノ角ゴ Pro W3" charset="0"/>
              </a:rPr>
              <a:t>. All the money people had in banks vanished!</a:t>
            </a:r>
            <a:endParaRPr lang="en-US" sz="3200" b="1" dirty="0">
              <a:latin typeface="Times New Roman" charset="0"/>
              <a:ea typeface="ヒラギノ角ゴ Pro W3" charset="0"/>
              <a:cs typeface="ヒラギノ角ゴ Pro W3"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 calcmode="lin" valueType="num">
                                      <p:cBhvr additive="base">
                                        <p:cTn id="7" dur="500" fill="hold"/>
                                        <p:tgtEl>
                                          <p:spTgt spid="532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32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3251">
                                            <p:txEl>
                                              <p:pRg st="1" end="1"/>
                                            </p:txEl>
                                          </p:spTgt>
                                        </p:tgtEl>
                                        <p:attrNameLst>
                                          <p:attrName>style.visibility</p:attrName>
                                        </p:attrNameLst>
                                      </p:cBhvr>
                                      <p:to>
                                        <p:strVal val="visible"/>
                                      </p:to>
                                    </p:set>
                                    <p:anim calcmode="lin" valueType="num">
                                      <p:cBhvr additive="base">
                                        <p:cTn id="13" dur="500" fill="hold"/>
                                        <p:tgtEl>
                                          <p:spTgt spid="532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32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3251">
                                            <p:txEl>
                                              <p:pRg st="2" end="2"/>
                                            </p:txEl>
                                          </p:spTgt>
                                        </p:tgtEl>
                                        <p:attrNameLst>
                                          <p:attrName>style.visibility</p:attrName>
                                        </p:attrNameLst>
                                      </p:cBhvr>
                                      <p:to>
                                        <p:strVal val="visible"/>
                                      </p:to>
                                    </p:set>
                                    <p:anim calcmode="lin" valueType="num">
                                      <p:cBhvr additive="base">
                                        <p:cTn id="19" dur="500" fill="hold"/>
                                        <p:tgtEl>
                                          <p:spTgt spid="532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32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3251">
                                            <p:txEl>
                                              <p:pRg st="3" end="3"/>
                                            </p:txEl>
                                          </p:spTgt>
                                        </p:tgtEl>
                                        <p:attrNameLst>
                                          <p:attrName>style.visibility</p:attrName>
                                        </p:attrNameLst>
                                      </p:cBhvr>
                                      <p:to>
                                        <p:strVal val="visible"/>
                                      </p:to>
                                    </p:set>
                                    <p:anim calcmode="lin" valueType="num">
                                      <p:cBhvr additive="base">
                                        <p:cTn id="25" dur="500" fill="hold"/>
                                        <p:tgtEl>
                                          <p:spTgt spid="532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32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3251">
                                            <p:txEl>
                                              <p:pRg st="4" end="4"/>
                                            </p:txEl>
                                          </p:spTgt>
                                        </p:tgtEl>
                                        <p:attrNameLst>
                                          <p:attrName>style.visibility</p:attrName>
                                        </p:attrNameLst>
                                      </p:cBhvr>
                                      <p:to>
                                        <p:strVal val="visible"/>
                                      </p:to>
                                    </p:set>
                                    <p:anim calcmode="lin" valueType="num">
                                      <p:cBhvr additive="base">
                                        <p:cTn id="31" dur="500" fill="hold"/>
                                        <p:tgtEl>
                                          <p:spTgt spid="5325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325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3251">
                                            <p:txEl>
                                              <p:pRg st="5" end="5"/>
                                            </p:txEl>
                                          </p:spTgt>
                                        </p:tgtEl>
                                        <p:attrNameLst>
                                          <p:attrName>style.visibility</p:attrName>
                                        </p:attrNameLst>
                                      </p:cBhvr>
                                      <p:to>
                                        <p:strVal val="visible"/>
                                      </p:to>
                                    </p:set>
                                    <p:anim calcmode="lin" valueType="num">
                                      <p:cBhvr additive="base">
                                        <p:cTn id="37" dur="500" fill="hold"/>
                                        <p:tgtEl>
                                          <p:spTgt spid="5325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325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3251">
                                            <p:txEl>
                                              <p:pRg st="6" end="6"/>
                                            </p:txEl>
                                          </p:spTgt>
                                        </p:tgtEl>
                                        <p:attrNameLst>
                                          <p:attrName>style.visibility</p:attrName>
                                        </p:attrNameLst>
                                      </p:cBhvr>
                                      <p:to>
                                        <p:strVal val="visible"/>
                                      </p:to>
                                    </p:set>
                                    <p:anim calcmode="lin" valueType="num">
                                      <p:cBhvr additive="base">
                                        <p:cTn id="43" dur="500" fill="hold"/>
                                        <p:tgtEl>
                                          <p:spTgt spid="5325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325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atin typeface="Arial" charset="0"/>
                <a:ea typeface="ヒラギノ角ゴ Pro W3" charset="0"/>
              </a:rPr>
              <a:t>Bank Failures</a:t>
            </a:r>
          </a:p>
        </p:txBody>
      </p:sp>
      <p:pic>
        <p:nvPicPr>
          <p:cNvPr id="17412" name="Picture 4" descr="banks"/>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0"/>
            <a:ext cx="8382000" cy="5032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7413" name="AutoShape 5"/>
          <p:cNvSpPr>
            <a:spLocks noChangeArrowheads="1"/>
          </p:cNvSpPr>
          <p:nvPr/>
        </p:nvSpPr>
        <p:spPr bwMode="auto">
          <a:xfrm>
            <a:off x="304800" y="5029200"/>
            <a:ext cx="2209800" cy="1828800"/>
          </a:xfrm>
          <a:prstGeom prst="rightArrow">
            <a:avLst>
              <a:gd name="adj1" fmla="val 50000"/>
              <a:gd name="adj2" fmla="val 30208"/>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a:p>
        </p:txBody>
      </p:sp>
      <p:sp>
        <p:nvSpPr>
          <p:cNvPr id="17414" name="AutoShape 6"/>
          <p:cNvSpPr>
            <a:spLocks noChangeArrowheads="1"/>
          </p:cNvSpPr>
          <p:nvPr/>
        </p:nvSpPr>
        <p:spPr bwMode="auto">
          <a:xfrm>
            <a:off x="3276600" y="4749800"/>
            <a:ext cx="2209800" cy="2133600"/>
          </a:xfrm>
          <a:prstGeom prst="rightArrow">
            <a:avLst>
              <a:gd name="adj1" fmla="val 50000"/>
              <a:gd name="adj2" fmla="val 25893"/>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a:p>
        </p:txBody>
      </p:sp>
      <p:sp>
        <p:nvSpPr>
          <p:cNvPr id="17415" name="Text Box 7"/>
          <p:cNvSpPr txBox="1">
            <a:spLocks noChangeArrowheads="1"/>
          </p:cNvSpPr>
          <p:nvPr/>
        </p:nvSpPr>
        <p:spPr bwMode="auto">
          <a:xfrm>
            <a:off x="5562600" y="5486400"/>
            <a:ext cx="762000" cy="92392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50000"/>
              </a:spcBef>
            </a:pPr>
            <a:r>
              <a:rPr lang="en-US" sz="5400">
                <a:solidFill>
                  <a:schemeClr val="folHlink"/>
                </a:solidFill>
              </a:rPr>
              <a:t>=</a:t>
            </a:r>
            <a:endParaRPr lang="en-US" sz="5400"/>
          </a:p>
        </p:txBody>
      </p:sp>
      <p:sp>
        <p:nvSpPr>
          <p:cNvPr id="17416" name="Text Box 8"/>
          <p:cNvSpPr txBox="1">
            <a:spLocks noChangeArrowheads="1"/>
          </p:cNvSpPr>
          <p:nvPr/>
        </p:nvSpPr>
        <p:spPr bwMode="auto">
          <a:xfrm>
            <a:off x="2514600" y="5562600"/>
            <a:ext cx="609600" cy="833438"/>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50000"/>
              </a:spcBef>
            </a:pPr>
            <a:r>
              <a:rPr lang="en-US" sz="4800">
                <a:solidFill>
                  <a:schemeClr val="folHlink"/>
                </a:solidFill>
              </a:rPr>
              <a:t>+</a:t>
            </a:r>
          </a:p>
        </p:txBody>
      </p:sp>
      <p:sp>
        <p:nvSpPr>
          <p:cNvPr id="17417" name="toilet"/>
          <p:cNvSpPr>
            <a:spLocks noEditPoints="1" noChangeArrowheads="1"/>
          </p:cNvSpPr>
          <p:nvPr/>
        </p:nvSpPr>
        <p:spPr bwMode="auto">
          <a:xfrm>
            <a:off x="6400800" y="5181600"/>
            <a:ext cx="2133600" cy="1438275"/>
          </a:xfrm>
          <a:custGeom>
            <a:avLst/>
            <a:gdLst>
              <a:gd name="T0" fmla="*/ 0 w 21600"/>
              <a:gd name="T1" fmla="*/ 0 h 21600"/>
              <a:gd name="T2" fmla="*/ 10800 w 21600"/>
              <a:gd name="T3" fmla="*/ 0 h 21600"/>
              <a:gd name="T4" fmla="*/ 21600 w 21600"/>
              <a:gd name="T5" fmla="*/ 0 h 21600"/>
              <a:gd name="T6" fmla="*/ 10800 w 21600"/>
              <a:gd name="T7" fmla="*/ 21600 h 21600"/>
              <a:gd name="T8" fmla="*/ 931 w 21600"/>
              <a:gd name="T9" fmla="*/ 538 h 21600"/>
              <a:gd name="T10" fmla="*/ 20729 w 21600"/>
              <a:gd name="T11" fmla="*/ 6606 h 21600"/>
            </a:gdLst>
            <a:ahLst/>
            <a:cxnLst>
              <a:cxn ang="0">
                <a:pos x="T0" y="T1"/>
              </a:cxn>
              <a:cxn ang="0">
                <a:pos x="T2" y="T3"/>
              </a:cxn>
              <a:cxn ang="0">
                <a:pos x="T4" y="T5"/>
              </a:cxn>
              <a:cxn ang="0">
                <a:pos x="T6" y="T7"/>
              </a:cxn>
            </a:cxnLst>
            <a:rect l="T8" t="T9" r="T10" b="T11"/>
            <a:pathLst>
              <a:path w="21600" h="21600" extrusionOk="0">
                <a:moveTo>
                  <a:pt x="21600" y="7298"/>
                </a:moveTo>
                <a:lnTo>
                  <a:pt x="21600" y="0"/>
                </a:lnTo>
                <a:lnTo>
                  <a:pt x="10679" y="0"/>
                </a:lnTo>
                <a:lnTo>
                  <a:pt x="0" y="0"/>
                </a:lnTo>
                <a:lnTo>
                  <a:pt x="0" y="7298"/>
                </a:lnTo>
                <a:lnTo>
                  <a:pt x="6033" y="7298"/>
                </a:lnTo>
                <a:lnTo>
                  <a:pt x="6206" y="7616"/>
                </a:lnTo>
                <a:lnTo>
                  <a:pt x="6310" y="7935"/>
                </a:lnTo>
                <a:lnTo>
                  <a:pt x="6345" y="8302"/>
                </a:lnTo>
                <a:lnTo>
                  <a:pt x="6310" y="8620"/>
                </a:lnTo>
                <a:lnTo>
                  <a:pt x="6206" y="8963"/>
                </a:lnTo>
                <a:lnTo>
                  <a:pt x="6102" y="9331"/>
                </a:lnTo>
                <a:lnTo>
                  <a:pt x="5894" y="9722"/>
                </a:lnTo>
                <a:lnTo>
                  <a:pt x="5513" y="10163"/>
                </a:lnTo>
                <a:lnTo>
                  <a:pt x="4577" y="11339"/>
                </a:lnTo>
                <a:lnTo>
                  <a:pt x="3848" y="12539"/>
                </a:lnTo>
                <a:lnTo>
                  <a:pt x="3363" y="13641"/>
                </a:lnTo>
                <a:lnTo>
                  <a:pt x="3086" y="14718"/>
                </a:lnTo>
                <a:lnTo>
                  <a:pt x="3051" y="15649"/>
                </a:lnTo>
                <a:lnTo>
                  <a:pt x="3086" y="16580"/>
                </a:lnTo>
                <a:lnTo>
                  <a:pt x="3467" y="17510"/>
                </a:lnTo>
                <a:lnTo>
                  <a:pt x="3952" y="18294"/>
                </a:lnTo>
                <a:lnTo>
                  <a:pt x="4577" y="19029"/>
                </a:lnTo>
                <a:lnTo>
                  <a:pt x="5270" y="19616"/>
                </a:lnTo>
                <a:lnTo>
                  <a:pt x="6137" y="20229"/>
                </a:lnTo>
                <a:lnTo>
                  <a:pt x="6969" y="20718"/>
                </a:lnTo>
                <a:lnTo>
                  <a:pt x="7905" y="21061"/>
                </a:lnTo>
                <a:lnTo>
                  <a:pt x="8876" y="21331"/>
                </a:lnTo>
                <a:lnTo>
                  <a:pt x="9812" y="21600"/>
                </a:lnTo>
                <a:lnTo>
                  <a:pt x="10817" y="21600"/>
                </a:lnTo>
                <a:lnTo>
                  <a:pt x="11753" y="21600"/>
                </a:lnTo>
                <a:lnTo>
                  <a:pt x="12690" y="21331"/>
                </a:lnTo>
                <a:lnTo>
                  <a:pt x="13695" y="21061"/>
                </a:lnTo>
                <a:lnTo>
                  <a:pt x="14492" y="20718"/>
                </a:lnTo>
                <a:lnTo>
                  <a:pt x="15359" y="20229"/>
                </a:lnTo>
                <a:lnTo>
                  <a:pt x="16157" y="19616"/>
                </a:lnTo>
                <a:lnTo>
                  <a:pt x="16781" y="19029"/>
                </a:lnTo>
                <a:lnTo>
                  <a:pt x="17335" y="18294"/>
                </a:lnTo>
                <a:lnTo>
                  <a:pt x="17717" y="17510"/>
                </a:lnTo>
                <a:lnTo>
                  <a:pt x="18098" y="16580"/>
                </a:lnTo>
                <a:lnTo>
                  <a:pt x="18237" y="15649"/>
                </a:lnTo>
                <a:lnTo>
                  <a:pt x="18098" y="14718"/>
                </a:lnTo>
                <a:lnTo>
                  <a:pt x="17856" y="13641"/>
                </a:lnTo>
                <a:lnTo>
                  <a:pt x="17231" y="12539"/>
                </a:lnTo>
                <a:lnTo>
                  <a:pt x="16538" y="11339"/>
                </a:lnTo>
                <a:lnTo>
                  <a:pt x="15533" y="10163"/>
                </a:lnTo>
                <a:lnTo>
                  <a:pt x="15221" y="9722"/>
                </a:lnTo>
                <a:lnTo>
                  <a:pt x="14978" y="9404"/>
                </a:lnTo>
                <a:lnTo>
                  <a:pt x="14804" y="9012"/>
                </a:lnTo>
                <a:lnTo>
                  <a:pt x="14735" y="8620"/>
                </a:lnTo>
                <a:lnTo>
                  <a:pt x="14700" y="8302"/>
                </a:lnTo>
                <a:lnTo>
                  <a:pt x="14735" y="7959"/>
                </a:lnTo>
                <a:lnTo>
                  <a:pt x="14874" y="7616"/>
                </a:lnTo>
                <a:lnTo>
                  <a:pt x="14978" y="7298"/>
                </a:lnTo>
                <a:lnTo>
                  <a:pt x="21600" y="7298"/>
                </a:lnTo>
                <a:close/>
              </a:path>
              <a:path w="21600" h="21600" extrusionOk="0">
                <a:moveTo>
                  <a:pt x="21600" y="7298"/>
                </a:moveTo>
                <a:lnTo>
                  <a:pt x="6033" y="7298"/>
                </a:lnTo>
                <a:lnTo>
                  <a:pt x="11164" y="7298"/>
                </a:lnTo>
              </a:path>
            </a:pathLst>
          </a:custGeom>
          <a:solidFill>
            <a:srgbClr val="FFFFFF"/>
          </a:solidFill>
          <a:ln w="9525">
            <a:solidFill>
              <a:srgbClr val="000000"/>
            </a:solidFill>
            <a:miter lim="800000"/>
            <a:headEnd/>
            <a:tailEnd/>
          </a:ln>
          <a:effectLst>
            <a:outerShdw blurRad="63500" dist="107763" dir="2700000" algn="ctr" rotWithShape="0">
              <a:srgbClr val="000000">
                <a:alpha val="74998"/>
              </a:srgbClr>
            </a:outerShdw>
          </a:effectLst>
        </p:spPr>
        <p:txBody>
          <a:bodyPr/>
          <a:lstStyle/>
          <a:p>
            <a:pPr>
              <a:defRPr/>
            </a:pPr>
            <a:endParaRPr lang="en-US" sz="1800"/>
          </a:p>
        </p:txBody>
      </p:sp>
      <p:sp>
        <p:nvSpPr>
          <p:cNvPr id="17418" name="Text Box 10"/>
          <p:cNvSpPr txBox="1">
            <a:spLocks noChangeArrowheads="1"/>
          </p:cNvSpPr>
          <p:nvPr/>
        </p:nvSpPr>
        <p:spPr bwMode="auto">
          <a:xfrm>
            <a:off x="457200" y="5486400"/>
            <a:ext cx="16002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50000"/>
              </a:spcBef>
            </a:pPr>
            <a:r>
              <a:rPr lang="en-US" sz="1600">
                <a:solidFill>
                  <a:schemeClr val="folHlink"/>
                </a:solidFill>
              </a:rPr>
              <a:t>People Default on Loans</a:t>
            </a:r>
            <a:endParaRPr lang="en-US" sz="1600">
              <a:solidFill>
                <a:srgbClr val="FF0000"/>
              </a:solidFill>
            </a:endParaRPr>
          </a:p>
        </p:txBody>
      </p:sp>
      <p:sp>
        <p:nvSpPr>
          <p:cNvPr id="17419" name="Text Box 11"/>
          <p:cNvSpPr txBox="1">
            <a:spLocks noChangeArrowheads="1"/>
          </p:cNvSpPr>
          <p:nvPr/>
        </p:nvSpPr>
        <p:spPr bwMode="auto">
          <a:xfrm>
            <a:off x="3505200" y="5334000"/>
            <a:ext cx="17526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50000"/>
              </a:spcBef>
            </a:pPr>
            <a:r>
              <a:rPr lang="en-US" sz="1800">
                <a:solidFill>
                  <a:schemeClr val="folHlink"/>
                </a:solidFill>
              </a:rPr>
              <a:t>Banks have no money to give people</a:t>
            </a:r>
            <a:endParaRPr lang="en-US" sz="1800">
              <a:solidFill>
                <a:srgbClr val="FF0000"/>
              </a:solidFill>
            </a:endParaRPr>
          </a:p>
        </p:txBody>
      </p:sp>
      <p:sp>
        <p:nvSpPr>
          <p:cNvPr id="17420" name="Text Box 12"/>
          <p:cNvSpPr txBox="1">
            <a:spLocks noChangeArrowheads="1"/>
          </p:cNvSpPr>
          <p:nvPr/>
        </p:nvSpPr>
        <p:spPr bwMode="auto">
          <a:xfrm>
            <a:off x="6629400" y="5257800"/>
            <a:ext cx="175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50000"/>
              </a:spcBef>
            </a:pPr>
            <a:r>
              <a:rPr lang="en-US" sz="1800">
                <a:solidFill>
                  <a:schemeClr val="folHlink"/>
                </a:solidFill>
              </a:rPr>
              <a:t>Banks Close</a:t>
            </a:r>
            <a:endParaRPr lang="en-US" sz="1800">
              <a:solidFill>
                <a:srgbClr val="FF0000"/>
              </a:solidFill>
            </a:endParaRPr>
          </a:p>
        </p:txBody>
      </p:sp>
      <p:sp>
        <p:nvSpPr>
          <p:cNvPr id="17421" name="Text Box 13"/>
          <p:cNvSpPr txBox="1">
            <a:spLocks noChangeArrowheads="1"/>
          </p:cNvSpPr>
          <p:nvPr/>
        </p:nvSpPr>
        <p:spPr bwMode="auto">
          <a:xfrm>
            <a:off x="7010400" y="5715000"/>
            <a:ext cx="12954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cs typeface="ＭＳ Ｐゴシック" charset="0"/>
              </a:defRPr>
            </a:lvl2pPr>
            <a:lvl3pPr marL="1143000" indent="-228600" eaLnBrk="0" hangingPunct="0">
              <a:defRPr sz="2400">
                <a:solidFill>
                  <a:schemeClr val="tx1"/>
                </a:solidFill>
                <a:latin typeface="Verdana" charset="0"/>
                <a:ea typeface="ＭＳ Ｐゴシック" charset="0"/>
                <a:cs typeface="ＭＳ Ｐゴシック" charset="0"/>
              </a:defRPr>
            </a:lvl3pPr>
            <a:lvl4pPr marL="1600200" indent="-228600" eaLnBrk="0" hangingPunct="0">
              <a:defRPr sz="2400">
                <a:solidFill>
                  <a:schemeClr val="tx1"/>
                </a:solidFill>
                <a:latin typeface="Verdana" charset="0"/>
                <a:ea typeface="ＭＳ Ｐゴシック" charset="0"/>
                <a:cs typeface="ＭＳ Ｐゴシック" charset="0"/>
              </a:defRPr>
            </a:lvl4pPr>
            <a:lvl5pPr marL="2057400" indent="-228600" eaLnBrk="0" hangingPunct="0">
              <a:defRPr sz="2400">
                <a:solidFill>
                  <a:schemeClr val="tx1"/>
                </a:solidFill>
                <a:latin typeface="Verdana"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cs typeface="ＭＳ Ｐゴシック" charset="0"/>
              </a:defRPr>
            </a:lvl9pPr>
          </a:lstStyle>
          <a:p>
            <a:pPr eaLnBrk="1" hangingPunct="1">
              <a:spcBef>
                <a:spcPct val="50000"/>
              </a:spcBef>
            </a:pPr>
            <a:r>
              <a:rPr lang="en-US" sz="1400">
                <a:solidFill>
                  <a:schemeClr val="folHlink"/>
                </a:solidFill>
              </a:rPr>
              <a:t>People Loose savings</a:t>
            </a:r>
            <a:endParaRPr lang="en-US" sz="140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000000"/>
                </a:solidFill>
                <a:latin typeface="+mn-lt"/>
              </a:rPr>
              <a:t>Bank Closures </a:t>
            </a:r>
            <a:endParaRPr lang="en-US" i="1" dirty="0">
              <a:solidFill>
                <a:srgbClr val="000000"/>
              </a:solidFill>
              <a:latin typeface="+mn-lt"/>
            </a:endParaRPr>
          </a:p>
        </p:txBody>
      </p:sp>
      <p:pic>
        <p:nvPicPr>
          <p:cNvPr id="4" name="Bank Closers and Tariff.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33450" y="1700213"/>
            <a:ext cx="7278688" cy="4962525"/>
          </a:xfrm>
        </p:spPr>
      </p:pic>
    </p:spTree>
    <p:extLst>
      <p:ext uri="{BB962C8B-B14F-4D97-AF65-F5344CB8AC3E}">
        <p14:creationId xmlns:p14="http://schemas.microsoft.com/office/powerpoint/2010/main" val="375538150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i="1">
                <a:solidFill>
                  <a:schemeClr val="folHlink"/>
                </a:solidFill>
                <a:latin typeface="Verdana" charset="0"/>
                <a:ea typeface="ヒラギノ角ゴ Pro W3" charset="0"/>
              </a:rPr>
              <a:t>President Hoover's Belief</a:t>
            </a:r>
            <a:endParaRPr lang="en-US">
              <a:solidFill>
                <a:schemeClr val="folHlink"/>
              </a:solidFill>
              <a:latin typeface="Arial" charset="0"/>
              <a:ea typeface="ヒラギノ角ゴ Pro W3" charset="0"/>
            </a:endParaRPr>
          </a:p>
        </p:txBody>
      </p:sp>
      <p:sp>
        <p:nvSpPr>
          <p:cNvPr id="20483" name="Rectangle 3"/>
          <p:cNvSpPr>
            <a:spLocks noGrp="1" noChangeArrowheads="1"/>
          </p:cNvSpPr>
          <p:nvPr>
            <p:ph type="body" idx="1"/>
          </p:nvPr>
        </p:nvSpPr>
        <p:spPr/>
        <p:txBody>
          <a:bodyPr/>
          <a:lstStyle/>
          <a:p>
            <a:pPr>
              <a:buFontTx/>
              <a:buNone/>
            </a:pPr>
            <a:r>
              <a:rPr lang="en-US">
                <a:solidFill>
                  <a:schemeClr val="folHlink"/>
                </a:solidFill>
                <a:latin typeface="Verdana" charset="0"/>
                <a:ea typeface="ヒラギノ角ゴ Pro W3" charset="0"/>
              </a:rPr>
              <a:t>Hoover</a:t>
            </a:r>
            <a:r>
              <a:rPr lang="ja-JP" altLang="en-US">
                <a:solidFill>
                  <a:schemeClr val="folHlink"/>
                </a:solidFill>
                <a:latin typeface="Verdana" charset="0"/>
                <a:ea typeface="ヒラギノ角ゴ Pro W3" charset="0"/>
              </a:rPr>
              <a:t>’</a:t>
            </a:r>
            <a:r>
              <a:rPr lang="en-US">
                <a:solidFill>
                  <a:schemeClr val="folHlink"/>
                </a:solidFill>
                <a:latin typeface="Verdana" charset="0"/>
                <a:ea typeface="ヒラギノ角ゴ Pro W3" charset="0"/>
              </a:rPr>
              <a:t>s Attitude:</a:t>
            </a:r>
          </a:p>
          <a:p>
            <a:r>
              <a:rPr lang="ja-JP" altLang="en-US">
                <a:solidFill>
                  <a:schemeClr val="folHlink"/>
                </a:solidFill>
                <a:latin typeface="Verdana" charset="0"/>
                <a:ea typeface="ヒラギノ角ゴ Pro W3" charset="0"/>
              </a:rPr>
              <a:t>“</a:t>
            </a:r>
            <a:r>
              <a:rPr lang="en-US">
                <a:solidFill>
                  <a:schemeClr val="folHlink"/>
                </a:solidFill>
                <a:latin typeface="Verdana" charset="0"/>
                <a:ea typeface="ヒラギノ角ゴ Pro W3" charset="0"/>
              </a:rPr>
              <a:t>I do not  believe that the power and duty of the general government ought to be extended to the relief of individual suffering…though people support the government, the government should not support the people.</a:t>
            </a:r>
            <a:r>
              <a:rPr lang="ja-JP" altLang="en-US">
                <a:solidFill>
                  <a:schemeClr val="folHlink"/>
                </a:solidFill>
                <a:latin typeface="Verdana" charset="0"/>
                <a:ea typeface="ヒラギノ角ゴ Pro W3" charset="0"/>
              </a:rPr>
              <a:t>”</a:t>
            </a:r>
            <a:endParaRPr lang="en-US">
              <a:solidFill>
                <a:schemeClr val="folHlink"/>
              </a:solidFill>
              <a:latin typeface="Verdana" charset="0"/>
              <a:ea typeface="ヒラギノ角ゴ Pro W3" charset="0"/>
            </a:endParaRPr>
          </a:p>
          <a:p>
            <a:pPr algn="r">
              <a:buFontTx/>
              <a:buNone/>
            </a:pPr>
            <a:r>
              <a:rPr lang="en-US">
                <a:solidFill>
                  <a:schemeClr val="folHlink"/>
                </a:solidFill>
                <a:latin typeface="Verdana" charset="0"/>
                <a:ea typeface="ヒラギノ角ゴ Pro W3" charset="0"/>
              </a:rPr>
              <a:t>--Herbert Hoover, 1930</a:t>
            </a:r>
            <a:endParaRPr lang="en-US" sz="2900">
              <a:solidFill>
                <a:schemeClr val="folHlink"/>
              </a:solidFill>
              <a:latin typeface="Verdana" charset="0"/>
              <a:ea typeface="ヒラギノ角ゴ Pro W3" charset="0"/>
            </a:endParaRP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0483">
                                            <p:bg/>
                                          </p:spTgt>
                                        </p:tgtEl>
                                        <p:attrNameLst>
                                          <p:attrName>style.visibility</p:attrName>
                                        </p:attrNameLst>
                                      </p:cBhvr>
                                      <p:to>
                                        <p:strVal val="visible"/>
                                      </p:to>
                                    </p:set>
                                    <p:anim calcmode="lin" valueType="num">
                                      <p:cBhvr>
                                        <p:cTn id="7" dur="500" fill="hold"/>
                                        <p:tgtEl>
                                          <p:spTgt spid="20483">
                                            <p:bg/>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0483">
                                            <p:bg/>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0483">
                                            <p:bg/>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0483">
                                            <p:bg/>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81000" y="457200"/>
            <a:ext cx="8382000" cy="838200"/>
          </a:xfrm>
        </p:spPr>
        <p:txBody>
          <a:bodyPr/>
          <a:lstStyle/>
          <a:p>
            <a:pPr eaLnBrk="1" hangingPunct="1"/>
            <a:r>
              <a:rPr lang="en-US" i="1">
                <a:solidFill>
                  <a:schemeClr val="folHlink"/>
                </a:solidFill>
                <a:latin typeface="Verdana" charset="0"/>
                <a:ea typeface="ヒラギノ角ゴ Pro W3" charset="0"/>
              </a:rPr>
              <a:t>Hoover</a:t>
            </a:r>
            <a:r>
              <a:rPr lang="ja-JP" altLang="en-US" i="1">
                <a:solidFill>
                  <a:schemeClr val="folHlink"/>
                </a:solidFill>
                <a:latin typeface="Verdana" charset="0"/>
                <a:ea typeface="ヒラギノ角ゴ Pro W3" charset="0"/>
              </a:rPr>
              <a:t>’</a:t>
            </a:r>
            <a:r>
              <a:rPr lang="en-US" altLang="ja-JP" i="1">
                <a:solidFill>
                  <a:schemeClr val="folHlink"/>
                </a:solidFill>
                <a:latin typeface="Verdana" charset="0"/>
                <a:ea typeface="ヒラギノ角ゴ Pro W3" charset="0"/>
              </a:rPr>
              <a:t>s Response</a:t>
            </a:r>
            <a:endParaRPr lang="en-US">
              <a:solidFill>
                <a:schemeClr val="folHlink"/>
              </a:solidFill>
              <a:latin typeface="Arial" charset="0"/>
              <a:ea typeface="ヒラギノ角ゴ Pro W3" charset="0"/>
            </a:endParaRPr>
          </a:p>
        </p:txBody>
      </p:sp>
      <p:sp>
        <p:nvSpPr>
          <p:cNvPr id="32771" name="Rectangle 3"/>
          <p:cNvSpPr>
            <a:spLocks noGrp="1" noChangeArrowheads="1"/>
          </p:cNvSpPr>
          <p:nvPr>
            <p:ph type="body" idx="1"/>
          </p:nvPr>
        </p:nvSpPr>
        <p:spPr>
          <a:xfrm>
            <a:off x="228600" y="1447800"/>
            <a:ext cx="8686800" cy="5181600"/>
          </a:xfrm>
        </p:spPr>
        <p:txBody>
          <a:bodyPr/>
          <a:lstStyle/>
          <a:p>
            <a:pPr eaLnBrk="1" hangingPunct="1"/>
            <a:r>
              <a:rPr lang="en-US" sz="2500">
                <a:solidFill>
                  <a:schemeClr val="folHlink"/>
                </a:solidFill>
                <a:latin typeface="Verdana" charset="0"/>
                <a:ea typeface="ヒラギノ角ゴ Pro W3" charset="0"/>
              </a:rPr>
              <a:t>Hoover believed the economy would fix itself: </a:t>
            </a:r>
          </a:p>
          <a:p>
            <a:pPr lvl="1" eaLnBrk="1" hangingPunct="1"/>
            <a:r>
              <a:rPr lang="en-US" sz="2200">
                <a:solidFill>
                  <a:schemeClr val="folHlink"/>
                </a:solidFill>
                <a:latin typeface="Verdana" charset="0"/>
                <a:ea typeface="ヒラギノ角ゴ Pro W3" charset="0"/>
              </a:rPr>
              <a:t>Continued laissez faire economics</a:t>
            </a:r>
          </a:p>
          <a:p>
            <a:pPr lvl="1" eaLnBrk="1" hangingPunct="1"/>
            <a:r>
              <a:rPr lang="en-US" sz="2200">
                <a:solidFill>
                  <a:schemeClr val="folHlink"/>
                </a:solidFill>
                <a:latin typeface="Verdana" charset="0"/>
                <a:ea typeface="ヒラギノ角ゴ Pro W3" charset="0"/>
              </a:rPr>
              <a:t>Did not support federal public assistance because he believed it would destroy</a:t>
            </a:r>
            <a:r>
              <a:rPr lang="en-US" altLang="ja-JP" sz="2200">
                <a:solidFill>
                  <a:schemeClr val="folHlink"/>
                </a:solidFill>
                <a:latin typeface="Verdana" charset="0"/>
                <a:ea typeface="ヒラギノ角ゴ Pro W3" charset="0"/>
              </a:rPr>
              <a:t> people’s “self-respect”</a:t>
            </a:r>
            <a:r>
              <a:rPr lang="en-US" altLang="ja-JP" sz="2100">
                <a:solidFill>
                  <a:schemeClr val="folHlink"/>
                </a:solidFill>
                <a:latin typeface="Verdana" charset="0"/>
                <a:ea typeface="ヒラギノ角ゴ Pro W3" charset="0"/>
              </a:rPr>
              <a:t> </a:t>
            </a:r>
            <a:endParaRPr lang="en-US" sz="2100">
              <a:solidFill>
                <a:schemeClr val="folHlink"/>
              </a:solidFill>
              <a:latin typeface="Verdana" charset="0"/>
              <a:ea typeface="ヒラギノ角ゴ Pro W3" charset="0"/>
            </a:endParaRPr>
          </a:p>
          <a:p>
            <a:pPr eaLnBrk="1" hangingPunct="1"/>
            <a:r>
              <a:rPr lang="en-US" sz="2500">
                <a:solidFill>
                  <a:schemeClr val="folHlink"/>
                </a:solidFill>
                <a:latin typeface="Verdana" charset="0"/>
                <a:ea typeface="ヒラギノ角ゴ Pro W3" charset="0"/>
              </a:rPr>
              <a:t>When the economy got worse, Hoover supported:</a:t>
            </a:r>
          </a:p>
          <a:p>
            <a:pPr lvl="1" eaLnBrk="1" hangingPunct="1"/>
            <a:r>
              <a:rPr lang="en-US" sz="2200" u="sng">
                <a:solidFill>
                  <a:srgbClr val="FF0000"/>
                </a:solidFill>
                <a:latin typeface="Verdana" charset="0"/>
                <a:ea typeface="ヒラギノ角ゴ Pro W3" charset="0"/>
              </a:rPr>
              <a:t>Hawley-Smoot Tariff</a:t>
            </a:r>
            <a:r>
              <a:rPr lang="en-US" sz="2200">
                <a:solidFill>
                  <a:schemeClr val="folHlink"/>
                </a:solidFill>
                <a:latin typeface="Verdana" charset="0"/>
                <a:ea typeface="ヒラギノ角ゴ Pro W3" charset="0"/>
              </a:rPr>
              <a:t> (raised taxes on foreign goods) to protect US business</a:t>
            </a:r>
            <a:endParaRPr lang="en-US" sz="2100">
              <a:solidFill>
                <a:schemeClr val="folHlink"/>
              </a:solidFill>
              <a:latin typeface="Verdana" charset="0"/>
              <a:ea typeface="ヒラギノ角ゴ Pro W3" charset="0"/>
            </a:endParaRPr>
          </a:p>
          <a:p>
            <a:pPr lvl="2" eaLnBrk="1" hangingPunct="1"/>
            <a:r>
              <a:rPr lang="en-US" sz="2000">
                <a:solidFill>
                  <a:schemeClr val="folHlink"/>
                </a:solidFill>
                <a:latin typeface="Verdana" charset="0"/>
                <a:ea typeface="ヒラギノ角ゴ Pro W3" charset="0"/>
              </a:rPr>
              <a:t>Other countries raised their tariffs and trade decreased</a:t>
            </a:r>
          </a:p>
          <a:p>
            <a:pPr lvl="1" eaLnBrk="1" hangingPunct="1"/>
            <a:r>
              <a:rPr lang="en-US" altLang="ja-JP" sz="2100">
                <a:solidFill>
                  <a:schemeClr val="folHlink"/>
                </a:solidFill>
                <a:latin typeface="Verdana" charset="0"/>
                <a:ea typeface="ヒラギノ角ゴ Pro W3" charset="0"/>
              </a:rPr>
              <a:t>Tax cuts for the rich and cheap loans for big business</a:t>
            </a:r>
          </a:p>
          <a:p>
            <a:pPr eaLnBrk="1" hangingPunct="1"/>
            <a:r>
              <a:rPr lang="en-US" sz="2500">
                <a:solidFill>
                  <a:schemeClr val="folHlink"/>
                </a:solidFill>
                <a:latin typeface="Verdana" charset="0"/>
                <a:ea typeface="ヒラギノ角ゴ Pro W3" charset="0"/>
              </a:rPr>
              <a:t>Many believed that Hoover only helped the rich and began blaming him for the nation</a:t>
            </a:r>
            <a:r>
              <a:rPr lang="ja-JP" altLang="en-US" sz="2500">
                <a:solidFill>
                  <a:schemeClr val="folHlink"/>
                </a:solidFill>
                <a:latin typeface="Verdana" charset="0"/>
                <a:ea typeface="ヒラギノ角ゴ Pro W3" charset="0"/>
              </a:rPr>
              <a:t>’</a:t>
            </a:r>
            <a:r>
              <a:rPr lang="en-US" sz="2500">
                <a:solidFill>
                  <a:schemeClr val="folHlink"/>
                </a:solidFill>
                <a:latin typeface="Verdana" charset="0"/>
                <a:ea typeface="ヒラギノ角ゴ Pro W3" charset="0"/>
              </a:rPr>
              <a:t>s problems</a:t>
            </a:r>
          </a:p>
          <a:p>
            <a:pPr lvl="1" eaLnBrk="1" hangingPunct="1"/>
            <a:r>
              <a:rPr lang="en-US" sz="2200">
                <a:solidFill>
                  <a:schemeClr val="folHlink"/>
                </a:solidFill>
                <a:latin typeface="Verdana" charset="0"/>
                <a:ea typeface="ヒラギノ角ゴ Pro W3" charset="0"/>
              </a:rPr>
              <a:t>Homeless encampments were built across the nation and mockingly named </a:t>
            </a:r>
            <a:r>
              <a:rPr lang="ja-JP" altLang="en-US" sz="2200">
                <a:solidFill>
                  <a:srgbClr val="FF0000"/>
                </a:solidFill>
                <a:latin typeface="Verdana" charset="0"/>
                <a:ea typeface="ヒラギノ角ゴ Pro W3" charset="0"/>
              </a:rPr>
              <a:t>“</a:t>
            </a:r>
            <a:r>
              <a:rPr lang="en-US" sz="2200" u="sng">
                <a:solidFill>
                  <a:srgbClr val="FF0000"/>
                </a:solidFill>
                <a:latin typeface="Verdana" charset="0"/>
                <a:ea typeface="ヒラギノ角ゴ Pro W3" charset="0"/>
              </a:rPr>
              <a:t>Hovervilles</a:t>
            </a:r>
            <a:r>
              <a:rPr lang="ja-JP" altLang="en-US" sz="2200">
                <a:solidFill>
                  <a:srgbClr val="FF0000"/>
                </a:solidFill>
                <a:latin typeface="Verdana" charset="0"/>
                <a:ea typeface="ヒラギノ角ゴ Pro W3" charset="0"/>
              </a:rPr>
              <a:t>”</a:t>
            </a:r>
            <a:endParaRPr lang="en-US" sz="2100">
              <a:solidFill>
                <a:schemeClr val="folHlink"/>
              </a:solidFill>
              <a:latin typeface="Verdana" charset="0"/>
              <a:ea typeface="ヒラギノ角ゴ Pro W3" charset="0"/>
            </a:endParaRP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p:cTn id="7" dur="500" fill="hold"/>
                                        <p:tgtEl>
                                          <p:spTgt spid="3277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277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2771">
                                            <p:txEl>
                                              <p:pRg st="1" end="1"/>
                                            </p:txEl>
                                          </p:spTgt>
                                        </p:tgtEl>
                                        <p:attrNameLst>
                                          <p:attrName>style.visibility</p:attrName>
                                        </p:attrNameLst>
                                      </p:cBhvr>
                                      <p:to>
                                        <p:strVal val="visible"/>
                                      </p:to>
                                    </p:set>
                                    <p:anim calcmode="lin" valueType="num">
                                      <p:cBhvr>
                                        <p:cTn id="13" dur="500" fill="hold"/>
                                        <p:tgtEl>
                                          <p:spTgt spid="32771">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2771">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2771">
                                            <p:txEl>
                                              <p:pRg st="2" end="2"/>
                                            </p:txEl>
                                          </p:spTgt>
                                        </p:tgtEl>
                                        <p:attrNameLst>
                                          <p:attrName>style.visibility</p:attrName>
                                        </p:attrNameLst>
                                      </p:cBhvr>
                                      <p:to>
                                        <p:strVal val="visible"/>
                                      </p:to>
                                    </p:set>
                                    <p:anim calcmode="lin" valueType="num">
                                      <p:cBhvr>
                                        <p:cTn id="19" dur="500" fill="hold"/>
                                        <p:tgtEl>
                                          <p:spTgt spid="32771">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2771">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2771">
                                            <p:txEl>
                                              <p:pRg st="3" end="3"/>
                                            </p:txEl>
                                          </p:spTgt>
                                        </p:tgtEl>
                                        <p:attrNameLst>
                                          <p:attrName>style.visibility</p:attrName>
                                        </p:attrNameLst>
                                      </p:cBhvr>
                                      <p:to>
                                        <p:strVal val="visible"/>
                                      </p:to>
                                    </p:set>
                                    <p:anim calcmode="lin" valueType="num">
                                      <p:cBhvr>
                                        <p:cTn id="25" dur="500" fill="hold"/>
                                        <p:tgtEl>
                                          <p:spTgt spid="32771">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2771">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32771">
                                            <p:txEl>
                                              <p:pRg st="4" end="4"/>
                                            </p:txEl>
                                          </p:spTgt>
                                        </p:tgtEl>
                                        <p:attrNameLst>
                                          <p:attrName>style.visibility</p:attrName>
                                        </p:attrNameLst>
                                      </p:cBhvr>
                                      <p:to>
                                        <p:strVal val="visible"/>
                                      </p:to>
                                    </p:set>
                                    <p:anim calcmode="lin" valueType="num">
                                      <p:cBhvr>
                                        <p:cTn id="31" dur="500" fill="hold"/>
                                        <p:tgtEl>
                                          <p:spTgt spid="32771">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2771">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32771">
                                            <p:txEl>
                                              <p:pRg st="5" end="5"/>
                                            </p:txEl>
                                          </p:spTgt>
                                        </p:tgtEl>
                                        <p:attrNameLst>
                                          <p:attrName>style.visibility</p:attrName>
                                        </p:attrNameLst>
                                      </p:cBhvr>
                                      <p:to>
                                        <p:strVal val="visible"/>
                                      </p:to>
                                    </p:set>
                                    <p:anim calcmode="lin" valueType="num">
                                      <p:cBhvr>
                                        <p:cTn id="37" dur="500" fill="hold"/>
                                        <p:tgtEl>
                                          <p:spTgt spid="32771">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32771">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32771">
                                            <p:txEl>
                                              <p:pRg st="6" end="6"/>
                                            </p:txEl>
                                          </p:spTgt>
                                        </p:tgtEl>
                                        <p:attrNameLst>
                                          <p:attrName>style.visibility</p:attrName>
                                        </p:attrNameLst>
                                      </p:cBhvr>
                                      <p:to>
                                        <p:strVal val="visible"/>
                                      </p:to>
                                    </p:set>
                                    <p:anim calcmode="lin" valueType="num">
                                      <p:cBhvr>
                                        <p:cTn id="43" dur="500" fill="hold"/>
                                        <p:tgtEl>
                                          <p:spTgt spid="32771">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32771">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32771">
                                            <p:txEl>
                                              <p:pRg st="7" end="7"/>
                                            </p:txEl>
                                          </p:spTgt>
                                        </p:tgtEl>
                                        <p:attrNameLst>
                                          <p:attrName>style.visibility</p:attrName>
                                        </p:attrNameLst>
                                      </p:cBhvr>
                                      <p:to>
                                        <p:strVal val="visible"/>
                                      </p:to>
                                    </p:set>
                                    <p:anim calcmode="lin" valueType="num">
                                      <p:cBhvr>
                                        <p:cTn id="49" dur="500" fill="hold"/>
                                        <p:tgtEl>
                                          <p:spTgt spid="32771">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2771">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0" fill="hold" grpId="0" nodeType="clickEffect">
                                  <p:stCondLst>
                                    <p:cond delay="0"/>
                                  </p:stCondLst>
                                  <p:childTnLst>
                                    <p:set>
                                      <p:cBhvr>
                                        <p:cTn id="54" dur="1" fill="hold">
                                          <p:stCondLst>
                                            <p:cond delay="0"/>
                                          </p:stCondLst>
                                        </p:cTn>
                                        <p:tgtEl>
                                          <p:spTgt spid="32771">
                                            <p:txEl>
                                              <p:pRg st="8" end="8"/>
                                            </p:txEl>
                                          </p:spTgt>
                                        </p:tgtEl>
                                        <p:attrNameLst>
                                          <p:attrName>style.visibility</p:attrName>
                                        </p:attrNameLst>
                                      </p:cBhvr>
                                      <p:to>
                                        <p:strVal val="visible"/>
                                      </p:to>
                                    </p:set>
                                    <p:anim calcmode="lin" valueType="num">
                                      <p:cBhvr>
                                        <p:cTn id="55" dur="500" fill="hold"/>
                                        <p:tgtEl>
                                          <p:spTgt spid="32771">
                                            <p:txEl>
                                              <p:pRg st="8" end="8"/>
                                            </p:txEl>
                                          </p:spTgt>
                                        </p:tgtEl>
                                        <p:attrNameLst>
                                          <p:attrName>ppt_w</p:attrName>
                                        </p:attrNameLst>
                                      </p:cBhvr>
                                      <p:tavLst>
                                        <p:tav tm="0">
                                          <p:val>
                                            <p:fltVal val="0"/>
                                          </p:val>
                                        </p:tav>
                                        <p:tav tm="100000">
                                          <p:val>
                                            <p:strVal val="#ppt_w"/>
                                          </p:val>
                                        </p:tav>
                                      </p:tavLst>
                                    </p:anim>
                                    <p:anim calcmode="lin" valueType="num">
                                      <p:cBhvr>
                                        <p:cTn id="56" dur="500" fill="hold"/>
                                        <p:tgtEl>
                                          <p:spTgt spid="32771">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solidFill>
                  <a:schemeClr val="folHlink"/>
                </a:solidFill>
                <a:latin typeface="Arial" charset="0"/>
                <a:ea typeface="ヒラギノ角ゴ Pro W3" charset="0"/>
              </a:rPr>
              <a:t>Hawley Smoot Tariff Graph</a:t>
            </a:r>
          </a:p>
        </p:txBody>
      </p:sp>
      <p:sp>
        <p:nvSpPr>
          <p:cNvPr id="65539" name="Rectangle 3"/>
          <p:cNvSpPr>
            <a:spLocks noGrp="1" noChangeArrowheads="1"/>
          </p:cNvSpPr>
          <p:nvPr>
            <p:ph type="body" idx="1"/>
          </p:nvPr>
        </p:nvSpPr>
        <p:spPr/>
        <p:txBody>
          <a:bodyPr/>
          <a:lstStyle/>
          <a:p>
            <a:pPr eaLnBrk="1" hangingPunct="1">
              <a:defRPr/>
            </a:pPr>
            <a:endParaRPr lang="en-US" smtClean="0">
              <a:cs typeface="+mn-cs"/>
            </a:endParaRPr>
          </a:p>
        </p:txBody>
      </p:sp>
      <p:graphicFrame>
        <p:nvGraphicFramePr>
          <p:cNvPr id="65540" name="Object 4"/>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33817" name="Worksheet" r:id="rId4" imgW="5577840" imgH="2587752" progId="Excel.Sheet.8">
                  <p:embed/>
                </p:oleObj>
              </mc:Choice>
              <mc:Fallback>
                <p:oleObj name="Worksheet" r:id="rId4" imgW="5577840" imgH="2587752"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i="1">
                <a:solidFill>
                  <a:schemeClr val="folHlink"/>
                </a:solidFill>
                <a:latin typeface="Verdana" charset="0"/>
                <a:ea typeface="ヒラギノ角ゴ Pro W3" charset="0"/>
              </a:rPr>
              <a:t>Hooverville and Soup Kitchens</a:t>
            </a:r>
            <a:endParaRPr lang="en-US">
              <a:solidFill>
                <a:schemeClr val="folHlink"/>
              </a:solidFill>
              <a:latin typeface="Arial" charset="0"/>
              <a:ea typeface="ヒラギノ角ゴ Pro W3" charset="0"/>
            </a:endParaRPr>
          </a:p>
        </p:txBody>
      </p:sp>
      <p:pic>
        <p:nvPicPr>
          <p:cNvPr id="19460" name="Picture 4" descr="great depression 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4267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6" descr="breadl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524000"/>
            <a:ext cx="4191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Text Box 8"/>
          <p:cNvSpPr txBox="1">
            <a:spLocks noGrp="1" noChangeArrowheads="1"/>
          </p:cNvSpPr>
          <p:nvPr>
            <p:ph type="body" idx="4294967295"/>
          </p:nvPr>
        </p:nvSpPr>
        <p:spPr>
          <a:xfrm>
            <a:off x="5638800" y="5638800"/>
            <a:ext cx="3200400" cy="685800"/>
          </a:xfrm>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lgn="ctr" eaLnBrk="1" hangingPunct="1">
              <a:spcBef>
                <a:spcPct val="50000"/>
              </a:spcBef>
              <a:buClrTx/>
              <a:buFontTx/>
              <a:buNone/>
            </a:pPr>
            <a:r>
              <a:rPr lang="en-US" sz="1600">
                <a:solidFill>
                  <a:schemeClr val="folHlink"/>
                </a:solidFill>
                <a:latin typeface="Verdana" charset="0"/>
                <a:ea typeface="ヒラギノ角ゴ Pro W3" charset="0"/>
                <a:cs typeface="Arial" charset="0"/>
              </a:rPr>
              <a:t>Christmas Day Bread lines: New York City, 1931</a:t>
            </a:r>
            <a:r>
              <a:rPr lang="en-US" sz="1600">
                <a:solidFill>
                  <a:srgbClr val="FF0000"/>
                </a:solidFill>
                <a:latin typeface="Arial" charset="0"/>
                <a:ea typeface="ヒラギノ角ゴ Pro W3" charset="0"/>
                <a:cs typeface="Arial" charset="0"/>
              </a:rPr>
              <a:t> </a:t>
            </a:r>
          </a:p>
        </p:txBody>
      </p:sp>
    </p:spTree>
  </p:cSld>
  <p:clrMapOvr>
    <a:masterClrMapping/>
  </p:clrMapOvr>
  <p:transition xmlns:p14="http://schemas.microsoft.com/office/powerpoint/2010/main">
    <p:newsflash/>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dirty="0" smtClean="0">
                <a:solidFill>
                  <a:schemeClr val="folHlink"/>
                </a:solidFill>
                <a:cs typeface="+mj-cs"/>
              </a:rPr>
              <a:t>The Dust Bowl</a:t>
            </a:r>
          </a:p>
        </p:txBody>
      </p:sp>
      <p:sp>
        <p:nvSpPr>
          <p:cNvPr id="21507" name="Rectangle 3"/>
          <p:cNvSpPr>
            <a:spLocks noGrp="1" noChangeArrowheads="1"/>
          </p:cNvSpPr>
          <p:nvPr>
            <p:ph type="body" idx="1"/>
          </p:nvPr>
        </p:nvSpPr>
        <p:spPr>
          <a:xfrm>
            <a:off x="152400" y="1524001"/>
            <a:ext cx="8740775" cy="5138738"/>
          </a:xfrm>
        </p:spPr>
        <p:txBody>
          <a:bodyPr/>
          <a:lstStyle/>
          <a:p>
            <a:pPr eaLnBrk="1" hangingPunct="1">
              <a:defRPr/>
            </a:pPr>
            <a:r>
              <a:rPr lang="en-US" sz="2500" dirty="0" smtClean="0">
                <a:solidFill>
                  <a:schemeClr val="folHlink"/>
                </a:solidFill>
              </a:rPr>
              <a:t>Even as the economy soared, American farmers struggled through out the 1920s. Beginning </a:t>
            </a:r>
            <a:r>
              <a:rPr lang="en-US" sz="2500" dirty="0">
                <a:solidFill>
                  <a:schemeClr val="folHlink"/>
                </a:solidFill>
              </a:rPr>
              <a:t>in </a:t>
            </a:r>
            <a:r>
              <a:rPr lang="en-US" sz="2500" dirty="0" smtClean="0">
                <a:solidFill>
                  <a:schemeClr val="folHlink"/>
                </a:solidFill>
              </a:rPr>
              <a:t>1930, </a:t>
            </a:r>
            <a:r>
              <a:rPr lang="en-US" sz="2500" dirty="0" smtClean="0">
                <a:solidFill>
                  <a:schemeClr val="folHlink"/>
                </a:solidFill>
                <a:cs typeface="+mn-cs"/>
              </a:rPr>
              <a:t>a series of manmade and natural disasters rocked American farmers on the Great Plains:</a:t>
            </a:r>
          </a:p>
          <a:p>
            <a:pPr lvl="1" eaLnBrk="1" hangingPunct="1">
              <a:defRPr/>
            </a:pPr>
            <a:r>
              <a:rPr lang="en-US" sz="2100" dirty="0" smtClean="0">
                <a:solidFill>
                  <a:schemeClr val="folHlink"/>
                </a:solidFill>
                <a:cs typeface="+mn-cs"/>
              </a:rPr>
              <a:t>In an effort to make a profit, farmers planted too much, too frequently and drained the soil of nutrients</a:t>
            </a:r>
          </a:p>
          <a:p>
            <a:pPr lvl="1" eaLnBrk="1" hangingPunct="1">
              <a:defRPr/>
            </a:pPr>
            <a:r>
              <a:rPr lang="en-US" sz="2100" dirty="0" smtClean="0">
                <a:solidFill>
                  <a:schemeClr val="folHlink"/>
                </a:solidFill>
                <a:cs typeface="+mn-cs"/>
              </a:rPr>
              <a:t>From 1930-1936, severe drought </a:t>
            </a:r>
            <a:r>
              <a:rPr lang="en-US" sz="2100" dirty="0" smtClean="0">
                <a:solidFill>
                  <a:schemeClr val="folHlink"/>
                </a:solidFill>
              </a:rPr>
              <a:t>turned the natural soil </a:t>
            </a:r>
            <a:r>
              <a:rPr lang="en-US" sz="2100" dirty="0">
                <a:solidFill>
                  <a:schemeClr val="folHlink"/>
                </a:solidFill>
              </a:rPr>
              <a:t>to dust </a:t>
            </a:r>
            <a:r>
              <a:rPr lang="en-US" sz="2100" dirty="0" smtClean="0">
                <a:solidFill>
                  <a:schemeClr val="folHlink"/>
                </a:solidFill>
              </a:rPr>
              <a:t>and wind storms blew the soil away</a:t>
            </a:r>
            <a:r>
              <a:rPr lang="en-US" sz="2100" dirty="0" smtClean="0">
                <a:solidFill>
                  <a:schemeClr val="folHlink"/>
                </a:solidFill>
                <a:cs typeface="+mn-cs"/>
              </a:rPr>
              <a:t> </a:t>
            </a:r>
          </a:p>
          <a:p>
            <a:pPr eaLnBrk="1" hangingPunct="1">
              <a:defRPr/>
            </a:pPr>
            <a:r>
              <a:rPr lang="en-US" sz="2500" dirty="0" smtClean="0">
                <a:solidFill>
                  <a:schemeClr val="folHlink"/>
                </a:solidFill>
                <a:cs typeface="+mn-cs"/>
              </a:rPr>
              <a:t>As a result, the whole area became known as the </a:t>
            </a:r>
            <a:r>
              <a:rPr lang="en-US" sz="2500" u="sng" dirty="0" smtClean="0">
                <a:solidFill>
                  <a:srgbClr val="FF0000"/>
                </a:solidFill>
                <a:cs typeface="+mn-cs"/>
              </a:rPr>
              <a:t>Dust Bowl</a:t>
            </a:r>
            <a:r>
              <a:rPr lang="en-US" sz="2500" dirty="0" smtClean="0">
                <a:solidFill>
                  <a:schemeClr val="tx2"/>
                </a:solidFill>
                <a:cs typeface="+mn-cs"/>
              </a:rPr>
              <a:t>. </a:t>
            </a:r>
            <a:endParaRPr lang="en-US" sz="2500" dirty="0" smtClean="0">
              <a:solidFill>
                <a:schemeClr val="folHlink"/>
              </a:solidFill>
              <a:cs typeface="+mn-cs"/>
            </a:endParaRPr>
          </a:p>
          <a:p>
            <a:pPr lvl="1" eaLnBrk="1" hangingPunct="1">
              <a:defRPr/>
            </a:pPr>
            <a:r>
              <a:rPr lang="en-US" sz="2100" dirty="0" smtClean="0">
                <a:solidFill>
                  <a:schemeClr val="folHlink"/>
                </a:solidFill>
                <a:cs typeface="+mn-cs"/>
              </a:rPr>
              <a:t>About 60% of the families in the Dust Bowl region lost their farms, became homeless, and migrated (lots west) </a:t>
            </a: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p:cTn id="7" dur="500" fill="hold"/>
                                        <p:tgtEl>
                                          <p:spTgt spid="2150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150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150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15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21507">
                                            <p:txEl>
                                              <p:pRg st="1" end="1"/>
                                            </p:txEl>
                                          </p:spTgt>
                                        </p:tgtEl>
                                        <p:attrNameLst>
                                          <p:attrName>style.visibility</p:attrName>
                                        </p:attrNameLst>
                                      </p:cBhvr>
                                      <p:to>
                                        <p:strVal val="visible"/>
                                      </p:to>
                                    </p:set>
                                    <p:anim calcmode="lin" valueType="num">
                                      <p:cBhvr>
                                        <p:cTn id="15" dur="500" fill="hold"/>
                                        <p:tgtEl>
                                          <p:spTgt spid="21507">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21507">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21507">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215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21507">
                                            <p:txEl>
                                              <p:pRg st="2" end="2"/>
                                            </p:txEl>
                                          </p:spTgt>
                                        </p:tgtEl>
                                        <p:attrNameLst>
                                          <p:attrName>style.visibility</p:attrName>
                                        </p:attrNameLst>
                                      </p:cBhvr>
                                      <p:to>
                                        <p:strVal val="visible"/>
                                      </p:to>
                                    </p:set>
                                    <p:anim calcmode="lin" valueType="num">
                                      <p:cBhvr>
                                        <p:cTn id="23" dur="500" fill="hold"/>
                                        <p:tgtEl>
                                          <p:spTgt spid="21507">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21507">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21507">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215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21507">
                                            <p:txEl>
                                              <p:pRg st="3" end="3"/>
                                            </p:txEl>
                                          </p:spTgt>
                                        </p:tgtEl>
                                        <p:attrNameLst>
                                          <p:attrName>style.visibility</p:attrName>
                                        </p:attrNameLst>
                                      </p:cBhvr>
                                      <p:to>
                                        <p:strVal val="visible"/>
                                      </p:to>
                                    </p:set>
                                    <p:anim calcmode="lin" valueType="num">
                                      <p:cBhvr>
                                        <p:cTn id="31" dur="500" fill="hold"/>
                                        <p:tgtEl>
                                          <p:spTgt spid="21507">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21507">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21507">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2150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21507">
                                            <p:txEl>
                                              <p:pRg st="4" end="4"/>
                                            </p:txEl>
                                          </p:spTgt>
                                        </p:tgtEl>
                                        <p:attrNameLst>
                                          <p:attrName>style.visibility</p:attrName>
                                        </p:attrNameLst>
                                      </p:cBhvr>
                                      <p:to>
                                        <p:strVal val="visible"/>
                                      </p:to>
                                    </p:set>
                                    <p:anim calcmode="lin" valueType="num">
                                      <p:cBhvr>
                                        <p:cTn id="39" dur="500" fill="hold"/>
                                        <p:tgtEl>
                                          <p:spTgt spid="21507">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21507">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21507">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2150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solidFill>
                  <a:schemeClr val="folHlink"/>
                </a:solidFill>
                <a:latin typeface="Arial" charset="0"/>
                <a:ea typeface="ヒラギノ角ゴ Pro W3" charset="0"/>
              </a:rPr>
              <a:t>Dust Bowl Images</a:t>
            </a:r>
          </a:p>
        </p:txBody>
      </p:sp>
      <p:sp>
        <p:nvSpPr>
          <p:cNvPr id="23555" name="Rectangle 3"/>
          <p:cNvSpPr>
            <a:spLocks noGrp="1" noChangeArrowheads="1"/>
          </p:cNvSpPr>
          <p:nvPr>
            <p:ph type="body" idx="1"/>
          </p:nvPr>
        </p:nvSpPr>
        <p:spPr/>
        <p:txBody>
          <a:bodyPr/>
          <a:lstStyle/>
          <a:p>
            <a:pPr eaLnBrk="1" hangingPunct="1">
              <a:defRPr/>
            </a:pPr>
            <a:endParaRPr lang="en-US" smtClean="0">
              <a:cs typeface="+mn-cs"/>
            </a:endParaRPr>
          </a:p>
        </p:txBody>
      </p:sp>
      <p:pic>
        <p:nvPicPr>
          <p:cNvPr id="22532" name="Picture 4" descr="8b27316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170238"/>
            <a:ext cx="4114800" cy="3687762"/>
          </a:xfrm>
          <a:prstGeom prst="rect">
            <a:avLst/>
          </a:prstGeom>
          <a:noFill/>
          <a:extLst>
            <a:ext uri="{909E8E84-426E-40dd-AFC4-6F175D3DCCD1}">
              <a14:hiddenFill xmlns:a14="http://schemas.microsoft.com/office/drawing/2010/main">
                <a:solidFill>
                  <a:srgbClr val="FFFFFF"/>
                </a:solidFill>
              </a14:hiddenFill>
            </a:ext>
          </a:extLst>
        </p:spPr>
      </p:pic>
      <p:pic>
        <p:nvPicPr>
          <p:cNvPr id="22533" name="Picture 5" descr="95248main_theb13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26025" cy="3281363"/>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800px-Dust_Bowl_-_Dallas,_South_Dakota_19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0"/>
            <a:ext cx="4114800" cy="3276600"/>
          </a:xfrm>
          <a:prstGeom prst="rect">
            <a:avLst/>
          </a:prstGeom>
          <a:noFill/>
          <a:extLst>
            <a:ext uri="{909E8E84-426E-40dd-AFC4-6F175D3DCCD1}">
              <a14:hiddenFill xmlns:a14="http://schemas.microsoft.com/office/drawing/2010/main">
                <a:solidFill>
                  <a:srgbClr val="FFFFFF"/>
                </a:solidFill>
              </a14:hiddenFill>
            </a:ext>
          </a:extLst>
        </p:spPr>
      </p:pic>
      <p:pic>
        <p:nvPicPr>
          <p:cNvPr id="22535" name="Picture 7" descr="image?id=91332&amp;rendTypeI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67075"/>
            <a:ext cx="5029200" cy="3590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C:\Documents and Settings\Student\Desktop\8b27276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43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924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solidFill>
                  <a:schemeClr val="folHlink"/>
                </a:solidFill>
                <a:latin typeface="Arial" charset="0"/>
                <a:ea typeface="ヒラギノ角ゴ Pro W3" charset="0"/>
              </a:rPr>
              <a:t>The Dust Bowl Map</a:t>
            </a:r>
          </a:p>
        </p:txBody>
      </p:sp>
      <p:sp>
        <p:nvSpPr>
          <p:cNvPr id="22531" name="Rectangle 3"/>
          <p:cNvSpPr>
            <a:spLocks noGrp="1" noChangeArrowheads="1"/>
          </p:cNvSpPr>
          <p:nvPr>
            <p:ph type="body" idx="1"/>
          </p:nvPr>
        </p:nvSpPr>
        <p:spPr/>
        <p:txBody>
          <a:bodyPr/>
          <a:lstStyle/>
          <a:p>
            <a:pPr eaLnBrk="1" hangingPunct="1">
              <a:defRPr/>
            </a:pPr>
            <a:endParaRPr lang="en-US" smtClean="0">
              <a:cs typeface="+mn-cs"/>
            </a:endParaRPr>
          </a:p>
        </p:txBody>
      </p:sp>
      <p:pic>
        <p:nvPicPr>
          <p:cNvPr id="5" name="Picture 4" descr="dust bowl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458200" cy="50508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solidFill>
                  <a:srgbClr val="000000"/>
                </a:solidFill>
                <a:latin typeface="+mn-lt"/>
              </a:rPr>
              <a:t>T</a:t>
            </a:r>
            <a:r>
              <a:rPr lang="en-US" i="1" dirty="0" smtClean="0">
                <a:solidFill>
                  <a:srgbClr val="000000"/>
                </a:solidFill>
                <a:latin typeface="+mn-lt"/>
              </a:rPr>
              <a:t>he Depression</a:t>
            </a:r>
            <a:endParaRPr lang="en-US" i="1" dirty="0">
              <a:solidFill>
                <a:srgbClr val="000000"/>
              </a:solidFill>
              <a:latin typeface="+mn-lt"/>
            </a:endParaRPr>
          </a:p>
        </p:txBody>
      </p:sp>
      <p:pic>
        <p:nvPicPr>
          <p:cNvPr id="5" name="Hooverville.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63650" y="1700213"/>
            <a:ext cx="6616700" cy="4962525"/>
          </a:xfrm>
        </p:spPr>
      </p:pic>
    </p:spTree>
    <p:extLst>
      <p:ext uri="{BB962C8B-B14F-4D97-AF65-F5344CB8AC3E}">
        <p14:creationId xmlns:p14="http://schemas.microsoft.com/office/powerpoint/2010/main" val="298521318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tx2"/>
                </a:solidFill>
                <a:latin typeface="+mn-lt"/>
              </a:rPr>
              <a:t>Hoover and Roosevelt</a:t>
            </a:r>
            <a:endParaRPr lang="en-US" i="1" dirty="0">
              <a:solidFill>
                <a:schemeClr val="tx2"/>
              </a:solidFill>
              <a:latin typeface="+mn-lt"/>
            </a:endParaRPr>
          </a:p>
        </p:txBody>
      </p:sp>
      <p:sp>
        <p:nvSpPr>
          <p:cNvPr id="3" name="Content Placeholder 2"/>
          <p:cNvSpPr>
            <a:spLocks noGrp="1"/>
          </p:cNvSpPr>
          <p:nvPr>
            <p:ph idx="1"/>
          </p:nvPr>
        </p:nvSpPr>
        <p:spPr>
          <a:xfrm>
            <a:off x="228600" y="1524000"/>
            <a:ext cx="8642350" cy="4962525"/>
          </a:xfrm>
        </p:spPr>
        <p:txBody>
          <a:bodyPr/>
          <a:lstStyle/>
          <a:p>
            <a:r>
              <a:rPr lang="en-US" sz="3000" dirty="0" smtClean="0">
                <a:solidFill>
                  <a:srgbClr val="000000"/>
                </a:solidFill>
              </a:rPr>
              <a:t>As Hoover became increasingly unpopular, the governor of NY, Franklin Roosevelt, gained attention for his creative policies:</a:t>
            </a:r>
          </a:p>
          <a:p>
            <a:pPr lvl="1" eaLnBrk="1" hangingPunct="1">
              <a:lnSpc>
                <a:spcPct val="80000"/>
              </a:lnSpc>
              <a:defRPr/>
            </a:pPr>
            <a:r>
              <a:rPr lang="en-US" sz="2600" dirty="0" smtClean="0">
                <a:solidFill>
                  <a:schemeClr val="folHlink"/>
                </a:solidFill>
              </a:rPr>
              <a:t>Believed government </a:t>
            </a:r>
            <a:r>
              <a:rPr lang="en-US" sz="2600" dirty="0">
                <a:solidFill>
                  <a:schemeClr val="folHlink"/>
                </a:solidFill>
              </a:rPr>
              <a:t>had a responsibility to help people in </a:t>
            </a:r>
            <a:r>
              <a:rPr lang="en-US" sz="2600" dirty="0" smtClean="0">
                <a:solidFill>
                  <a:schemeClr val="folHlink"/>
                </a:solidFill>
              </a:rPr>
              <a:t>need</a:t>
            </a:r>
          </a:p>
          <a:p>
            <a:pPr lvl="2" eaLnBrk="1" hangingPunct="1">
              <a:lnSpc>
                <a:spcPct val="80000"/>
              </a:lnSpc>
              <a:defRPr/>
            </a:pPr>
            <a:r>
              <a:rPr lang="en-US" dirty="0" smtClean="0">
                <a:solidFill>
                  <a:schemeClr val="folHlink"/>
                </a:solidFill>
              </a:rPr>
              <a:t>Created agency to help the large number of unemployed </a:t>
            </a:r>
            <a:endParaRPr lang="en-US" dirty="0">
              <a:solidFill>
                <a:schemeClr val="folHlink"/>
              </a:solidFill>
            </a:endParaRPr>
          </a:p>
          <a:p>
            <a:pPr lvl="1" eaLnBrk="1" hangingPunct="1">
              <a:lnSpc>
                <a:spcPct val="80000"/>
              </a:lnSpc>
              <a:defRPr/>
            </a:pPr>
            <a:r>
              <a:rPr lang="en-US" dirty="0">
                <a:solidFill>
                  <a:schemeClr val="folHlink"/>
                </a:solidFill>
              </a:rPr>
              <a:t>Called for more controls on big </a:t>
            </a:r>
            <a:r>
              <a:rPr lang="en-US" dirty="0" smtClean="0">
                <a:solidFill>
                  <a:schemeClr val="folHlink"/>
                </a:solidFill>
              </a:rPr>
              <a:t>business</a:t>
            </a:r>
          </a:p>
          <a:p>
            <a:pPr eaLnBrk="1" hangingPunct="1">
              <a:lnSpc>
                <a:spcPct val="80000"/>
              </a:lnSpc>
              <a:defRPr/>
            </a:pPr>
            <a:r>
              <a:rPr lang="en-US" sz="3000" dirty="0" smtClean="0">
                <a:solidFill>
                  <a:schemeClr val="folHlink"/>
                </a:solidFill>
              </a:rPr>
              <a:t>In 1931, Hoover lost even more support when he used the military to deal with the </a:t>
            </a:r>
            <a:r>
              <a:rPr lang="en-US" sz="3000" u="sng" dirty="0" smtClean="0">
                <a:solidFill>
                  <a:srgbClr val="FF0000"/>
                </a:solidFill>
              </a:rPr>
              <a:t>Bonus Army</a:t>
            </a:r>
            <a:r>
              <a:rPr lang="en-US" sz="3000" dirty="0" smtClean="0">
                <a:solidFill>
                  <a:srgbClr val="FF0000"/>
                </a:solidFill>
              </a:rPr>
              <a:t> </a:t>
            </a:r>
            <a:r>
              <a:rPr lang="en-US" sz="3000" dirty="0" smtClean="0">
                <a:solidFill>
                  <a:srgbClr val="000000"/>
                </a:solidFill>
              </a:rPr>
              <a:t>(unemployed WWI vets) </a:t>
            </a:r>
            <a:endParaRPr lang="en-US" sz="3000" u="sng" dirty="0" smtClean="0">
              <a:solidFill>
                <a:srgbClr val="FF0000"/>
              </a:solidFill>
            </a:endParaRPr>
          </a:p>
        </p:txBody>
      </p:sp>
    </p:spTree>
    <p:extLst>
      <p:ext uri="{BB962C8B-B14F-4D97-AF65-F5344CB8AC3E}">
        <p14:creationId xmlns:p14="http://schemas.microsoft.com/office/powerpoint/2010/main" val="38834015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i="1" dirty="0" smtClean="0">
                <a:solidFill>
                  <a:schemeClr val="folHlink"/>
                </a:solidFill>
                <a:latin typeface="+mn-lt"/>
                <a:cs typeface="+mj-cs"/>
              </a:rPr>
              <a:t>Hoover and Roosevelt</a:t>
            </a:r>
          </a:p>
        </p:txBody>
      </p:sp>
      <p:pic>
        <p:nvPicPr>
          <p:cNvPr id="26629" name="Picture 5" descr="000001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5791200"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3400" y="304800"/>
            <a:ext cx="8458200" cy="762000"/>
          </a:xfrm>
        </p:spPr>
        <p:txBody>
          <a:bodyPr/>
          <a:lstStyle/>
          <a:p>
            <a:pPr eaLnBrk="1" hangingPunct="1">
              <a:defRPr/>
            </a:pPr>
            <a:r>
              <a:rPr lang="en-US" i="1" dirty="0" smtClean="0">
                <a:solidFill>
                  <a:schemeClr val="folHlink"/>
                </a:solidFill>
                <a:latin typeface="+mn-lt"/>
                <a:cs typeface="+mj-cs"/>
              </a:rPr>
              <a:t>FDR and the Election of 1932</a:t>
            </a:r>
          </a:p>
        </p:txBody>
      </p:sp>
      <p:sp>
        <p:nvSpPr>
          <p:cNvPr id="27651" name="Rectangle 3"/>
          <p:cNvSpPr>
            <a:spLocks noGrp="1" noChangeArrowheads="1"/>
          </p:cNvSpPr>
          <p:nvPr>
            <p:ph type="body" idx="1"/>
          </p:nvPr>
        </p:nvSpPr>
        <p:spPr>
          <a:xfrm>
            <a:off x="228600" y="1600200"/>
            <a:ext cx="8686800" cy="5105400"/>
          </a:xfrm>
        </p:spPr>
        <p:txBody>
          <a:bodyPr/>
          <a:lstStyle/>
          <a:p>
            <a:pPr eaLnBrk="1" hangingPunct="1">
              <a:lnSpc>
                <a:spcPct val="80000"/>
              </a:lnSpc>
              <a:defRPr/>
            </a:pPr>
            <a:r>
              <a:rPr kumimoji="1" lang="en-US" sz="2800" dirty="0">
                <a:solidFill>
                  <a:schemeClr val="folHlink"/>
                </a:solidFill>
              </a:rPr>
              <a:t>I</a:t>
            </a:r>
            <a:r>
              <a:rPr kumimoji="1" lang="en-US" sz="2800" dirty="0" smtClean="0">
                <a:solidFill>
                  <a:schemeClr val="folHlink"/>
                </a:solidFill>
              </a:rPr>
              <a:t>ncreasing poverty created problems</a:t>
            </a:r>
            <a:r>
              <a:rPr kumimoji="1" lang="en-US" sz="2600" dirty="0" smtClean="0">
                <a:solidFill>
                  <a:schemeClr val="folHlink"/>
                </a:solidFill>
              </a:rPr>
              <a:t>:</a:t>
            </a:r>
          </a:p>
          <a:p>
            <a:pPr lvl="1" eaLnBrk="1" hangingPunct="1">
              <a:lnSpc>
                <a:spcPct val="80000"/>
              </a:lnSpc>
              <a:defRPr/>
            </a:pPr>
            <a:r>
              <a:rPr kumimoji="1" lang="en-US" sz="2400" dirty="0" smtClean="0">
                <a:solidFill>
                  <a:schemeClr val="folHlink"/>
                </a:solidFill>
              </a:rPr>
              <a:t>Men unable to support their families became depressed</a:t>
            </a:r>
          </a:p>
          <a:p>
            <a:pPr lvl="2" eaLnBrk="1" hangingPunct="1">
              <a:lnSpc>
                <a:spcPct val="80000"/>
              </a:lnSpc>
              <a:defRPr/>
            </a:pPr>
            <a:r>
              <a:rPr kumimoji="1" lang="en-US" sz="2000" dirty="0" smtClean="0">
                <a:solidFill>
                  <a:schemeClr val="folHlink"/>
                </a:solidFill>
              </a:rPr>
              <a:t>Suicide rates increased through out the 1930s</a:t>
            </a:r>
          </a:p>
          <a:p>
            <a:pPr lvl="2" eaLnBrk="1" hangingPunct="1">
              <a:lnSpc>
                <a:spcPct val="80000"/>
              </a:lnSpc>
              <a:defRPr/>
            </a:pPr>
            <a:r>
              <a:rPr kumimoji="1" lang="en-US" sz="2000" dirty="0" smtClean="0">
                <a:solidFill>
                  <a:schemeClr val="folHlink"/>
                </a:solidFill>
              </a:rPr>
              <a:t>Working women were accused of taking jobs away from men</a:t>
            </a:r>
          </a:p>
          <a:p>
            <a:pPr lvl="1" eaLnBrk="1" hangingPunct="1">
              <a:lnSpc>
                <a:spcPct val="80000"/>
              </a:lnSpc>
              <a:defRPr/>
            </a:pPr>
            <a:r>
              <a:rPr lang="en-US" sz="2200" dirty="0" smtClean="0">
                <a:solidFill>
                  <a:schemeClr val="folHlink"/>
                </a:solidFill>
                <a:cs typeface="+mn-cs"/>
              </a:rPr>
              <a:t>Competition for jobs increased discrimination</a:t>
            </a:r>
            <a:endParaRPr lang="en-US" sz="1800" dirty="0" smtClean="0">
              <a:solidFill>
                <a:schemeClr val="folHlink"/>
              </a:solidFill>
              <a:cs typeface="+mn-cs"/>
            </a:endParaRPr>
          </a:p>
          <a:p>
            <a:pPr lvl="2" eaLnBrk="1" hangingPunct="1">
              <a:lnSpc>
                <a:spcPct val="80000"/>
              </a:lnSpc>
              <a:defRPr/>
            </a:pPr>
            <a:r>
              <a:rPr kumimoji="1" lang="en-US" sz="2000" dirty="0" smtClean="0">
                <a:solidFill>
                  <a:schemeClr val="folHlink"/>
                </a:solidFill>
              </a:rPr>
              <a:t>Attacks on minorities increased throughout the 1930s</a:t>
            </a:r>
          </a:p>
          <a:p>
            <a:pPr eaLnBrk="1" hangingPunct="1">
              <a:lnSpc>
                <a:spcPct val="80000"/>
              </a:lnSpc>
              <a:defRPr/>
            </a:pPr>
            <a:r>
              <a:rPr kumimoji="1" lang="en-US" sz="2800" dirty="0" smtClean="0">
                <a:solidFill>
                  <a:schemeClr val="folHlink"/>
                </a:solidFill>
              </a:rPr>
              <a:t>As the Depression deepened, Americans demanded change. As a result, Franklin D. Roosevelt easily defeated Hoover in 1932</a:t>
            </a:r>
          </a:p>
          <a:p>
            <a:pPr lvl="1" eaLnBrk="1" hangingPunct="1">
              <a:lnSpc>
                <a:spcPct val="80000"/>
              </a:lnSpc>
              <a:defRPr/>
            </a:pPr>
            <a:r>
              <a:rPr kumimoji="1" lang="en-US" sz="2400" dirty="0" smtClean="0">
                <a:solidFill>
                  <a:schemeClr val="folHlink"/>
                </a:solidFill>
              </a:rPr>
              <a:t>Roosevelt (FDR) won support by promising the American public a “</a:t>
            </a:r>
            <a:r>
              <a:rPr kumimoji="1" lang="en-US" sz="2400" u="sng" dirty="0" smtClean="0">
                <a:solidFill>
                  <a:srgbClr val="FF0000"/>
                </a:solidFill>
              </a:rPr>
              <a:t>New Deal</a:t>
            </a:r>
            <a:r>
              <a:rPr kumimoji="1" lang="en-US" sz="2400" dirty="0" smtClean="0">
                <a:solidFill>
                  <a:schemeClr val="folHlink"/>
                </a:solidFill>
              </a:rPr>
              <a:t>” </a:t>
            </a:r>
          </a:p>
          <a:p>
            <a:pPr lvl="1" eaLnBrk="1" hangingPunct="1">
              <a:lnSpc>
                <a:spcPct val="80000"/>
              </a:lnSpc>
              <a:defRPr/>
            </a:pPr>
            <a:r>
              <a:rPr lang="en-US" sz="2400" dirty="0" smtClean="0">
                <a:solidFill>
                  <a:schemeClr val="folHlink"/>
                </a:solidFill>
              </a:rPr>
              <a:t>American viewed FDR as a symbol of the nation because they believed he “beat” polio </a:t>
            </a: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Horn"/>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Horn"/>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651">
                                            <p:txEl>
                                              <p:pRg st="2" end="2"/>
                                            </p:txEl>
                                          </p:spTgt>
                                        </p:tgtEl>
                                        <p:attrNameLst>
                                          <p:attrName>style.visibility</p:attrName>
                                        </p:attrNameLst>
                                      </p:cBhvr>
                                      <p:to>
                                        <p:strVal val="visible"/>
                                      </p:to>
                                    </p:set>
                                    <p:anim calcmode="lin" valueType="num">
                                      <p:cBhvr additive="base">
                                        <p:cTn id="19"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Horn"/>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651">
                                            <p:txEl>
                                              <p:pRg st="3" end="3"/>
                                            </p:txEl>
                                          </p:spTgt>
                                        </p:tgtEl>
                                        <p:attrNameLst>
                                          <p:attrName>style.visibility</p:attrName>
                                        </p:attrNameLst>
                                      </p:cBhvr>
                                      <p:to>
                                        <p:strVal val="visible"/>
                                      </p:to>
                                    </p:set>
                                    <p:anim calcmode="lin" valueType="num">
                                      <p:cBhvr additive="base">
                                        <p:cTn id="25"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651">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Horn"/>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651">
                                            <p:txEl>
                                              <p:pRg st="4" end="4"/>
                                            </p:txEl>
                                          </p:spTgt>
                                        </p:tgtEl>
                                        <p:attrNameLst>
                                          <p:attrName>style.visibility</p:attrName>
                                        </p:attrNameLst>
                                      </p:cBhvr>
                                      <p:to>
                                        <p:strVal val="visible"/>
                                      </p:to>
                                    </p:set>
                                    <p:anim calcmode="lin" valueType="num">
                                      <p:cBhvr additive="base">
                                        <p:cTn id="31" dur="5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7651">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Horn"/>
                                        </p:tgtEl>
                                      </p:cMediaNode>
                                    </p:audio>
                                  </p:subTnLst>
                                </p:cTn>
                              </p:par>
                              <p:par>
                                <p:cTn id="33" presetID="2" presetClass="entr" presetSubtype="4" fill="hold" grpId="0" nodeType="withEffect">
                                  <p:stCondLst>
                                    <p:cond delay="0"/>
                                  </p:stCondLst>
                                  <p:childTnLst>
                                    <p:set>
                                      <p:cBhvr>
                                        <p:cTn id="34" dur="1" fill="hold">
                                          <p:stCondLst>
                                            <p:cond delay="0"/>
                                          </p:stCondLst>
                                        </p:cTn>
                                        <p:tgtEl>
                                          <p:spTgt spid="27651">
                                            <p:txEl>
                                              <p:pRg st="5" end="5"/>
                                            </p:txEl>
                                          </p:spTgt>
                                        </p:tgtEl>
                                        <p:attrNameLst>
                                          <p:attrName>style.visibility</p:attrName>
                                        </p:attrNameLst>
                                      </p:cBhvr>
                                      <p:to>
                                        <p:strVal val="visible"/>
                                      </p:to>
                                    </p:set>
                                    <p:anim calcmode="lin" valueType="num">
                                      <p:cBhvr additive="base">
                                        <p:cTn id="35" dur="500" fill="hold"/>
                                        <p:tgtEl>
                                          <p:spTgt spid="27651">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7651">
                                            <p:txEl>
                                              <p:pRg st="5" end="5"/>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2" name="Horn"/>
                                        </p:tgtEl>
                                      </p:cMediaNode>
                                    </p:audio>
                                  </p:sub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7651">
                                            <p:txEl>
                                              <p:pRg st="6" end="6"/>
                                            </p:txEl>
                                          </p:spTgt>
                                        </p:tgtEl>
                                        <p:attrNameLst>
                                          <p:attrName>style.visibility</p:attrName>
                                        </p:attrNameLst>
                                      </p:cBhvr>
                                      <p:to>
                                        <p:strVal val="visible"/>
                                      </p:to>
                                    </p:set>
                                    <p:anim calcmode="lin" valueType="num">
                                      <p:cBhvr additive="base">
                                        <p:cTn id="41" dur="500" fill="hold"/>
                                        <p:tgtEl>
                                          <p:spTgt spid="27651">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7651">
                                            <p:txEl>
                                              <p:pRg st="6" end="6"/>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2" name="Horn"/>
                                        </p:tgtEl>
                                      </p:cMediaNode>
                                    </p:audio>
                                  </p:sub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7651">
                                            <p:txEl>
                                              <p:pRg st="7" end="7"/>
                                            </p:txEl>
                                          </p:spTgt>
                                        </p:tgtEl>
                                        <p:attrNameLst>
                                          <p:attrName>style.visibility</p:attrName>
                                        </p:attrNameLst>
                                      </p:cBhvr>
                                      <p:to>
                                        <p:strVal val="visible"/>
                                      </p:to>
                                    </p:set>
                                    <p:anim calcmode="lin" valueType="num">
                                      <p:cBhvr additive="base">
                                        <p:cTn id="47" dur="500" fill="hold"/>
                                        <p:tgtEl>
                                          <p:spTgt spid="27651">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7651">
                                            <p:txEl>
                                              <p:pRg st="7" end="7"/>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2" name="Horn"/>
                                        </p:tgtEl>
                                      </p:cMediaNode>
                                    </p:audio>
                                  </p:sub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7651">
                                            <p:txEl>
                                              <p:pRg st="8" end="8"/>
                                            </p:txEl>
                                          </p:spTgt>
                                        </p:tgtEl>
                                        <p:attrNameLst>
                                          <p:attrName>style.visibility</p:attrName>
                                        </p:attrNameLst>
                                      </p:cBhvr>
                                      <p:to>
                                        <p:strVal val="visible"/>
                                      </p:to>
                                    </p:set>
                                    <p:anim calcmode="lin" valueType="num">
                                      <p:cBhvr additive="base">
                                        <p:cTn id="53" dur="500" fill="hold"/>
                                        <p:tgtEl>
                                          <p:spTgt spid="27651">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7651">
                                            <p:txEl>
                                              <p:pRg st="8" end="8"/>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1"/>
                                            </p:cond>
                                          </p:stCondLst>
                                          <p:endCondLst>
                                            <p:cond evt="onStopAudio" delay="0">
                                              <p:tgtEl>
                                                <p:sldTgt/>
                                              </p:tgtEl>
                                            </p:cond>
                                          </p:endCondLst>
                                        </p:cTn>
                                        <p:tgtEl>
                                          <p:sndTgt r:embed="rId2" name="Horn"/>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1932 Election Map</a:t>
            </a:r>
            <a:endParaRPr lang="en-US" dirty="0"/>
          </a:p>
        </p:txBody>
      </p:sp>
      <p:sp>
        <p:nvSpPr>
          <p:cNvPr id="3" name="Content Placeholder 2"/>
          <p:cNvSpPr>
            <a:spLocks noGrp="1"/>
          </p:cNvSpPr>
          <p:nvPr>
            <p:ph idx="1"/>
          </p:nvPr>
        </p:nvSpPr>
        <p:spPr/>
        <p:txBody>
          <a:bodyPr/>
          <a:lstStyle/>
          <a:p>
            <a:endParaRPr lang="en-US"/>
          </a:p>
        </p:txBody>
      </p:sp>
      <p:pic>
        <p:nvPicPr>
          <p:cNvPr id="4" name="Picture 3" descr="election%20of%201932%20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828800"/>
            <a:ext cx="852156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84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90600" y="304800"/>
            <a:ext cx="7010400" cy="838200"/>
          </a:xfrm>
        </p:spPr>
        <p:txBody>
          <a:bodyPr/>
          <a:lstStyle/>
          <a:p>
            <a:pPr eaLnBrk="1" hangingPunct="1">
              <a:defRPr/>
            </a:pPr>
            <a:r>
              <a:rPr lang="en-US" sz="4400" i="1" dirty="0" smtClean="0">
                <a:solidFill>
                  <a:schemeClr val="folHlink"/>
                </a:solidFill>
                <a:latin typeface="+mn-lt"/>
                <a:cs typeface="+mj-cs"/>
              </a:rPr>
              <a:t>Hoover and Roosevelt</a:t>
            </a:r>
          </a:p>
        </p:txBody>
      </p:sp>
      <p:sp>
        <p:nvSpPr>
          <p:cNvPr id="37891" name="Rectangle 3"/>
          <p:cNvSpPr>
            <a:spLocks noGrp="1" noChangeArrowheads="1"/>
          </p:cNvSpPr>
          <p:nvPr>
            <p:ph type="body" idx="1"/>
          </p:nvPr>
        </p:nvSpPr>
        <p:spPr/>
        <p:txBody>
          <a:bodyPr/>
          <a:lstStyle/>
          <a:p>
            <a:pPr eaLnBrk="1" hangingPunct="1">
              <a:defRPr/>
            </a:pPr>
            <a:endParaRPr lang="en-US" smtClean="0">
              <a:cs typeface="+mn-cs"/>
            </a:endParaRPr>
          </a:p>
        </p:txBody>
      </p:sp>
      <p:pic>
        <p:nvPicPr>
          <p:cNvPr id="37893" name="Picture 5" descr="54ac26c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42862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7" descr="54c45c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600200"/>
            <a:ext cx="36861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ipe(down)">
                                      <p:cBhvr>
                                        <p:cTn id="7" dur="580">
                                          <p:stCondLst>
                                            <p:cond delay="0"/>
                                          </p:stCondLst>
                                        </p:cTn>
                                        <p:tgtEl>
                                          <p:spTgt spid="37890"/>
                                        </p:tgtEl>
                                      </p:cBhvr>
                                    </p:animEffect>
                                    <p:anim calcmode="lin" valueType="num">
                                      <p:cBhvr>
                                        <p:cTn id="8" dur="1822" tmFilter="0,0; 0.14,0.36; 0.43,0.73; 0.71,0.91; 1.0,1.0">
                                          <p:stCondLst>
                                            <p:cond delay="0"/>
                                          </p:stCondLst>
                                        </p:cTn>
                                        <p:tgtEl>
                                          <p:spTgt spid="3789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789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789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789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7890"/>
                                        </p:tgtEl>
                                        <p:attrNameLst>
                                          <p:attrName>ppt_y</p:attrName>
                                        </p:attrNameLst>
                                      </p:cBhvr>
                                      <p:tavLst>
                                        <p:tav tm="0" fmla="#ppt_y-sin(pi*$)/81">
                                          <p:val>
                                            <p:fltVal val="0"/>
                                          </p:val>
                                        </p:tav>
                                        <p:tav tm="100000">
                                          <p:val>
                                            <p:fltVal val="1"/>
                                          </p:val>
                                        </p:tav>
                                      </p:tavLst>
                                    </p:anim>
                                    <p:animScale>
                                      <p:cBhvr>
                                        <p:cTn id="13" dur="26">
                                          <p:stCondLst>
                                            <p:cond delay="650"/>
                                          </p:stCondLst>
                                        </p:cTn>
                                        <p:tgtEl>
                                          <p:spTgt spid="37890"/>
                                        </p:tgtEl>
                                      </p:cBhvr>
                                      <p:to x="100000" y="60000"/>
                                    </p:animScale>
                                    <p:animScale>
                                      <p:cBhvr>
                                        <p:cTn id="14" dur="166" decel="50000">
                                          <p:stCondLst>
                                            <p:cond delay="676"/>
                                          </p:stCondLst>
                                        </p:cTn>
                                        <p:tgtEl>
                                          <p:spTgt spid="37890"/>
                                        </p:tgtEl>
                                      </p:cBhvr>
                                      <p:to x="100000" y="100000"/>
                                    </p:animScale>
                                    <p:animScale>
                                      <p:cBhvr>
                                        <p:cTn id="15" dur="26">
                                          <p:stCondLst>
                                            <p:cond delay="1312"/>
                                          </p:stCondLst>
                                        </p:cTn>
                                        <p:tgtEl>
                                          <p:spTgt spid="37890"/>
                                        </p:tgtEl>
                                      </p:cBhvr>
                                      <p:to x="100000" y="80000"/>
                                    </p:animScale>
                                    <p:animScale>
                                      <p:cBhvr>
                                        <p:cTn id="16" dur="166" decel="50000">
                                          <p:stCondLst>
                                            <p:cond delay="1338"/>
                                          </p:stCondLst>
                                        </p:cTn>
                                        <p:tgtEl>
                                          <p:spTgt spid="37890"/>
                                        </p:tgtEl>
                                      </p:cBhvr>
                                      <p:to x="100000" y="100000"/>
                                    </p:animScale>
                                    <p:animScale>
                                      <p:cBhvr>
                                        <p:cTn id="17" dur="26">
                                          <p:stCondLst>
                                            <p:cond delay="1642"/>
                                          </p:stCondLst>
                                        </p:cTn>
                                        <p:tgtEl>
                                          <p:spTgt spid="37890"/>
                                        </p:tgtEl>
                                      </p:cBhvr>
                                      <p:to x="100000" y="90000"/>
                                    </p:animScale>
                                    <p:animScale>
                                      <p:cBhvr>
                                        <p:cTn id="18" dur="166" decel="50000">
                                          <p:stCondLst>
                                            <p:cond delay="1668"/>
                                          </p:stCondLst>
                                        </p:cTn>
                                        <p:tgtEl>
                                          <p:spTgt spid="37890"/>
                                        </p:tgtEl>
                                      </p:cBhvr>
                                      <p:to x="100000" y="100000"/>
                                    </p:animScale>
                                    <p:animScale>
                                      <p:cBhvr>
                                        <p:cTn id="19" dur="26">
                                          <p:stCondLst>
                                            <p:cond delay="1808"/>
                                          </p:stCondLst>
                                        </p:cTn>
                                        <p:tgtEl>
                                          <p:spTgt spid="37890"/>
                                        </p:tgtEl>
                                      </p:cBhvr>
                                      <p:to x="100000" y="95000"/>
                                    </p:animScale>
                                    <p:animScale>
                                      <p:cBhvr>
                                        <p:cTn id="20" dur="166" decel="50000">
                                          <p:stCondLst>
                                            <p:cond delay="1834"/>
                                          </p:stCondLst>
                                        </p:cTn>
                                        <p:tgtEl>
                                          <p:spTgt spid="37890"/>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48" presetClass="entr" presetSubtype="0" accel="50000" fill="hold" nodeType="clickEffect">
                                  <p:stCondLst>
                                    <p:cond delay="0"/>
                                  </p:stCondLst>
                                  <p:childTnLst>
                                    <p:set>
                                      <p:cBhvr>
                                        <p:cTn id="24" dur="1" fill="hold">
                                          <p:stCondLst>
                                            <p:cond delay="0"/>
                                          </p:stCondLst>
                                        </p:cTn>
                                        <p:tgtEl>
                                          <p:spTgt spid="37893"/>
                                        </p:tgtEl>
                                        <p:attrNameLst>
                                          <p:attrName>style.visibility</p:attrName>
                                        </p:attrNameLst>
                                      </p:cBhvr>
                                      <p:to>
                                        <p:strVal val="visible"/>
                                      </p:to>
                                    </p:set>
                                    <p:anim calcmode="lin" valueType="num">
                                      <p:cBhvr>
                                        <p:cTn id="25" dur="1000" fill="hold"/>
                                        <p:tgtEl>
                                          <p:spTgt spid="3789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37893"/>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37893"/>
                                        </p:tgtEl>
                                        <p:attrNameLst>
                                          <p:attrName>ppt_y</p:attrName>
                                        </p:attrNameLst>
                                      </p:cBhvr>
                                      <p:tavLst>
                                        <p:tav tm="0">
                                          <p:val>
                                            <p:strVal val="#ppt_y"/>
                                          </p:val>
                                        </p:tav>
                                        <p:tav tm="100000">
                                          <p:val>
                                            <p:strVal val="#ppt_y"/>
                                          </p:val>
                                        </p:tav>
                                      </p:tavLst>
                                    </p:anim>
                                    <p:animEffect transition="in" filter="fade">
                                      <p:cBhvr>
                                        <p:cTn id="28" dur="1000"/>
                                        <p:tgtEl>
                                          <p:spTgt spid="37893"/>
                                        </p:tgtEl>
                                      </p:cBhvr>
                                    </p:animEffect>
                                  </p:childTnLst>
                                  <p:subTnLst>
                                    <p:audio>
                                      <p:cMediaNode>
                                        <p:cTn display="0" masterRel="sameClick">
                                          <p:stCondLst>
                                            <p:cond evt="begin" delay="0">
                                              <p:tn val="23"/>
                                            </p:cond>
                                          </p:stCondLst>
                                          <p:endCondLst>
                                            <p:cond evt="onStopAudio" delay="0">
                                              <p:tgtEl>
                                                <p:sldTgt/>
                                              </p:tgtEl>
                                            </p:cond>
                                          </p:endCondLst>
                                        </p:cTn>
                                        <p:tgtEl>
                                          <p:sndTgt r:embed="rId2" name="Here It Is"/>
                                        </p:tgtEl>
                                      </p:cMediaNode>
                                    </p:audio>
                                  </p:subTnLst>
                                </p:cTn>
                              </p:par>
                            </p:childTnLst>
                          </p:cTn>
                        </p:par>
                      </p:childTnLst>
                    </p:cTn>
                  </p:par>
                  <p:par>
                    <p:cTn id="29" fill="hold" nodeType="clickPar">
                      <p:stCondLst>
                        <p:cond delay="indefinite"/>
                      </p:stCondLst>
                      <p:childTnLst>
                        <p:par>
                          <p:cTn id="30" fill="hold" nodeType="withGroup">
                            <p:stCondLst>
                              <p:cond delay="0"/>
                            </p:stCondLst>
                            <p:childTnLst>
                              <p:par>
                                <p:cTn id="31" presetID="17" presetClass="entr" presetSubtype="10" fill="hold" nodeType="clickEffect">
                                  <p:stCondLst>
                                    <p:cond delay="0"/>
                                  </p:stCondLst>
                                  <p:childTnLst>
                                    <p:set>
                                      <p:cBhvr>
                                        <p:cTn id="32" dur="1" fill="hold">
                                          <p:stCondLst>
                                            <p:cond delay="0"/>
                                          </p:stCondLst>
                                        </p:cTn>
                                        <p:tgtEl>
                                          <p:spTgt spid="37895"/>
                                        </p:tgtEl>
                                        <p:attrNameLst>
                                          <p:attrName>style.visibility</p:attrName>
                                        </p:attrNameLst>
                                      </p:cBhvr>
                                      <p:to>
                                        <p:strVal val="visible"/>
                                      </p:to>
                                    </p:set>
                                    <p:anim calcmode="lin" valueType="num">
                                      <p:cBhvr>
                                        <p:cTn id="33" dur="500" fill="hold"/>
                                        <p:tgtEl>
                                          <p:spTgt spid="37895"/>
                                        </p:tgtEl>
                                        <p:attrNameLst>
                                          <p:attrName>ppt_w</p:attrName>
                                        </p:attrNameLst>
                                      </p:cBhvr>
                                      <p:tavLst>
                                        <p:tav tm="0">
                                          <p:val>
                                            <p:fltVal val="0"/>
                                          </p:val>
                                        </p:tav>
                                        <p:tav tm="100000">
                                          <p:val>
                                            <p:strVal val="#ppt_w"/>
                                          </p:val>
                                        </p:tav>
                                      </p:tavLst>
                                    </p:anim>
                                    <p:anim calcmode="lin" valueType="num">
                                      <p:cBhvr>
                                        <p:cTn id="34" dur="500" fill="hold"/>
                                        <p:tgtEl>
                                          <p:spTgt spid="37895"/>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31"/>
                                            </p:cond>
                                          </p:stCondLst>
                                          <p:endCondLst>
                                            <p:cond evt="onStopAudio" delay="0">
                                              <p:tgtEl>
                                                <p:sldTgt/>
                                              </p:tgtEl>
                                            </p:cond>
                                          </p:endCondLst>
                                        </p:cTn>
                                        <p:tgtEl>
                                          <p:sndTgt r:embed="rId3" name="Quack"/>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theme/theme1.xml><?xml version="1.0" encoding="utf-8"?>
<a:theme xmlns:a="http://schemas.openxmlformats.org/drawingml/2006/main" name="Competition">
  <a:themeElements>
    <a:clrScheme name="Competition 3">
      <a:dk1>
        <a:srgbClr val="FFFF66"/>
      </a:dk1>
      <a:lt1>
        <a:srgbClr val="FFFF00"/>
      </a:lt1>
      <a:dk2>
        <a:srgbClr val="000066"/>
      </a:dk2>
      <a:lt2>
        <a:srgbClr val="000000"/>
      </a:lt2>
      <a:accent1>
        <a:srgbClr val="2104FA"/>
      </a:accent1>
      <a:accent2>
        <a:srgbClr val="381AEA"/>
      </a:accent2>
      <a:accent3>
        <a:srgbClr val="AAAAB8"/>
      </a:accent3>
      <a:accent4>
        <a:srgbClr val="DADA00"/>
      </a:accent4>
      <a:accent5>
        <a:srgbClr val="ABAAFC"/>
      </a:accent5>
      <a:accent6>
        <a:srgbClr val="3216D4"/>
      </a:accent6>
      <a:hlink>
        <a:srgbClr val="000099"/>
      </a:hlink>
      <a:folHlink>
        <a:srgbClr val="000000"/>
      </a:folHlink>
    </a:clrScheme>
    <a:fontScheme name="Competition">
      <a:majorFont>
        <a:latin typeface="Arial"/>
        <a:ea typeface="ヒラギノ角ゴ Pro W3"/>
        <a:cs typeface=""/>
      </a:majorFont>
      <a:minorFont>
        <a:latin typeface="Verdana"/>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Verdana"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Verdana" charset="0"/>
            <a:ea typeface="ＭＳ Ｐゴシック" charset="0"/>
            <a:cs typeface="ＭＳ Ｐゴシック" charset="0"/>
          </a:defRPr>
        </a:defPPr>
      </a:lstStyle>
    </a:lnDef>
  </a:objectDefaults>
  <a:extraClrSchemeLst>
    <a:extraClrScheme>
      <a:clrScheme name="Competition 1">
        <a:dk1>
          <a:srgbClr val="5C1F00"/>
        </a:dk1>
        <a:lt1>
          <a:srgbClr val="FFFFFF"/>
        </a:lt1>
        <a:dk2>
          <a:srgbClr val="000066"/>
        </a:dk2>
        <a:lt2>
          <a:srgbClr val="FFFFFF"/>
        </a:lt2>
        <a:accent1>
          <a:srgbClr val="2104FA"/>
        </a:accent1>
        <a:accent2>
          <a:srgbClr val="381AEA"/>
        </a:accent2>
        <a:accent3>
          <a:srgbClr val="AAAAB8"/>
        </a:accent3>
        <a:accent4>
          <a:srgbClr val="DADADA"/>
        </a:accent4>
        <a:accent5>
          <a:srgbClr val="ABAAFC"/>
        </a:accent5>
        <a:accent6>
          <a:srgbClr val="3216D4"/>
        </a:accent6>
        <a:hlink>
          <a:srgbClr val="000099"/>
        </a:hlink>
        <a:folHlink>
          <a:srgbClr val="000000"/>
        </a:folHlink>
      </a:clrScheme>
      <a:clrMap bg1="dk2" tx1="lt1" bg2="dk1" tx2="lt2" accent1="accent1" accent2="accent2" accent3="accent3" accent4="accent4" accent5="accent5" accent6="accent6" hlink="hlink" folHlink="folHlink"/>
    </a:extraClrScheme>
    <a:extraClrScheme>
      <a:clrScheme name="Competition 2">
        <a:dk1>
          <a:srgbClr val="000000"/>
        </a:dk1>
        <a:lt1>
          <a:srgbClr val="000066"/>
        </a:lt1>
        <a:dk2>
          <a:srgbClr val="000000"/>
        </a:dk2>
        <a:lt2>
          <a:srgbClr val="FFFF66"/>
        </a:lt2>
        <a:accent1>
          <a:srgbClr val="2104FA"/>
        </a:accent1>
        <a:accent2>
          <a:srgbClr val="381AEA"/>
        </a:accent2>
        <a:accent3>
          <a:srgbClr val="AAAAB8"/>
        </a:accent3>
        <a:accent4>
          <a:srgbClr val="000000"/>
        </a:accent4>
        <a:accent5>
          <a:srgbClr val="ABAAFC"/>
        </a:accent5>
        <a:accent6>
          <a:srgbClr val="3216D4"/>
        </a:accent6>
        <a:hlink>
          <a:srgbClr val="000099"/>
        </a:hlink>
        <a:folHlink>
          <a:srgbClr val="000000"/>
        </a:folHlink>
      </a:clrScheme>
      <a:clrMap bg1="lt1" tx1="dk1" bg2="lt2" tx2="dk2" accent1="accent1" accent2="accent2" accent3="accent3" accent4="accent4" accent5="accent5" accent6="accent6" hlink="hlink" folHlink="folHlink"/>
    </a:extraClrScheme>
    <a:extraClrScheme>
      <a:clrScheme name="Competition 3">
        <a:dk1>
          <a:srgbClr val="FFFF66"/>
        </a:dk1>
        <a:lt1>
          <a:srgbClr val="FFFF00"/>
        </a:lt1>
        <a:dk2>
          <a:srgbClr val="000066"/>
        </a:dk2>
        <a:lt2>
          <a:srgbClr val="000000"/>
        </a:lt2>
        <a:accent1>
          <a:srgbClr val="2104FA"/>
        </a:accent1>
        <a:accent2>
          <a:srgbClr val="381AEA"/>
        </a:accent2>
        <a:accent3>
          <a:srgbClr val="AAAAB8"/>
        </a:accent3>
        <a:accent4>
          <a:srgbClr val="DADA00"/>
        </a:accent4>
        <a:accent5>
          <a:srgbClr val="ABAAFC"/>
        </a:accent5>
        <a:accent6>
          <a:srgbClr val="3216D4"/>
        </a:accent6>
        <a:hlink>
          <a:srgbClr val="000099"/>
        </a:hlink>
        <a:folHlink>
          <a:srgbClr val="0000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Wallstreet design template</Template>
  <TotalTime>2403</TotalTime>
  <Words>1170</Words>
  <Application>Microsoft Macintosh PowerPoint</Application>
  <PresentationFormat>On-screen Show (4:3)</PresentationFormat>
  <Paragraphs>128</Paragraphs>
  <Slides>26</Slides>
  <Notes>5</Notes>
  <HiddenSlides>0</HiddenSlides>
  <MMClips>2</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26</vt:i4>
      </vt:variant>
    </vt:vector>
  </HeadingPairs>
  <TitlesOfParts>
    <vt:vector size="29" baseType="lpstr">
      <vt:lpstr>Competition</vt:lpstr>
      <vt:lpstr>Chart</vt:lpstr>
      <vt:lpstr>Worksheet</vt:lpstr>
      <vt:lpstr>The Great Depression  and New Deal (1929–1940)</vt:lpstr>
      <vt:lpstr>Causes of Great Depression</vt:lpstr>
      <vt:lpstr>“Black Tuesday” and the Great Crash</vt:lpstr>
      <vt:lpstr>Black Tuesday: October 29, 1929</vt:lpstr>
      <vt:lpstr>Effects of the “Great Crash” </vt:lpstr>
      <vt:lpstr>Government Policies</vt:lpstr>
      <vt:lpstr>Unstable Economy</vt:lpstr>
      <vt:lpstr>Income Distribution, 1929</vt:lpstr>
      <vt:lpstr>Problems of the 1920s</vt:lpstr>
      <vt:lpstr>Over-speculation</vt:lpstr>
      <vt:lpstr>Bank Failures</vt:lpstr>
      <vt:lpstr>Bank Closures </vt:lpstr>
      <vt:lpstr>President Hoover's Belief</vt:lpstr>
      <vt:lpstr>Hoover’s Response</vt:lpstr>
      <vt:lpstr>Hawley Smoot Tariff Graph</vt:lpstr>
      <vt:lpstr>Hooverville and Soup Kitchens</vt:lpstr>
      <vt:lpstr>The Dust Bowl</vt:lpstr>
      <vt:lpstr>Dust Bowl Images</vt:lpstr>
      <vt:lpstr>PowerPoint Presentation</vt:lpstr>
      <vt:lpstr>The Dust Bowl Map</vt:lpstr>
      <vt:lpstr>The Depression</vt:lpstr>
      <vt:lpstr>Hoover and Roosevelt</vt:lpstr>
      <vt:lpstr>Hoover and Roosevelt</vt:lpstr>
      <vt:lpstr>FDR and the Election of 1932</vt:lpstr>
      <vt:lpstr>1932 Election Map</vt:lpstr>
      <vt:lpstr>Hoover and Roosevelt</vt:lpstr>
    </vt:vector>
  </TitlesOfParts>
  <Company>San Rafael City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Crash and Depression (1929–1933)</dc:title>
  <cp:lastModifiedBy>test7</cp:lastModifiedBy>
  <cp:revision>96</cp:revision>
  <cp:lastPrinted>2012-02-17T17:25:30Z</cp:lastPrinted>
  <dcterms:modified xsi:type="dcterms:W3CDTF">2012-03-02T15:57:17Z</dcterms:modified>
</cp:coreProperties>
</file>