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mp4" ContentType="video/unknown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audio1.bin" ContentType="audio/unknown"/>
  <Override PartName="/ppt/notesSlides/notesSlide2.xml" ContentType="application/vnd.openxmlformats-officedocument.presentationml.notesSlide+xml"/>
  <Override PartName="/ppt/media/audio2.bin" ContentType="audio/unknown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audio3.bin" ContentType="audio/unknown"/>
  <Override PartName="/ppt/notesSlides/notesSlide5.xml" ContentType="application/vnd.openxmlformats-officedocument.presentationml.notesSlide+xml"/>
  <Override PartName="/ppt/media/audio4.bin" ContentType="audio/unknown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audio5.bin" ContentType="audio/unknown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</p:sldMasterIdLst>
  <p:notesMasterIdLst>
    <p:notesMasterId r:id="rId20"/>
  </p:notesMasterIdLst>
  <p:handoutMasterIdLst>
    <p:handoutMasterId r:id="rId21"/>
  </p:handoutMasterIdLst>
  <p:sldIdLst>
    <p:sldId id="650" r:id="rId2"/>
    <p:sldId id="565" r:id="rId3"/>
    <p:sldId id="639" r:id="rId4"/>
    <p:sldId id="626" r:id="rId5"/>
    <p:sldId id="628" r:id="rId6"/>
    <p:sldId id="652" r:id="rId7"/>
    <p:sldId id="646" r:id="rId8"/>
    <p:sldId id="653" r:id="rId9"/>
    <p:sldId id="662" r:id="rId10"/>
    <p:sldId id="654" r:id="rId11"/>
    <p:sldId id="655" r:id="rId12"/>
    <p:sldId id="660" r:id="rId13"/>
    <p:sldId id="656" r:id="rId14"/>
    <p:sldId id="657" r:id="rId15"/>
    <p:sldId id="661" r:id="rId16"/>
    <p:sldId id="658" r:id="rId17"/>
    <p:sldId id="659" r:id="rId18"/>
    <p:sldId id="651" r:id="rId1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umimoji="1" sz="3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umimoji="1" sz="3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umimoji="1" sz="3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umimoji="1" sz="30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00"/>
    <a:srgbClr val="FF0000"/>
    <a:srgbClr val="000000"/>
    <a:srgbClr val="FFCC00"/>
    <a:srgbClr val="993300"/>
    <a:srgbClr val="5C0000"/>
    <a:srgbClr val="58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76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6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6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cs typeface="+mn-cs"/>
              </a:defRPr>
            </a:lvl1pPr>
          </a:lstStyle>
          <a:p>
            <a:pPr>
              <a:defRPr/>
            </a:pPr>
            <a:fld id="{9A940580-3F48-2D45-9647-17C0EC0F6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23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47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4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4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4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cs typeface="+mn-cs"/>
              </a:defRPr>
            </a:lvl1pPr>
          </a:lstStyle>
          <a:p>
            <a:pPr>
              <a:defRPr/>
            </a:pPr>
            <a:fld id="{D3B29997-1737-A44C-B501-AC2D20393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247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ヒラギノ角ゴ Pro W3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ヒラギノ角ゴ Pro W3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ヒラギノ角ゴ Pro W3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ヒラギノ角ゴ Pro W3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CDF338-3776-AE4B-B96A-0490E9108D4B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4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6BC8DA-820C-804D-A200-2B6CB56BE01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127A30-EDB1-B948-A3EE-5E964164CED2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307E39-B634-1843-BE11-D511F3EDDBA7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55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1F228F-59A7-FA41-ADFF-2FEDE0831E6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553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FC0116-C71B-F14F-AB16-52A5930884C8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56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EEF7C3-523B-FF45-872C-50B8DA95056F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55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5F8428-833B-C54D-918F-ABE02FCBBA4A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  <p:sp>
        <p:nvSpPr>
          <p:cNvPr id="55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65C6A0-A27A-BF48-9A64-1EC518EDD7CB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  <p:sp>
        <p:nvSpPr>
          <p:cNvPr id="55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B1807C-244E-754D-8FEC-4582CB0AD7E0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  <p:sp>
        <p:nvSpPr>
          <p:cNvPr id="58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356B24-07B0-C444-96DC-B8E28D332DAC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  <p:sp>
        <p:nvSpPr>
          <p:cNvPr id="55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3F9743-0008-F547-9356-5CB2C5CEFC37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  <p:sp>
        <p:nvSpPr>
          <p:cNvPr id="591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620790-2D16-8043-81AD-2667033136CA}" type="slidenum">
              <a:rPr lang="en-US"/>
              <a:pPr/>
              <a:t>17</a:t>
            </a:fld>
            <a:endParaRPr lang="en-US"/>
          </a:p>
        </p:txBody>
      </p:sp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AF9F51-5026-E34D-A879-EE074CA9162B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56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9025" y="1371600"/>
            <a:ext cx="6705600" cy="20574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886200"/>
            <a:ext cx="6629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9C1B3-BD43-D744-B755-B34498972F85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EB9F1-CFF3-7B41-9C66-FB7E8544A7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90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2942-F3EE-4149-989F-F96319C7A687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AF6BF-975B-8F45-884F-93C113ED8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60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CA704-C135-E546-8CAE-884ADDAD1BCB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77D42-59D6-1249-B42E-8224945C98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43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209800"/>
            <a:ext cx="33909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2209800"/>
            <a:ext cx="33909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1BBC2-C3EA-4849-9DCA-7C55B5B6E39C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DB0CC-6B50-4241-8141-B83BC18CCD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5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872EE-882B-504B-8048-B0E899B1639D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EF005-78CC-744F-BDFD-6D07B5780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13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5CFE6-74AE-8944-BA53-5A99F880BC86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36F5D-12AA-954A-AB8B-F38119770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6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100A9-0F91-5247-BB0B-A009BDF423A6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DD231-67C5-6E42-9986-162B874B5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80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95A50-6DBC-5247-9C37-9ACC09039FF6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CC937-0C82-6947-894D-9E220378CA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6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AAA3E-6DF5-C14A-9F90-B21DE9DBDE92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BC8B4-F9B1-5542-AEB0-69DB623BBD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68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A8627-0AA2-5B40-BFAC-DCE707A1656E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59D79-2BC2-CC46-8870-50242A52A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2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91250" y="990600"/>
            <a:ext cx="1733550" cy="472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990600"/>
            <a:ext cx="5048250" cy="472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AD70F-2E36-CF49-83C7-C9CA5ED6FF8C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6E561-DCAE-9441-A2C4-9662E0458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05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990600"/>
            <a:ext cx="6781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209800"/>
            <a:ext cx="69342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46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>
            <a:outerShdw blurRad="50800" dist="12700" dir="2700000" algn="ctr" rotWithShape="0">
              <a:srgbClr val="000000">
                <a:alpha val="8500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kumimoji="0"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0112EF4-8EE1-A44A-8B73-9067837E94F7}" type="datetime1">
              <a:rPr lang="en-US"/>
              <a:pPr>
                <a:defRPr/>
              </a:pPr>
              <a:t>4/5/13</a:t>
            </a:fld>
            <a:endParaRPr lang="en-US"/>
          </a:p>
        </p:txBody>
      </p:sp>
      <p:sp>
        <p:nvSpPr>
          <p:cNvPr id="546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>
            <a:outerShdw blurRad="50800" dist="12700" dir="2700000" algn="ctr" rotWithShape="0">
              <a:srgbClr val="000000">
                <a:alpha val="8500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kumimoji="0"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546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>
            <a:outerShdw blurRad="50800" dist="12700" dir="2700000" algn="ctr" rotWithShape="0">
              <a:srgbClr val="000000">
                <a:alpha val="8500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kumimoji="0"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887C1AF-869F-874C-9067-0FDDCB845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audio" Target="../media/audio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bin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audio" Target="../media/audio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audio" Target="../media/audio5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13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4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EC8D44-7872-FC4E-B01F-BFD484E05CB7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9158288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0677" name="Text Box 5"/>
          <p:cNvSpPr txBox="1">
            <a:spLocks noChangeArrowheads="1"/>
          </p:cNvSpPr>
          <p:nvPr/>
        </p:nvSpPr>
        <p:spPr bwMode="auto">
          <a:xfrm>
            <a:off x="609600" y="2362200"/>
            <a:ext cx="797401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4000" dirty="0">
                <a:solidFill>
                  <a:schemeClr val="bg2"/>
                </a:solidFill>
                <a:latin typeface="Arial Black" charset="0"/>
                <a:cs typeface="+mn-cs"/>
              </a:rPr>
              <a:t>The Postwar Years at Home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4000" dirty="0">
                <a:solidFill>
                  <a:schemeClr val="bg2"/>
                </a:solidFill>
                <a:latin typeface="Arial Black" charset="0"/>
                <a:cs typeface="+mn-cs"/>
              </a:rPr>
              <a:t>(1945–1960s)</a:t>
            </a:r>
            <a:endParaRPr lang="en-US" sz="4000" dirty="0">
              <a:latin typeface="Arial Black" charset="0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>
    <p:fade/>
    <p:sndAc>
      <p:stSnd>
        <p:snd r:embed="rId3" name="Arrow"/>
      </p:stSnd>
    </p:sndAc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4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7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EF208-E5F6-CA44-8711-9E8558A78F11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23943" name="Rectangle 7"/>
          <p:cNvSpPr>
            <a:spLocks noGrp="1" noChangeArrowheads="1"/>
          </p:cNvSpPr>
          <p:nvPr>
            <p:ph type="title"/>
          </p:nvPr>
        </p:nvSpPr>
        <p:spPr>
          <a:xfrm>
            <a:off x="1066800" y="762000"/>
            <a:ext cx="6781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Post War Changes</a:t>
            </a:r>
          </a:p>
        </p:txBody>
      </p:sp>
      <p:sp>
        <p:nvSpPr>
          <p:cNvPr id="42394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6934200" cy="3505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Just like the 1920s, America in the 1950s experienced dramatic postwar changes</a:t>
            </a:r>
            <a:r>
              <a:rPr lang="en-US" sz="2400" dirty="0" smtClean="0"/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u="sng" dirty="0" smtClean="0"/>
              <a:t>Social</a:t>
            </a:r>
            <a:r>
              <a:rPr lang="en-US" sz="2000" dirty="0" smtClean="0"/>
              <a:t>: conformity and challenge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u="sng" dirty="0" smtClean="0"/>
              <a:t>Political</a:t>
            </a:r>
            <a:r>
              <a:rPr lang="en-US" sz="2000" dirty="0" smtClean="0"/>
              <a:t>: Cold War and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Red Scare 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u="sng" dirty="0" smtClean="0"/>
              <a:t>Economic</a:t>
            </a:r>
            <a:r>
              <a:rPr lang="en-US" sz="2000" dirty="0" smtClean="0"/>
              <a:t>: postwar boom and new technology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The emergence of the US as a super power and their involvement in the Cold War shaped life inside the country  </a:t>
            </a:r>
          </a:p>
        </p:txBody>
      </p:sp>
    </p:spTree>
  </p:cSld>
  <p:clrMapOvr>
    <a:masterClrMapping/>
  </p:clrMapOvr>
  <p:transition xmlns:p14="http://schemas.microsoft.com/office/powerpoint/2010/main">
    <p:fade/>
    <p:sndAc>
      <p:stSnd>
        <p:snd r:embed="rId3" name="Camera"/>
      </p:stSnd>
    </p:sndAc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3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3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3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3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3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3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3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3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39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39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4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42" name="Rectangle 6"/>
          <p:cNvSpPr>
            <a:spLocks noGrp="1" noChangeArrowheads="1"/>
          </p:cNvSpPr>
          <p:nvPr>
            <p:ph type="title"/>
          </p:nvPr>
        </p:nvSpPr>
        <p:spPr>
          <a:xfrm>
            <a:off x="990600" y="762000"/>
            <a:ext cx="69342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400" dirty="0" smtClean="0"/>
              <a:t>American Society in the 1950s  </a:t>
            </a:r>
          </a:p>
        </p:txBody>
      </p:sp>
      <p:sp>
        <p:nvSpPr>
          <p:cNvPr id="52634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71628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200" dirty="0" smtClean="0"/>
              <a:t>After WWII, Truman supported a number programs that he called his </a:t>
            </a:r>
            <a:r>
              <a:rPr lang="en-US" sz="2200" u="sng" dirty="0" smtClean="0">
                <a:solidFill>
                  <a:srgbClr val="FF0000"/>
                </a:solidFill>
              </a:rPr>
              <a:t>Fair Deal</a:t>
            </a:r>
            <a:r>
              <a:rPr lang="en-US" sz="2200" dirty="0" smtClean="0"/>
              <a:t>:</a:t>
            </a:r>
          </a:p>
          <a:p>
            <a:pPr lvl="1" eaLnBrk="1" hangingPunct="1">
              <a:defRPr/>
            </a:pPr>
            <a:r>
              <a:rPr lang="en-US" sz="1800" dirty="0" smtClean="0"/>
              <a:t>Extension of FDR’s New Deal, included support for returning soldiers, “</a:t>
            </a:r>
            <a:r>
              <a:rPr lang="en-US" sz="1800" u="sng" dirty="0" smtClean="0">
                <a:solidFill>
                  <a:srgbClr val="FF0000"/>
                </a:solidFill>
              </a:rPr>
              <a:t>GI Bill of Rights</a:t>
            </a:r>
            <a:r>
              <a:rPr lang="en-US" sz="1800" dirty="0" smtClean="0"/>
              <a:t>”</a:t>
            </a:r>
          </a:p>
          <a:p>
            <a:pPr lvl="2" eaLnBrk="1" hangingPunct="1">
              <a:defRPr/>
            </a:pPr>
            <a:r>
              <a:rPr lang="en-US" sz="1400" dirty="0" smtClean="0"/>
              <a:t>Loans for homes and college (growth of </a:t>
            </a:r>
            <a:r>
              <a:rPr lang="en-US" sz="1400" dirty="0" smtClean="0">
                <a:solidFill>
                  <a:srgbClr val="FF0000"/>
                </a:solidFill>
              </a:rPr>
              <a:t>suburbs</a:t>
            </a:r>
            <a:r>
              <a:rPr lang="en-US" sz="1400" dirty="0" smtClean="0"/>
              <a:t>)  </a:t>
            </a:r>
          </a:p>
          <a:p>
            <a:pPr lvl="2" eaLnBrk="1" hangingPunct="1">
              <a:defRPr/>
            </a:pPr>
            <a:r>
              <a:rPr lang="en-US" sz="1400" dirty="0" smtClean="0"/>
              <a:t>4 million buy homes and 8 million go to college </a:t>
            </a:r>
          </a:p>
          <a:p>
            <a:pPr lvl="1" eaLnBrk="1" hangingPunct="1">
              <a:defRPr/>
            </a:pPr>
            <a:r>
              <a:rPr lang="en-US" sz="1800" dirty="0" smtClean="0"/>
              <a:t>Ended segregation in the military </a:t>
            </a:r>
          </a:p>
          <a:p>
            <a:pPr eaLnBrk="1" hangingPunct="1">
              <a:defRPr/>
            </a:pPr>
            <a:r>
              <a:rPr lang="en-US" sz="2200" dirty="0" smtClean="0"/>
              <a:t>Labor also experienced important changes:</a:t>
            </a:r>
          </a:p>
          <a:p>
            <a:pPr lvl="1" eaLnBrk="1" hangingPunct="1">
              <a:defRPr/>
            </a:pPr>
            <a:r>
              <a:rPr lang="en-US" sz="1800" dirty="0" smtClean="0"/>
              <a:t>more “white collar” jobs (office jobs) increased </a:t>
            </a:r>
          </a:p>
          <a:p>
            <a:pPr lvl="2" eaLnBrk="1" hangingPunct="1">
              <a:defRPr/>
            </a:pPr>
            <a:r>
              <a:rPr lang="en-US" sz="1400" dirty="0" smtClean="0"/>
              <a:t>White middle class Americans felt pressure to “</a:t>
            </a:r>
            <a:r>
              <a:rPr lang="en-US" sz="1400" dirty="0" smtClean="0">
                <a:solidFill>
                  <a:srgbClr val="FF0000"/>
                </a:solidFill>
              </a:rPr>
              <a:t>conform</a:t>
            </a:r>
            <a:r>
              <a:rPr lang="en-US" sz="1400" dirty="0" smtClean="0"/>
              <a:t>” or dress, think, and act alike (men worked, women stayed home) </a:t>
            </a:r>
          </a:p>
          <a:p>
            <a:pPr lvl="1" eaLnBrk="1" hangingPunct="1">
              <a:defRPr/>
            </a:pPr>
            <a:r>
              <a:rPr lang="en-US" sz="1800" dirty="0" smtClean="0"/>
              <a:t>“blue collar” jobs (factory) improved</a:t>
            </a:r>
            <a:endParaRPr lang="en-US" sz="1400" dirty="0" smtClean="0"/>
          </a:p>
          <a:p>
            <a:pPr lvl="2" eaLnBrk="1" hangingPunct="1">
              <a:defRPr/>
            </a:pPr>
            <a:r>
              <a:rPr lang="en-US" sz="1400" dirty="0" smtClean="0"/>
              <a:t>AFL and CIO merged to form the powerful AFL-CIO.</a:t>
            </a:r>
            <a:endParaRPr lang="en-US" sz="1200" dirty="0" smtClean="0"/>
          </a:p>
        </p:txBody>
      </p:sp>
      <p:sp>
        <p:nvSpPr>
          <p:cNvPr id="526345" name="Text Box 9"/>
          <p:cNvSpPr txBox="1">
            <a:spLocks noChangeArrowheads="1"/>
          </p:cNvSpPr>
          <p:nvPr/>
        </p:nvSpPr>
        <p:spPr bwMode="auto">
          <a:xfrm>
            <a:off x="136525" y="871538"/>
            <a:ext cx="0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spcBef>
                <a:spcPct val="0"/>
              </a:spcBef>
              <a:buFontTx/>
              <a:buNone/>
              <a:defRPr/>
            </a:pPr>
            <a:endParaRPr lang="en-US" sz="1200" b="1">
              <a:solidFill>
                <a:schemeClr val="tx2"/>
              </a:solidFill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6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9" name="Rectangle 5"/>
          <p:cNvSpPr>
            <a:spLocks noGrp="1" noChangeArrowheads="1"/>
          </p:cNvSpPr>
          <p:nvPr>
            <p:ph type="title"/>
          </p:nvPr>
        </p:nvSpPr>
        <p:spPr>
          <a:xfrm>
            <a:off x="1143000" y="762000"/>
            <a:ext cx="67818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3800" dirty="0" smtClean="0"/>
              <a:t>Baby Boom and Highways</a:t>
            </a:r>
          </a:p>
        </p:txBody>
      </p:sp>
      <p:sp>
        <p:nvSpPr>
          <p:cNvPr id="4976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6858000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The postwar years saw a dramatic rise in the birthrate or </a:t>
            </a:r>
            <a:r>
              <a:rPr lang="en-US" sz="2000" u="sng" dirty="0" smtClean="0">
                <a:solidFill>
                  <a:srgbClr val="FF0000"/>
                </a:solidFill>
              </a:rPr>
              <a:t>baby boom</a:t>
            </a:r>
            <a:r>
              <a:rPr lang="en-US" sz="2000" dirty="0" smtClean="0"/>
              <a:t> (continued until 1964)</a:t>
            </a:r>
          </a:p>
          <a:p>
            <a:pPr marL="342900" lvl="1" indent="-342900" eaLnBrk="1" hangingPunct="1">
              <a:lnSpc>
                <a:spcPct val="90000"/>
              </a:lnSpc>
              <a:defRPr/>
            </a:pPr>
            <a:r>
              <a:rPr lang="en-US" sz="2000" dirty="0" smtClean="0"/>
              <a:t>In 1956, the Federal-Aid Highway Act gave billions to build an interstate highway system</a:t>
            </a:r>
            <a:endParaRPr lang="en-US" sz="1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sz="1900" dirty="0" smtClean="0"/>
          </a:p>
        </p:txBody>
      </p:sp>
      <p:pic>
        <p:nvPicPr>
          <p:cNvPr id="49767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3505200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767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3505200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767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3505200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48000"/>
            <a:ext cx="32940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  <p:sndAc>
      <p:stSnd>
        <p:snd r:embed="rId3" name="Fly Out"/>
      </p:stSnd>
    </p:sndAc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7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7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9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9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7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5" name="Rectangle 5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67818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Conformity and Rebellion</a:t>
            </a:r>
          </a:p>
        </p:txBody>
      </p:sp>
      <p:sp>
        <p:nvSpPr>
          <p:cNvPr id="50176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6934200" cy="4038600"/>
          </a:xfrm>
        </p:spPr>
        <p:txBody>
          <a:bodyPr/>
          <a:lstStyle/>
          <a:p>
            <a:pPr eaLnBrk="1" hangingPunct="1">
              <a:defRPr/>
            </a:pPr>
            <a:r>
              <a:rPr lang="en-US" sz="2600" dirty="0" smtClean="0"/>
              <a:t>The postwar years experienced both a rise in conservatism and rebellion:</a:t>
            </a:r>
          </a:p>
          <a:p>
            <a:pPr lvl="1" eaLnBrk="1" hangingPunct="1">
              <a:defRPr/>
            </a:pPr>
            <a:r>
              <a:rPr lang="en-US" sz="2200" dirty="0" smtClean="0"/>
              <a:t>Fearing communism and nuclear war, many Americans turned to </a:t>
            </a:r>
            <a:r>
              <a:rPr lang="en-US" sz="2200" dirty="0" smtClean="0">
                <a:solidFill>
                  <a:srgbClr val="FF0000"/>
                </a:solidFill>
              </a:rPr>
              <a:t>religion</a:t>
            </a:r>
          </a:p>
          <a:p>
            <a:pPr lvl="1" eaLnBrk="1" hangingPunct="1">
              <a:defRPr/>
            </a:pPr>
            <a:r>
              <a:rPr lang="en-US" sz="2200" dirty="0" smtClean="0"/>
              <a:t>References to God were added to the Pledge of Allegiance and put on money</a:t>
            </a:r>
          </a:p>
          <a:p>
            <a:pPr eaLnBrk="1" hangingPunct="1">
              <a:defRPr/>
            </a:pPr>
            <a:r>
              <a:rPr lang="en-US" sz="2200" dirty="0" smtClean="0"/>
              <a:t>Like Jazz in the 1920s, the emergence of </a:t>
            </a:r>
            <a:r>
              <a:rPr lang="en-US" sz="2200" dirty="0" smtClean="0">
                <a:solidFill>
                  <a:srgbClr val="FF0000"/>
                </a:solidFill>
              </a:rPr>
              <a:t>Rock n’ Roll </a:t>
            </a:r>
            <a:r>
              <a:rPr lang="en-US" sz="2200" dirty="0" smtClean="0"/>
              <a:t>challenged social norms</a:t>
            </a:r>
          </a:p>
          <a:p>
            <a:pPr lvl="1" eaLnBrk="1" hangingPunct="1">
              <a:defRPr/>
            </a:pPr>
            <a:r>
              <a:rPr lang="en-US" sz="2200" dirty="0" smtClean="0"/>
              <a:t>Like Jazz, many adults claimed it promoted immorality and the mixing of races </a:t>
            </a:r>
          </a:p>
          <a:p>
            <a:pPr lvl="1" eaLnBrk="1" hangingPunct="1">
              <a:defRPr/>
            </a:pPr>
            <a:endParaRPr lang="en-US" sz="2200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>
    <p:fade/>
    <p:sndAc>
      <p:stSnd>
        <p:snd r:embed="rId3" name="Ooooh"/>
      </p:stSnd>
    </p:sndAc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17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17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17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17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17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17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17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17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SECTION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675D8-BA07-3E47-AD83-0BFC97282D60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6781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Elvis Presley</a:t>
            </a:r>
          </a:p>
        </p:txBody>
      </p:sp>
      <p:sp>
        <p:nvSpPr>
          <p:cNvPr id="5611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 smtClean="0"/>
          </a:p>
        </p:txBody>
      </p:sp>
      <p:sp>
        <p:nvSpPr>
          <p:cNvPr id="5611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 smtClean="0"/>
          </a:p>
        </p:txBody>
      </p:sp>
      <p:pic>
        <p:nvPicPr>
          <p:cNvPr id="5611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0"/>
            <a:ext cx="3810000" cy="394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10" name="Rectangle 6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1628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Political Changes</a:t>
            </a:r>
          </a:p>
        </p:txBody>
      </p:sp>
      <p:sp>
        <p:nvSpPr>
          <p:cNvPr id="533511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524000"/>
            <a:ext cx="70104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Like the post WWI period, the US experienced an intense fear of communism following WWII. This </a:t>
            </a:r>
            <a:r>
              <a:rPr lang="en-US" sz="2400" u="sng" dirty="0" smtClean="0">
                <a:solidFill>
                  <a:srgbClr val="FF0000"/>
                </a:solidFill>
              </a:rPr>
              <a:t>2</a:t>
            </a:r>
            <a:r>
              <a:rPr lang="en-US" sz="2400" u="sng" baseline="30000" dirty="0" smtClean="0">
                <a:solidFill>
                  <a:srgbClr val="FF0000"/>
                </a:solidFill>
              </a:rPr>
              <a:t>nd</a:t>
            </a:r>
            <a:r>
              <a:rPr lang="en-US" sz="2400" u="sng" dirty="0" smtClean="0">
                <a:solidFill>
                  <a:srgbClr val="FF0000"/>
                </a:solidFill>
              </a:rPr>
              <a:t> Red Scare </a:t>
            </a:r>
            <a:r>
              <a:rPr lang="en-US" sz="2400" dirty="0" smtClean="0"/>
              <a:t>led to: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200" dirty="0" smtClean="0"/>
              <a:t>Congress created committees to look into accusations of communism in the US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800" dirty="0" smtClean="0"/>
              <a:t>HUAC in the House and McCarthy in the Senate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200" dirty="0" smtClean="0"/>
              <a:t>Following the 1957 launch of Sputnik I, the US entered into the Space Race (created NASA) 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800" dirty="0" smtClean="0"/>
              <a:t>In 1958, the </a:t>
            </a:r>
            <a:r>
              <a:rPr lang="en-US" sz="1800" u="sng" dirty="0" smtClean="0">
                <a:solidFill>
                  <a:srgbClr val="FF0000"/>
                </a:solidFill>
              </a:rPr>
              <a:t>National Defense Education Act </a:t>
            </a:r>
            <a:r>
              <a:rPr lang="en-US" sz="1800" dirty="0" smtClean="0"/>
              <a:t>and focused on improving math and science in schools (reason you take so many:-)</a:t>
            </a:r>
          </a:p>
        </p:txBody>
      </p:sp>
    </p:spTree>
  </p:cSld>
  <p:clrMapOvr>
    <a:masterClrMapping/>
  </p:clrMapOvr>
  <p:transition xmlns:p14="http://schemas.microsoft.com/office/powerpoint/2010/main">
    <p:fade/>
    <p:sndAc>
      <p:stSnd>
        <p:snd r:embed="rId3" name="Applause"/>
      </p:stSnd>
    </p:sndAc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3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3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3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3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3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3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3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3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33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3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3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33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3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3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33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5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Cold </a:t>
            </a:r>
            <a:r>
              <a:rPr lang="en-US" dirty="0"/>
              <a:t>War </a:t>
            </a:r>
            <a:r>
              <a:rPr lang="en-US" dirty="0" smtClean="0"/>
              <a:t>Hysteria</a:t>
            </a:r>
            <a:r>
              <a:rPr lang="en-US" dirty="0"/>
              <a:t>	</a:t>
            </a:r>
          </a:p>
        </p:txBody>
      </p:sp>
      <p:sp>
        <p:nvSpPr>
          <p:cNvPr id="48845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7010400" cy="41910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Fear </a:t>
            </a:r>
            <a:r>
              <a:rPr lang="en-US" dirty="0"/>
              <a:t>of </a:t>
            </a:r>
            <a:r>
              <a:rPr lang="en-US" dirty="0" smtClean="0"/>
              <a:t>Communism led to </a:t>
            </a:r>
            <a:r>
              <a:rPr lang="en-US" dirty="0"/>
              <a:t>fear and suspicion </a:t>
            </a:r>
            <a:r>
              <a:rPr lang="en-US" dirty="0" smtClean="0"/>
              <a:t>inside </a:t>
            </a:r>
            <a:r>
              <a:rPr lang="en-US" dirty="0"/>
              <a:t>the </a:t>
            </a:r>
            <a:r>
              <a:rPr lang="en-US" dirty="0" smtClean="0"/>
              <a:t>US</a:t>
            </a:r>
            <a:endParaRPr lang="en-US" dirty="0"/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The </a:t>
            </a:r>
            <a:r>
              <a:rPr lang="en-US" u="sng" dirty="0">
                <a:solidFill>
                  <a:srgbClr val="FF0000"/>
                </a:solidFill>
              </a:rPr>
              <a:t>House Un-American Activities Committee (</a:t>
            </a:r>
            <a:r>
              <a:rPr lang="en-US" u="sng" dirty="0" smtClean="0">
                <a:solidFill>
                  <a:srgbClr val="FF0000"/>
                </a:solidFill>
              </a:rPr>
              <a:t>HUAC</a:t>
            </a:r>
            <a:r>
              <a:rPr lang="en-US" u="sng" dirty="0">
                <a:solidFill>
                  <a:srgbClr val="FF0000"/>
                </a:solidFill>
              </a:rPr>
              <a:t>)</a:t>
            </a:r>
            <a:r>
              <a:rPr lang="en-US" dirty="0" smtClean="0"/>
              <a:t> accused citizens of having “Communist leanings” </a:t>
            </a:r>
            <a:endParaRPr lang="en-US" dirty="0"/>
          </a:p>
          <a:p>
            <a:pPr lvl="2">
              <a:lnSpc>
                <a:spcPct val="90000"/>
              </a:lnSpc>
              <a:defRPr/>
            </a:pPr>
            <a:r>
              <a:rPr lang="en-US" dirty="0"/>
              <a:t>A</a:t>
            </a:r>
            <a:r>
              <a:rPr lang="en-US" dirty="0" smtClean="0"/>
              <a:t> group of actors and screen writers known </a:t>
            </a:r>
            <a:r>
              <a:rPr lang="en-US" dirty="0"/>
              <a:t>as the </a:t>
            </a:r>
            <a:r>
              <a:rPr lang="en-US" u="sng" dirty="0">
                <a:solidFill>
                  <a:srgbClr val="FF0000"/>
                </a:solidFill>
              </a:rPr>
              <a:t>Hollywood Ten</a:t>
            </a:r>
            <a:r>
              <a:rPr lang="en-US" dirty="0"/>
              <a:t>, refused to answer HUAC</a:t>
            </a:r>
            <a:r>
              <a:rPr lang="ja-JP" altLang="en-US" dirty="0"/>
              <a:t>’</a:t>
            </a:r>
            <a:r>
              <a:rPr lang="en-US" dirty="0"/>
              <a:t>s </a:t>
            </a:r>
            <a:r>
              <a:rPr lang="en-US" dirty="0" smtClean="0"/>
              <a:t>questions and were sent to jail</a:t>
            </a:r>
            <a:endParaRPr lang="en-US" dirty="0"/>
          </a:p>
          <a:p>
            <a:pPr lvl="2">
              <a:lnSpc>
                <a:spcPct val="90000"/>
              </a:lnSpc>
              <a:defRPr/>
            </a:pPr>
            <a:r>
              <a:rPr lang="en-US" dirty="0" smtClean="0"/>
              <a:t>In response, movie </a:t>
            </a:r>
            <a:r>
              <a:rPr lang="en-US" dirty="0"/>
              <a:t>studios </a:t>
            </a:r>
            <a:r>
              <a:rPr lang="en-US" u="sng" dirty="0" smtClean="0">
                <a:solidFill>
                  <a:srgbClr val="FF0000"/>
                </a:solidFill>
              </a:rPr>
              <a:t>blacklisted</a:t>
            </a:r>
            <a:r>
              <a:rPr lang="en-US" dirty="0" smtClean="0"/>
              <a:t>, anyone accused of “communist leanings” 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 smtClean="0"/>
              <a:t>A blacklist is a list of people shared by employers of who </a:t>
            </a:r>
            <a:r>
              <a:rPr lang="en-US" dirty="0"/>
              <a:t>should not be </a:t>
            </a:r>
            <a:r>
              <a:rPr lang="en-US" dirty="0" smtClean="0"/>
              <a:t>hired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8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8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8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8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8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8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8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88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8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8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8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88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8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8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8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88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8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8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8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8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5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0600"/>
            <a:ext cx="7086600" cy="1066800"/>
          </a:xfrm>
        </p:spPr>
        <p:txBody>
          <a:bodyPr/>
          <a:lstStyle/>
          <a:p>
            <a:r>
              <a:rPr lang="en-US" dirty="0" smtClean="0"/>
              <a:t>The 2</a:t>
            </a:r>
            <a:r>
              <a:rPr lang="en-US" baseline="30000" dirty="0" smtClean="0"/>
              <a:t>nd</a:t>
            </a:r>
            <a:r>
              <a:rPr lang="en-US" dirty="0" smtClean="0"/>
              <a:t> Red Scare &amp; HUAC</a:t>
            </a:r>
            <a:endParaRPr lang="en-US" dirty="0"/>
          </a:p>
        </p:txBody>
      </p:sp>
      <p:pic>
        <p:nvPicPr>
          <p:cNvPr id="6" name="Red_Scare_and_HUAC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981200"/>
            <a:ext cx="5257800" cy="3505200"/>
          </a:xfrm>
        </p:spPr>
      </p:pic>
    </p:spTree>
    <p:extLst>
      <p:ext uri="{BB962C8B-B14F-4D97-AF65-F5344CB8AC3E}">
        <p14:creationId xmlns:p14="http://schemas.microsoft.com/office/powerpoint/2010/main" val="1103988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7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838200"/>
            <a:ext cx="6553200" cy="8382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The Cold War at Home</a:t>
            </a:r>
          </a:p>
        </p:txBody>
      </p:sp>
      <p:sp>
        <p:nvSpPr>
          <p:cNvPr id="50995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239000" cy="4648200"/>
          </a:xfrm>
        </p:spPr>
        <p:txBody>
          <a:bodyPr/>
          <a:lstStyle/>
          <a:p>
            <a:pPr>
              <a:defRPr/>
            </a:pPr>
            <a:r>
              <a:rPr lang="en-US" sz="2600" dirty="0" smtClean="0"/>
              <a:t>Like in the 1920s, fears of communism led to immigration restrictions:</a:t>
            </a:r>
          </a:p>
          <a:p>
            <a:pPr lvl="1">
              <a:defRPr/>
            </a:pPr>
            <a:r>
              <a:rPr lang="en-US" sz="2200" dirty="0" smtClean="0"/>
              <a:t>fears </a:t>
            </a:r>
            <a:r>
              <a:rPr lang="en-US" sz="2200" dirty="0"/>
              <a:t>of disloyal immigrants from Communist countries, the 1952 </a:t>
            </a:r>
            <a:r>
              <a:rPr lang="en-US" sz="2200" u="sng" dirty="0">
                <a:solidFill>
                  <a:srgbClr val="FF0000"/>
                </a:solidFill>
              </a:rPr>
              <a:t>McCarran-Walter Act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/>
              <a:t>(</a:t>
            </a:r>
            <a:r>
              <a:rPr lang="en-US" sz="1800" dirty="0" smtClean="0"/>
              <a:t>reestablished quota </a:t>
            </a:r>
            <a:r>
              <a:rPr lang="en-US" sz="1800" dirty="0"/>
              <a:t>system from </a:t>
            </a:r>
            <a:r>
              <a:rPr lang="en-US" sz="1800" dirty="0" smtClean="0"/>
              <a:t>1924</a:t>
            </a:r>
            <a:r>
              <a:rPr lang="en-US" dirty="0" smtClean="0"/>
              <a:t>)</a:t>
            </a:r>
            <a:endParaRPr lang="en-US" dirty="0"/>
          </a:p>
          <a:p>
            <a:pPr marL="342900" lvl="1" indent="-342900">
              <a:defRPr/>
            </a:pPr>
            <a:r>
              <a:rPr lang="en-US" sz="2600" dirty="0"/>
              <a:t>T</a:t>
            </a:r>
            <a:r>
              <a:rPr lang="en-US" sz="2600" dirty="0" smtClean="0"/>
              <a:t>he famous cases of </a:t>
            </a:r>
            <a:r>
              <a:rPr lang="en-US" sz="2600" u="sng" dirty="0" smtClean="0">
                <a:solidFill>
                  <a:srgbClr val="FF0000"/>
                </a:solidFill>
              </a:rPr>
              <a:t>Alger Hiss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and of </a:t>
            </a:r>
            <a:r>
              <a:rPr lang="en-US" sz="2600" u="sng" dirty="0" smtClean="0">
                <a:solidFill>
                  <a:srgbClr val="FF0000"/>
                </a:solidFill>
              </a:rPr>
              <a:t>Julius and Ethel Rosenberg</a:t>
            </a:r>
            <a:r>
              <a:rPr lang="en-US" sz="2600" dirty="0" smtClean="0"/>
              <a:t> </a:t>
            </a:r>
            <a:r>
              <a:rPr lang="en-US" sz="2600" dirty="0"/>
              <a:t>reinforced fears </a:t>
            </a:r>
            <a:r>
              <a:rPr lang="en-US" sz="2600" dirty="0" smtClean="0"/>
              <a:t>of </a:t>
            </a:r>
            <a:r>
              <a:rPr lang="en-US" sz="2600" dirty="0"/>
              <a:t>Soviet spies </a:t>
            </a:r>
            <a:r>
              <a:rPr lang="en-US" sz="2600" dirty="0" smtClean="0"/>
              <a:t>inside </a:t>
            </a:r>
            <a:r>
              <a:rPr lang="en-US" sz="2600" dirty="0"/>
              <a:t>the </a:t>
            </a:r>
            <a:r>
              <a:rPr lang="en-US" sz="2600" dirty="0" smtClean="0"/>
              <a:t>US</a:t>
            </a:r>
          </a:p>
          <a:p>
            <a:pPr marL="742950" lvl="2" indent="-342900">
              <a:defRPr/>
            </a:pPr>
            <a:r>
              <a:rPr lang="en-US" sz="2200" dirty="0" smtClean="0"/>
              <a:t>Like </a:t>
            </a:r>
            <a:r>
              <a:rPr lang="en-US" sz="2200" dirty="0"/>
              <a:t>S</a:t>
            </a:r>
            <a:r>
              <a:rPr lang="en-US" sz="2200" dirty="0" smtClean="0"/>
              <a:t>acco and Vanzetti, these trials were controversial, but evidence suggests that they were guilty of spying for the Soviets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9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9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9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099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5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Hiss and the </a:t>
            </a:r>
            <a:r>
              <a:rPr lang="en-US" dirty="0" err="1"/>
              <a:t>Rosenbergs</a:t>
            </a:r>
            <a:endParaRPr lang="en-US" dirty="0"/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744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286000"/>
            <a:ext cx="35591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44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86000"/>
            <a:ext cx="32797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4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4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74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74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Spy Cases</a:t>
            </a:r>
            <a:endParaRPr lang="en-US" dirty="0"/>
          </a:p>
        </p:txBody>
      </p:sp>
      <p:pic>
        <p:nvPicPr>
          <p:cNvPr id="6" name="Alger_Hiss_Case_and_the_Rosenburgs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905000"/>
            <a:ext cx="5257800" cy="3505200"/>
          </a:xfrm>
        </p:spPr>
      </p:pic>
    </p:spTree>
    <p:extLst>
      <p:ext uri="{BB962C8B-B14F-4D97-AF65-F5344CB8AC3E}">
        <p14:creationId xmlns:p14="http://schemas.microsoft.com/office/powerpoint/2010/main" val="2765991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8" name="Rectangle 6"/>
          <p:cNvSpPr>
            <a:spLocks noGrp="1" noChangeArrowheads="1"/>
          </p:cNvSpPr>
          <p:nvPr>
            <p:ph type="title"/>
          </p:nvPr>
        </p:nvSpPr>
        <p:spPr>
          <a:xfrm>
            <a:off x="1066800" y="762000"/>
            <a:ext cx="68580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The McCarthy Era</a:t>
            </a:r>
          </a:p>
        </p:txBody>
      </p:sp>
      <p:sp>
        <p:nvSpPr>
          <p:cNvPr id="52019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447800"/>
            <a:ext cx="7162800" cy="41910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The most famous example of Cold War fear was </a:t>
            </a:r>
            <a:r>
              <a:rPr lang="en-US" sz="2400" u="sng" dirty="0" smtClean="0">
                <a:solidFill>
                  <a:srgbClr val="FF0000"/>
                </a:solidFill>
              </a:rPr>
              <a:t>McCarthyism</a:t>
            </a:r>
            <a:r>
              <a:rPr lang="en-US" sz="2400" dirty="0" smtClean="0"/>
              <a:t>  </a:t>
            </a:r>
          </a:p>
          <a:p>
            <a:pPr lvl="1">
              <a:defRPr/>
            </a:pPr>
            <a:r>
              <a:rPr lang="en-US" sz="2000" dirty="0" smtClean="0"/>
              <a:t>Up for reelection, Senator </a:t>
            </a:r>
            <a:r>
              <a:rPr lang="en-US" sz="2000" dirty="0"/>
              <a:t>Joseph </a:t>
            </a:r>
            <a:r>
              <a:rPr lang="en-US" sz="2000" dirty="0" smtClean="0"/>
              <a:t>McCarthy claimed </a:t>
            </a:r>
            <a:r>
              <a:rPr lang="en-US" sz="2000" dirty="0"/>
              <a:t>that </a:t>
            </a:r>
            <a:r>
              <a:rPr lang="en-US" sz="2000" dirty="0" smtClean="0"/>
              <a:t>he had a list of over 200 Communists in the US government</a:t>
            </a:r>
            <a:endParaRPr lang="en-US" sz="2000" dirty="0"/>
          </a:p>
          <a:p>
            <a:pPr lvl="1">
              <a:defRPr/>
            </a:pPr>
            <a:r>
              <a:rPr lang="en-US" sz="2000" dirty="0" smtClean="0"/>
              <a:t>Although McCarthy had no evidence, few people spoke out fearing they would be accused of being communist spies</a:t>
            </a:r>
          </a:p>
          <a:p>
            <a:pPr>
              <a:defRPr/>
            </a:pPr>
            <a:r>
              <a:rPr lang="en-US" sz="2400" dirty="0" smtClean="0"/>
              <a:t>In 1954, McCarthy claimed that communists had taken over the army</a:t>
            </a:r>
          </a:p>
          <a:p>
            <a:pPr lvl="1">
              <a:defRPr/>
            </a:pPr>
            <a:r>
              <a:rPr lang="en-US" sz="2000" dirty="0" smtClean="0"/>
              <a:t>In a series of hearings aired on TV, McCarthy was discredited and lost all his power  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20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20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20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20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20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20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20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20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20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20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20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20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520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520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520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520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520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520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520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520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0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14400"/>
            <a:ext cx="6553200" cy="7620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Joseph </a:t>
            </a:r>
            <a:r>
              <a:rPr lang="en-US" sz="3000" dirty="0" smtClean="0"/>
              <a:t>McCarthy (MR. Winton?)</a:t>
            </a:r>
            <a:endParaRPr lang="en-US" sz="3000" dirty="0"/>
          </a:p>
        </p:txBody>
      </p:sp>
      <p:pic>
        <p:nvPicPr>
          <p:cNvPr id="5898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87525"/>
            <a:ext cx="4648200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898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89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89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9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9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McCarthyism</a:t>
            </a:r>
            <a:endParaRPr lang="en-US" dirty="0"/>
          </a:p>
        </p:txBody>
      </p:sp>
      <p:pic>
        <p:nvPicPr>
          <p:cNvPr id="7" name="McCarthyism.mp4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62200" y="2133600"/>
            <a:ext cx="4191000" cy="2794000"/>
          </a:xfrm>
        </p:spPr>
      </p:pic>
    </p:spTree>
    <p:extLst>
      <p:ext uri="{BB962C8B-B14F-4D97-AF65-F5344CB8AC3E}">
        <p14:creationId xmlns:p14="http://schemas.microsoft.com/office/powerpoint/2010/main" val="2687336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6781800" cy="609600"/>
          </a:xfrm>
        </p:spPr>
        <p:txBody>
          <a:bodyPr/>
          <a:lstStyle/>
          <a:p>
            <a:r>
              <a:rPr lang="en-US" dirty="0" smtClean="0"/>
              <a:t>Economic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162800" cy="4114800"/>
          </a:xfrm>
        </p:spPr>
        <p:txBody>
          <a:bodyPr/>
          <a:lstStyle/>
          <a:p>
            <a:r>
              <a:rPr lang="en-US" dirty="0" smtClean="0"/>
              <a:t>With Europe and Asia destroyed, the US dominated the postwar world economy  </a:t>
            </a:r>
          </a:p>
          <a:p>
            <a:r>
              <a:rPr lang="en-US" dirty="0" smtClean="0"/>
              <a:t>Like the 1920s, economic growth in the 1950s changed the nation</a:t>
            </a:r>
          </a:p>
          <a:p>
            <a:pPr lvl="1"/>
            <a:r>
              <a:rPr lang="en-US" dirty="0" smtClean="0"/>
              <a:t>Economic and population growth </a:t>
            </a:r>
          </a:p>
          <a:p>
            <a:pPr lvl="2"/>
            <a:r>
              <a:rPr lang="en-US" dirty="0" smtClean="0"/>
              <a:t>Rise of suburbs and highways </a:t>
            </a:r>
          </a:p>
          <a:p>
            <a:pPr lvl="1"/>
            <a:r>
              <a:rPr lang="en-US" dirty="0" smtClean="0"/>
              <a:t>New technology spurred growth and changed the way people lived</a:t>
            </a:r>
          </a:p>
          <a:p>
            <a:pPr marL="457200" lvl="1" indent="0">
              <a:buNone/>
            </a:pPr>
            <a:r>
              <a:rPr lang="en-US" dirty="0" smtClean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216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43" name="Rectangle 7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6781800" cy="762000"/>
          </a:xfrm>
        </p:spPr>
        <p:txBody>
          <a:bodyPr/>
          <a:lstStyle/>
          <a:p>
            <a:r>
              <a:rPr lang="en-US" dirty="0" smtClean="0"/>
              <a:t>Technology and Change</a:t>
            </a:r>
            <a:endParaRPr lang="en-US" dirty="0"/>
          </a:p>
        </p:txBody>
      </p:sp>
      <p:sp>
        <p:nvSpPr>
          <p:cNvPr id="42394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010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After WWII, US businesses </a:t>
            </a:r>
            <a:r>
              <a:rPr lang="en-US" sz="2400" dirty="0"/>
              <a:t>switched back to making consumer </a:t>
            </a:r>
            <a:r>
              <a:rPr lang="en-US" sz="2400" dirty="0" smtClean="0"/>
              <a:t>products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Like the 1920s, technology in the 1950s changed </a:t>
            </a:r>
            <a:r>
              <a:rPr lang="en-US" sz="2400" dirty="0"/>
              <a:t>Americans lives </a:t>
            </a:r>
            <a:r>
              <a:rPr lang="en-US" sz="2400" dirty="0" smtClean="0"/>
              <a:t> 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dirty="0"/>
              <a:t>Nuclear energy met the increased demand for </a:t>
            </a:r>
            <a:r>
              <a:rPr lang="en-US" dirty="0" smtClean="0"/>
              <a:t>power 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Like radios in the 1920s, </a:t>
            </a:r>
            <a:r>
              <a:rPr lang="en-US" u="sng" dirty="0" smtClean="0">
                <a:solidFill>
                  <a:srgbClr val="FF0000"/>
                </a:solidFill>
              </a:rPr>
              <a:t>T.V.</a:t>
            </a:r>
            <a:r>
              <a:rPr lang="en-US" dirty="0" smtClean="0"/>
              <a:t> changed the way people experienced life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The further people moved away from their jobs (to suburbs), the need for cars and roads increased (Federal Highway Act)</a:t>
            </a:r>
            <a:endParaRPr lang="en-US" dirty="0" smtClean="0"/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3246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  <p:sndAc>
          <p:stSnd>
            <p:snd r:embed="rId3" name="Camera"/>
          </p:stSnd>
        </p:sndAc>
      </p:transition>
    </mc:Choice>
    <mc:Fallback xmlns="">
      <p:transition xmlns:p14="http://schemas.microsoft.com/office/powerpoint/2010/main">
        <p:fade/>
        <p:sndAc>
          <p:stSnd>
            <p:snd r:embed="rId4" name="Camera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3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3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3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3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3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3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3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3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39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39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4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1950s T.V.</a:t>
            </a:r>
          </a:p>
        </p:txBody>
      </p:sp>
      <p:pic>
        <p:nvPicPr>
          <p:cNvPr id="5591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0"/>
            <a:ext cx="5422900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ighway">
  <a:themeElements>
    <a:clrScheme name="">
      <a:dk1>
        <a:srgbClr val="000000"/>
      </a:dk1>
      <a:lt1>
        <a:srgbClr val="FFFFFF"/>
      </a:lt1>
      <a:dk2>
        <a:srgbClr val="28863C"/>
      </a:dk2>
      <a:lt2>
        <a:srgbClr val="000000"/>
      </a:lt2>
      <a:accent1>
        <a:srgbClr val="000000"/>
      </a:accent1>
      <a:accent2>
        <a:srgbClr val="1D08A8"/>
      </a:accent2>
      <a:accent3>
        <a:srgbClr val="ACC3AF"/>
      </a:accent3>
      <a:accent4>
        <a:srgbClr val="DADADA"/>
      </a:accent4>
      <a:accent5>
        <a:srgbClr val="AAAAAA"/>
      </a:accent5>
      <a:accent6>
        <a:srgbClr val="190698"/>
      </a:accent6>
      <a:hlink>
        <a:srgbClr val="FF1BF6"/>
      </a:hlink>
      <a:folHlink>
        <a:srgbClr val="E90808"/>
      </a:folHlink>
    </a:clrScheme>
    <a:fontScheme name="Highway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</a:objectDefaults>
  <a:extraClrSchemeLst>
    <a:extraClrScheme>
      <a:clrScheme name="Highway 1">
        <a:dk1>
          <a:srgbClr val="003366"/>
        </a:dk1>
        <a:lt1>
          <a:srgbClr val="FFFFFF"/>
        </a:lt1>
        <a:dk2>
          <a:srgbClr val="28863C"/>
        </a:dk2>
        <a:lt2>
          <a:srgbClr val="FFFFFF"/>
        </a:lt2>
        <a:accent1>
          <a:srgbClr val="3366CC"/>
        </a:accent1>
        <a:accent2>
          <a:srgbClr val="00B000"/>
        </a:accent2>
        <a:accent3>
          <a:srgbClr val="ACC3AF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way 2">
        <a:dk1>
          <a:srgbClr val="777777"/>
        </a:dk1>
        <a:lt1>
          <a:srgbClr val="FFFFFF"/>
        </a:lt1>
        <a:dk2>
          <a:srgbClr val="28863C"/>
        </a:dk2>
        <a:lt2>
          <a:srgbClr val="FFFFFF"/>
        </a:lt2>
        <a:accent1>
          <a:srgbClr val="909082"/>
        </a:accent1>
        <a:accent2>
          <a:srgbClr val="809EA8"/>
        </a:accent2>
        <a:accent3>
          <a:srgbClr val="ACC3A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808</Words>
  <Application>Microsoft Macintosh PowerPoint</Application>
  <PresentationFormat>On-screen Show (4:3)</PresentationFormat>
  <Paragraphs>90</Paragraphs>
  <Slides>18</Slides>
  <Notes>14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Highway</vt:lpstr>
      <vt:lpstr>PowerPoint Presentation</vt:lpstr>
      <vt:lpstr>Post War Changes</vt:lpstr>
      <vt:lpstr>American Society in the 1950s  </vt:lpstr>
      <vt:lpstr>Baby Boom and Highways</vt:lpstr>
      <vt:lpstr>Conformity and Rebellion</vt:lpstr>
      <vt:lpstr>Elvis Presley</vt:lpstr>
      <vt:lpstr>Political Changes</vt:lpstr>
      <vt:lpstr>Cold War Hysteria </vt:lpstr>
      <vt:lpstr>The 2nd Red Scare &amp; HUAC</vt:lpstr>
      <vt:lpstr>The Cold War at Home</vt:lpstr>
      <vt:lpstr>Hiss and the Rosenbergs</vt:lpstr>
      <vt:lpstr>Spy Cases</vt:lpstr>
      <vt:lpstr>The McCarthy Era</vt:lpstr>
      <vt:lpstr>Joseph McCarthy (MR. Winton?)</vt:lpstr>
      <vt:lpstr>McCarthyism</vt:lpstr>
      <vt:lpstr>Economic Changes</vt:lpstr>
      <vt:lpstr>Technology and Change</vt:lpstr>
      <vt:lpstr>1950s T.V.</vt:lpstr>
    </vt:vector>
  </TitlesOfParts>
  <Company>San Rafael City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test7</cp:lastModifiedBy>
  <cp:revision>38</cp:revision>
  <dcterms:modified xsi:type="dcterms:W3CDTF">2013-04-05T20:24:48Z</dcterms:modified>
</cp:coreProperties>
</file>