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7010400" cy="9296400"/>
  <p:embeddedFontLst>
    <p:embeddedFont>
      <p:font typeface="Nunito" panose="020B0604020202020204" charset="0"/>
      <p:bold r:id="rId11"/>
      <p:bold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Bubblegum Sans" panose="020B0604020202020204" charset="0"/>
      <p:regular r:id="rId17"/>
    </p:embeddedFont>
    <p:embeddedFont>
      <p:font typeface="Comic Sans MS" panose="030F0702030302020204" pitchFamily="66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9FE6BBA-5FB7-4A9F-86DE-F6B1A5A7F8D0}">
  <a:tblStyle styleId="{29FE6BBA-5FB7-4A9F-86DE-F6B1A5A7F8D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7225"/>
            <a:ext cx="46738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37507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955350" y="528924"/>
            <a:ext cx="67137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351C75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WELCOME TO SALIDA ELEMENTARY SCHOOL</a:t>
            </a:r>
            <a:endParaRPr sz="4800" b="1" i="0" u="none" strike="noStrike" cap="none">
              <a:solidFill>
                <a:srgbClr val="351C75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5000932" y="3002431"/>
            <a:ext cx="31994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Respectful</a:t>
            </a:r>
            <a:endParaRPr sz="54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5018435" y="3953470"/>
            <a:ext cx="363862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Responsible</a:t>
            </a:r>
            <a:endParaRPr sz="54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5035568" y="4876800"/>
            <a:ext cx="19538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Ready</a:t>
            </a:r>
            <a:endParaRPr sz="54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4627825" y="2308438"/>
            <a:ext cx="3945600" cy="31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351C75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Lions Are:</a:t>
            </a:r>
            <a:endParaRPr sz="4800">
              <a:solidFill>
                <a:srgbClr val="351C75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marL="457200" marR="0" lvl="0" indent="-5334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4800"/>
              <a:buFont typeface="Bubblegum Sans"/>
              <a:buChar char="●"/>
            </a:pPr>
            <a:r>
              <a:rPr lang="en-US" sz="4800">
                <a:solidFill>
                  <a:srgbClr val="351C75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Respectful</a:t>
            </a:r>
            <a:endParaRPr sz="4800">
              <a:solidFill>
                <a:srgbClr val="351C75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marL="457200" marR="0" lvl="0" indent="-5334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4800"/>
              <a:buFont typeface="Bubblegum Sans"/>
              <a:buChar char="●"/>
            </a:pPr>
            <a:r>
              <a:rPr lang="en-US" sz="4800">
                <a:solidFill>
                  <a:srgbClr val="351C75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Responsible</a:t>
            </a:r>
            <a:endParaRPr sz="4800">
              <a:solidFill>
                <a:srgbClr val="351C75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marL="457200" marR="0" lvl="0" indent="-5334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4800"/>
              <a:buFont typeface="Bubblegum Sans"/>
              <a:buChar char="●"/>
            </a:pPr>
            <a:r>
              <a:rPr lang="en-US" sz="4800">
                <a:solidFill>
                  <a:srgbClr val="351C75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Ready</a:t>
            </a:r>
            <a:endParaRPr sz="4800">
              <a:solidFill>
                <a:srgbClr val="351C75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351C75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1313750" y="5931150"/>
            <a:ext cx="6574200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51C75"/>
                </a:solidFill>
                <a:latin typeface="Comic Sans MS"/>
                <a:ea typeface="Comic Sans MS"/>
                <a:cs typeface="Comic Sans MS"/>
                <a:sym typeface="Comic Sans MS"/>
              </a:rPr>
              <a:t>Salida Lions Stride with Pride - ROARRR!</a:t>
            </a:r>
            <a:endParaRPr sz="2400">
              <a:solidFill>
                <a:srgbClr val="351C75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4925" y="2227350"/>
            <a:ext cx="3324575" cy="348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" name="Google Shape;71;p15"/>
          <p:cNvGraphicFramePr/>
          <p:nvPr/>
        </p:nvGraphicFramePr>
        <p:xfrm>
          <a:off x="457200" y="1463040"/>
          <a:ext cx="8305800" cy="5616000"/>
        </p:xfrm>
        <a:graphic>
          <a:graphicData uri="http://schemas.openxmlformats.org/drawingml/2006/table">
            <a:tbl>
              <a:tblPr firstRow="1" bandRow="1">
                <a:noFill/>
                <a:tableStyleId>{29FE6BBA-5FB7-4A9F-86DE-F6B1A5A7F8D0}</a:tableStyleId>
              </a:tblPr>
              <a:tblGrid>
                <a:gridCol w="2076450"/>
                <a:gridCol w="2076450"/>
                <a:gridCol w="2076450"/>
                <a:gridCol w="2076450"/>
              </a:tblGrid>
              <a:tr h="628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solidFill>
                            <a:srgbClr val="F1C232"/>
                          </a:solidFill>
                        </a:rPr>
                        <a:t>Respectful</a:t>
                      </a:r>
                      <a:endParaRPr sz="2800" b="1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solidFill>
                            <a:srgbClr val="F1C232"/>
                          </a:solidFill>
                        </a:rPr>
                        <a:t>Responsible</a:t>
                      </a:r>
                      <a:endParaRPr sz="2800" b="1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solidFill>
                            <a:srgbClr val="F1C232"/>
                          </a:solidFill>
                        </a:rPr>
                        <a:t>Ready</a:t>
                      </a:r>
                      <a:endParaRPr sz="2800" b="1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Classroom</a:t>
                      </a:r>
                      <a:endParaRPr sz="18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Raise hand/signal </a:t>
                      </a:r>
                      <a:r>
                        <a:rPr lang="en-US" sz="1000"/>
                        <a:t>until called upon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Use appropriate language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Follow the Social Contract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Give attention to speaker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Stay on task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Take care of all property</a:t>
                      </a:r>
                      <a:endParaRPr sz="1000" u="none" strike="noStrike" cap="none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Ask for help</a:t>
                      </a:r>
                      <a:endParaRPr sz="10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Complete work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Eyes on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Be ready to learn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Remain engaged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Be on task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Bathroom</a:t>
                      </a:r>
                      <a:endParaRPr sz="18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Wait your turn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Speak quietly</a:t>
                      </a:r>
                      <a:endParaRPr sz="10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Give privacy</a:t>
                      </a:r>
                      <a:endParaRPr sz="10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Flush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Wash hands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Leave room clean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and</a:t>
                      </a:r>
                      <a:r>
                        <a:rPr lang="en-US" sz="1000" u="none" strike="noStrike" cap="none"/>
                        <a:t> dry 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Get in</a:t>
                      </a:r>
                      <a:r>
                        <a:rPr lang="en-US" sz="1000"/>
                        <a:t>/</a:t>
                      </a:r>
                      <a:r>
                        <a:rPr lang="en-US" sz="1000" u="none" strike="noStrike" cap="none"/>
                        <a:t> Get out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Always walk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KAHFOOTY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Playground</a:t>
                      </a:r>
                      <a:endParaRPr sz="18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Take turns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Use appropriate language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Be kind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Keep </a:t>
                      </a:r>
                      <a:r>
                        <a:rPr lang="en-US" sz="1000"/>
                        <a:t>area</a:t>
                      </a:r>
                      <a:r>
                        <a:rPr lang="en-US" sz="1000" u="none" strike="noStrike" cap="none"/>
                        <a:t> clean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Use and put all  equipm</a:t>
                      </a:r>
                      <a:r>
                        <a:rPr lang="en-US" sz="1000"/>
                        <a:t>ent </a:t>
                      </a:r>
                      <a:r>
                        <a:rPr lang="en-US" sz="1000" u="none" strike="noStrike" cap="none"/>
                        <a:t>away </a:t>
                      </a:r>
                      <a:r>
                        <a:rPr lang="en-US" sz="1000"/>
                        <a:t>properly</a:t>
                      </a:r>
                      <a:endParaRPr sz="10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Eat snacks at tables</a:t>
                      </a: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Listen </a:t>
                      </a:r>
                      <a:r>
                        <a:rPr lang="en-US" sz="1000"/>
                        <a:t>to </a:t>
                      </a:r>
                      <a:r>
                        <a:rPr lang="en-US" sz="1000" u="none" strike="noStrike" cap="none"/>
                        <a:t>directions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Touch the ground </a:t>
                      </a:r>
                      <a:r>
                        <a:rPr lang="en-US" sz="1000" u="none" strike="noStrike" cap="none"/>
                        <a:t>when</a:t>
                      </a:r>
                      <a:r>
                        <a:rPr lang="en-US" sz="1000"/>
                        <a:t> </a:t>
                      </a:r>
                      <a:r>
                        <a:rPr lang="en-US" sz="1000" u="none" strike="noStrike" cap="none"/>
                        <a:t> bell </a:t>
                      </a:r>
                      <a:r>
                        <a:rPr lang="en-US" sz="1000"/>
                        <a:t>sounds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Walk to line up</a:t>
                      </a:r>
                      <a:endParaRPr sz="10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KAHFOOTY</a:t>
                      </a:r>
                      <a:endParaRPr sz="1000"/>
                    </a:p>
                  </a:txBody>
                  <a:tcPr marL="91450" marR="91450" marT="45725" marB="45725"/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Hallway</a:t>
                      </a:r>
                      <a:endParaRPr sz="18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Speak </a:t>
                      </a:r>
                      <a:r>
                        <a:rPr lang="en-US" sz="1000" u="none" strike="noStrike" cap="none"/>
                        <a:t>quiet</a:t>
                      </a:r>
                      <a:r>
                        <a:rPr lang="en-US" sz="1000"/>
                        <a:t>ly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Give personal space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Listen to </a:t>
                      </a:r>
                      <a:r>
                        <a:rPr lang="en-US" sz="1000"/>
                        <a:t>staff</a:t>
                      </a:r>
                      <a:r>
                        <a:rPr lang="en-US" sz="1000" u="none" strike="noStrike" cap="none"/>
                        <a:t>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Get to where you need to be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Follow directions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Always walk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Hold equipment </a:t>
                      </a:r>
                      <a:endParaRPr sz="10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KAHFOOTY</a:t>
                      </a:r>
                      <a:endParaRPr sz="1000"/>
                    </a:p>
                  </a:txBody>
                  <a:tcPr marL="91450" marR="91450" marT="45725" marB="45725"/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Cafeteria</a:t>
                      </a:r>
                      <a:endParaRPr sz="18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Speak quietly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Wait your turn </a:t>
                      </a:r>
                      <a:r>
                        <a:rPr lang="en-US" sz="1000"/>
                        <a:t>in line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Keep food inside cafeteria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Leave your area clean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Stay  seated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Raise your hand</a:t>
                      </a:r>
                      <a:r>
                        <a:rPr lang="en-US" sz="1000"/>
                        <a:t>/signal for </a:t>
                      </a:r>
                      <a:r>
                        <a:rPr lang="en-US" sz="1000" u="none" strike="noStrike" cap="none"/>
                        <a:t>help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Listen to instructions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Always walk</a:t>
                      </a:r>
                      <a:endParaRPr sz="10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KAHFOOTY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Library</a:t>
                      </a:r>
                      <a:endParaRPr sz="18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Speak quietly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Use appropriate language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Keep </a:t>
                      </a:r>
                      <a:r>
                        <a:rPr lang="en-US" sz="1000" u="none" strike="noStrike" cap="none"/>
                        <a:t>area clean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Treats books carefully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Use a shelf marker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Always w</a:t>
                      </a:r>
                      <a:r>
                        <a:rPr lang="en-US" sz="1000" u="none" strike="noStrike" cap="none"/>
                        <a:t>alk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Listen and follow directions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Read quietly a</a:t>
                      </a:r>
                      <a:r>
                        <a:rPr lang="en-US" sz="1000" u="none" strike="noStrike" cap="none"/>
                        <a:t>fter checking out books</a:t>
                      </a:r>
                      <a:endParaRPr sz="10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KAHFOOTY</a:t>
                      </a:r>
                      <a:endParaRPr sz="1000"/>
                    </a:p>
                  </a:txBody>
                  <a:tcPr marL="91450" marR="91450" marT="45725" marB="45725"/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Bus</a:t>
                      </a:r>
                      <a:endParaRPr sz="18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Be on time</a:t>
                      </a:r>
                      <a:endParaRPr sz="10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Wait your turn</a:t>
                      </a:r>
                      <a:endParaRPr sz="10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Use appropriate language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000"/>
                        <a:t>Enter and exit in an orderly fashion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Stay </a:t>
                      </a:r>
                      <a:r>
                        <a:rPr lang="en-US" sz="1000"/>
                        <a:t>in your seat while bus is moving</a:t>
                      </a:r>
                      <a:endParaRPr sz="1000" u="none" strike="noStrike" cap="none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000"/>
                        <a:t>Keep the bus clean</a:t>
                      </a: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Listen and follow directions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Make safe choices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KAHFOOTY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72" name="Google Shape;72;p15"/>
          <p:cNvSpPr/>
          <p:nvPr/>
        </p:nvSpPr>
        <p:spPr>
          <a:xfrm>
            <a:off x="1401025" y="-152400"/>
            <a:ext cx="7743000" cy="16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Salida  Elementary School</a:t>
            </a:r>
            <a:endParaRPr>
              <a:solidFill>
                <a:srgbClr val="351C75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Behavior Expectations Matrix </a:t>
            </a:r>
            <a:endParaRPr sz="5400" b="1">
              <a:solidFill>
                <a:srgbClr val="351C7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524" y="27063"/>
            <a:ext cx="1051500" cy="1303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Google Shape;78;p16"/>
          <p:cNvGraphicFramePr/>
          <p:nvPr/>
        </p:nvGraphicFramePr>
        <p:xfrm>
          <a:off x="219175" y="1391825"/>
          <a:ext cx="8705650" cy="5013775"/>
        </p:xfrm>
        <a:graphic>
          <a:graphicData uri="http://schemas.openxmlformats.org/drawingml/2006/table">
            <a:tbl>
              <a:tblPr firstRow="1" bandRow="1">
                <a:noFill/>
                <a:tableStyleId>{29FE6BBA-5FB7-4A9F-86DE-F6B1A5A7F8D0}</a:tableStyleId>
              </a:tblPr>
              <a:tblGrid>
                <a:gridCol w="3244975"/>
                <a:gridCol w="2760475"/>
                <a:gridCol w="2700200"/>
              </a:tblGrid>
              <a:tr h="137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Respectful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Responsible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</a:t>
                      </a:r>
                      <a:endParaRPr>
                        <a:solidFill>
                          <a:srgbClr val="F1C23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Ready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</a:tr>
              <a:tr h="829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Raise hand/signal</a:t>
                      </a:r>
                      <a:r>
                        <a:rPr lang="en-US" sz="2000"/>
                        <a:t> until called upon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Stay on task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Eyes on speaker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  <a:tr h="829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Use appropriate language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Take care of all property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Voice off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  <a:tr h="1154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Follow the Social Contract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endParaRPr sz="20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Ask for help</a:t>
                      </a:r>
                      <a:endParaRPr sz="20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Listen and follow follow directions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  <a:tr h="829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Give attention to speaker</a:t>
                      </a:r>
                      <a:endParaRPr sz="12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Complete work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Participate</a:t>
                      </a:r>
                      <a:endParaRPr sz="20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KAHFOOTY</a:t>
                      </a:r>
                      <a:endParaRPr sz="2000"/>
                    </a:p>
                  </a:txBody>
                  <a:tcPr marL="91450" marR="91450" marT="45725" marB="45725" anchor="ctr"/>
                </a:tc>
              </a:tr>
            </a:tbl>
          </a:graphicData>
        </a:graphic>
      </p:graphicFrame>
      <p:sp>
        <p:nvSpPr>
          <p:cNvPr id="79" name="Google Shape;79;p16"/>
          <p:cNvSpPr/>
          <p:nvPr/>
        </p:nvSpPr>
        <p:spPr>
          <a:xfrm>
            <a:off x="245247" y="226505"/>
            <a:ext cx="7100100" cy="923400"/>
          </a:xfrm>
          <a:prstGeom prst="rect">
            <a:avLst/>
          </a:prstGeom>
          <a:noFill/>
          <a:ln w="2857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Classroom Expectations</a:t>
            </a:r>
            <a:r>
              <a:rPr lang="en-US" sz="5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54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69100" y="133100"/>
            <a:ext cx="1355724" cy="1258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Google Shape;85;p17"/>
          <p:cNvGraphicFramePr/>
          <p:nvPr/>
        </p:nvGraphicFramePr>
        <p:xfrm>
          <a:off x="270379" y="1371600"/>
          <a:ext cx="8603225" cy="5478800"/>
        </p:xfrm>
        <a:graphic>
          <a:graphicData uri="http://schemas.openxmlformats.org/drawingml/2006/table">
            <a:tbl>
              <a:tblPr firstRow="1" bandRow="1">
                <a:noFill/>
                <a:tableStyleId>{29FE6BBA-5FB7-4A9F-86DE-F6B1A5A7F8D0}</a:tableStyleId>
              </a:tblPr>
              <a:tblGrid>
                <a:gridCol w="3261450"/>
                <a:gridCol w="2743200"/>
                <a:gridCol w="2598575"/>
              </a:tblGrid>
              <a:tr h="127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Respectful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Responsible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</a:t>
                      </a:r>
                      <a:endParaRPr>
                        <a:solidFill>
                          <a:srgbClr val="F1C23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Ready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</a:tr>
              <a:tr h="127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Speak quietly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Leave your area clean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Listen to instructions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  <a:tr h="127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Wait your turn in line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Leave your area clean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Always walk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 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  <a:tr h="127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Keep food inside cafeteria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endParaRPr sz="20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Stay </a:t>
                      </a:r>
                      <a:r>
                        <a:rPr lang="en-US" sz="2000"/>
                        <a:t>seated</a:t>
                      </a:r>
                      <a:r>
                        <a:rPr lang="en-US" sz="2000" u="none" strike="noStrike" cap="none"/>
                        <a:t>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Raise</a:t>
                      </a:r>
                      <a:r>
                        <a:rPr lang="en-US" sz="2000"/>
                        <a:t> </a:t>
                      </a:r>
                      <a:r>
                        <a:rPr lang="en-US" sz="2000" u="none" strike="noStrike" cap="none"/>
                        <a:t>hand/signal </a:t>
                      </a:r>
                      <a:r>
                        <a:rPr lang="en-US" sz="2000"/>
                        <a:t>for </a:t>
                      </a:r>
                      <a:r>
                        <a:rPr lang="en-US" sz="2000" u="none" strike="noStrike" cap="none"/>
                        <a:t>help </a:t>
                      </a:r>
                      <a:endParaRPr sz="20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KAHFOOTY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Keep All Hands, Feet and Other Objects to Yourself</a:t>
                      </a:r>
                      <a:endParaRPr sz="16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</a:tbl>
          </a:graphicData>
        </a:graphic>
      </p:graphicFrame>
      <p:sp>
        <p:nvSpPr>
          <p:cNvPr id="86" name="Google Shape;86;p17"/>
          <p:cNvSpPr/>
          <p:nvPr/>
        </p:nvSpPr>
        <p:spPr>
          <a:xfrm>
            <a:off x="309826" y="228600"/>
            <a:ext cx="6929174" cy="9144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7"/>
          <p:cNvSpPr/>
          <p:nvPr/>
        </p:nvSpPr>
        <p:spPr>
          <a:xfrm>
            <a:off x="417584" y="228600"/>
            <a:ext cx="6713658" cy="923330"/>
          </a:xfrm>
          <a:prstGeom prst="rect">
            <a:avLst/>
          </a:pr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Cafeteria Expectations</a:t>
            </a:r>
            <a:r>
              <a:rPr lang="en-US" sz="5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54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6275" y="34250"/>
            <a:ext cx="1518625" cy="133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18"/>
          <p:cNvGraphicFramePr/>
          <p:nvPr/>
        </p:nvGraphicFramePr>
        <p:xfrm>
          <a:off x="204091" y="1371600"/>
          <a:ext cx="8735800" cy="5139700"/>
        </p:xfrm>
        <a:graphic>
          <a:graphicData uri="http://schemas.openxmlformats.org/drawingml/2006/table">
            <a:tbl>
              <a:tblPr firstRow="1" bandRow="1">
                <a:noFill/>
                <a:tableStyleId>{29FE6BBA-5FB7-4A9F-86DE-F6B1A5A7F8D0}</a:tableStyleId>
              </a:tblPr>
              <a:tblGrid>
                <a:gridCol w="3249400"/>
                <a:gridCol w="2743200"/>
                <a:gridCol w="2743200"/>
              </a:tblGrid>
              <a:tr h="127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Respectful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Responsible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</a:t>
                      </a:r>
                      <a:endParaRPr>
                        <a:solidFill>
                          <a:srgbClr val="F1C23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Ready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</a:tr>
              <a:tr h="1276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000"/>
                        <a:t>Wait your turn</a:t>
                      </a:r>
                      <a:endParaRPr sz="20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W</a:t>
                      </a:r>
                      <a:r>
                        <a:rPr lang="en-US" sz="2000" u="none" strike="noStrike" cap="none"/>
                        <a:t>ash</a:t>
                      </a:r>
                      <a:r>
                        <a:rPr lang="en-US" sz="2000"/>
                        <a:t> hands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Get in; Get out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  <a:tr h="127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Speak quietly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Leave</a:t>
                      </a:r>
                      <a:r>
                        <a:rPr lang="en-US" sz="2000"/>
                        <a:t> </a:t>
                      </a:r>
                      <a:r>
                        <a:rPr lang="en-US" sz="2000" u="none" strike="noStrike" cap="none"/>
                        <a:t>room clean</a:t>
                      </a:r>
                      <a:r>
                        <a:rPr lang="en-US" sz="2000"/>
                        <a:t> and dry</a:t>
                      </a:r>
                      <a:endParaRPr sz="2000" b="1" u="sng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Always walk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 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  <a:tr h="1276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2000"/>
                        <a:t>Give privacy and</a:t>
                      </a:r>
                      <a:endParaRPr sz="20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2000"/>
                        <a:t>FLUSH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endParaRPr sz="20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KAHFOOTY</a:t>
                      </a:r>
                      <a:endParaRPr sz="16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</a:tbl>
          </a:graphicData>
        </a:graphic>
      </p:graphicFrame>
      <p:sp>
        <p:nvSpPr>
          <p:cNvPr id="94" name="Google Shape;94;p18"/>
          <p:cNvSpPr/>
          <p:nvPr/>
        </p:nvSpPr>
        <p:spPr>
          <a:xfrm>
            <a:off x="309826" y="228600"/>
            <a:ext cx="6929174" cy="9144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8"/>
          <p:cNvSpPr/>
          <p:nvPr/>
        </p:nvSpPr>
        <p:spPr>
          <a:xfrm>
            <a:off x="309825" y="224100"/>
            <a:ext cx="6929100" cy="923400"/>
          </a:xfrm>
          <a:prstGeom prst="rect">
            <a:avLst/>
          </a:pr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Bathroom Expectations  </a:t>
            </a:r>
            <a:endParaRPr sz="5400" b="1">
              <a:solidFill>
                <a:srgbClr val="351C7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48575" y="68525"/>
            <a:ext cx="1422226" cy="1303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" name="Google Shape;101;p19"/>
          <p:cNvGraphicFramePr/>
          <p:nvPr/>
        </p:nvGraphicFramePr>
        <p:xfrm>
          <a:off x="394191" y="1341800"/>
          <a:ext cx="8482700" cy="5139700"/>
        </p:xfrm>
        <a:graphic>
          <a:graphicData uri="http://schemas.openxmlformats.org/drawingml/2006/table">
            <a:tbl>
              <a:tblPr firstRow="1" bandRow="1">
                <a:noFill/>
                <a:tableStyleId>{29FE6BBA-5FB7-4A9F-86DE-F6B1A5A7F8D0}</a:tableStyleId>
              </a:tblPr>
              <a:tblGrid>
                <a:gridCol w="2996300"/>
                <a:gridCol w="2743200"/>
                <a:gridCol w="2743200"/>
              </a:tblGrid>
              <a:tr h="127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Respectful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Responsible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</a:t>
                      </a:r>
                      <a:endParaRPr>
                        <a:solidFill>
                          <a:srgbClr val="F1C23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Ready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</a:tr>
              <a:tr h="127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Speak quietly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Listen to </a:t>
                      </a:r>
                      <a:r>
                        <a:rPr lang="en-US" sz="2000"/>
                        <a:t>staff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Follow directions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  <a:tr h="127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Give personal space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Get to where you need to be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Always walk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  <a:tr h="1276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000"/>
                        <a:t>KAHFOOTY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Hold equipment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</a:tbl>
          </a:graphicData>
        </a:graphic>
      </p:graphicFrame>
      <p:sp>
        <p:nvSpPr>
          <p:cNvPr id="102" name="Google Shape;102;p19"/>
          <p:cNvSpPr/>
          <p:nvPr/>
        </p:nvSpPr>
        <p:spPr>
          <a:xfrm>
            <a:off x="309826" y="228600"/>
            <a:ext cx="6929174" cy="9144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9"/>
          <p:cNvSpPr/>
          <p:nvPr/>
        </p:nvSpPr>
        <p:spPr>
          <a:xfrm>
            <a:off x="309837" y="163825"/>
            <a:ext cx="7021800" cy="923400"/>
          </a:xfrm>
          <a:prstGeom prst="rect">
            <a:avLst/>
          </a:pr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Hallway Expectations</a:t>
            </a:r>
            <a:r>
              <a:rPr lang="en-US" sz="5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54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6800" y="38725"/>
            <a:ext cx="1434275" cy="1303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Google Shape;109;p20"/>
          <p:cNvGraphicFramePr/>
          <p:nvPr/>
        </p:nvGraphicFramePr>
        <p:xfrm>
          <a:off x="228600" y="1147465"/>
          <a:ext cx="8794875" cy="5400775"/>
        </p:xfrm>
        <a:graphic>
          <a:graphicData uri="http://schemas.openxmlformats.org/drawingml/2006/table">
            <a:tbl>
              <a:tblPr firstRow="1" bandRow="1">
                <a:noFill/>
                <a:tableStyleId>{29FE6BBA-5FB7-4A9F-86DE-F6B1A5A7F8D0}</a:tableStyleId>
              </a:tblPr>
              <a:tblGrid>
                <a:gridCol w="3429000"/>
                <a:gridCol w="2743200"/>
                <a:gridCol w="2622675"/>
              </a:tblGrid>
              <a:tr h="14897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Respectful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Responsible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</a:t>
                      </a:r>
                      <a:endParaRPr>
                        <a:solidFill>
                          <a:srgbClr val="F1C23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Ready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</a:tr>
              <a:tr h="12473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Speak quietly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Keep area clean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Always walk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  <a:tr h="1394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Use appropriate language 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Treat books carefully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Listen and follow directions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  <a:tr h="12694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Use a shelf marker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Read quietly after checking out books</a:t>
                      </a:r>
                      <a:endParaRPr sz="2000" u="none" strike="noStrike" cap="none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000"/>
                        <a:t>KAHFOOTY</a:t>
                      </a:r>
                      <a:endParaRPr sz="2000"/>
                    </a:p>
                  </a:txBody>
                  <a:tcPr marL="91450" marR="91450" marT="45725" marB="45725" anchor="ctr"/>
                </a:tc>
              </a:tr>
            </a:tbl>
          </a:graphicData>
        </a:graphic>
      </p:graphicFrame>
      <p:sp>
        <p:nvSpPr>
          <p:cNvPr id="110" name="Google Shape;110;p20"/>
          <p:cNvSpPr/>
          <p:nvPr/>
        </p:nvSpPr>
        <p:spPr>
          <a:xfrm>
            <a:off x="397324" y="112276"/>
            <a:ext cx="7086300" cy="9144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0"/>
          <p:cNvSpPr/>
          <p:nvPr/>
        </p:nvSpPr>
        <p:spPr>
          <a:xfrm>
            <a:off x="415475" y="107783"/>
            <a:ext cx="7050000" cy="923400"/>
          </a:xfrm>
          <a:prstGeom prst="rect">
            <a:avLst/>
          </a:pr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Library Expectations</a:t>
            </a:r>
            <a:r>
              <a:rPr lang="en-US" sz="5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54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7325" y="-9750"/>
            <a:ext cx="1313750" cy="1303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Google Shape;117;p21"/>
          <p:cNvGraphicFramePr/>
          <p:nvPr/>
        </p:nvGraphicFramePr>
        <p:xfrm>
          <a:off x="344316" y="1337325"/>
          <a:ext cx="8550575" cy="5139700"/>
        </p:xfrm>
        <a:graphic>
          <a:graphicData uri="http://schemas.openxmlformats.org/drawingml/2006/table">
            <a:tbl>
              <a:tblPr firstRow="1" bandRow="1">
                <a:noFill/>
                <a:tableStyleId>{29FE6BBA-5FB7-4A9F-86DE-F6B1A5A7F8D0}</a:tableStyleId>
              </a:tblPr>
              <a:tblGrid>
                <a:gridCol w="2743200"/>
                <a:gridCol w="2743200"/>
                <a:gridCol w="3064175"/>
              </a:tblGrid>
              <a:tr h="1260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Respectful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Responsible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Be </a:t>
                      </a:r>
                      <a:endParaRPr>
                        <a:solidFill>
                          <a:srgbClr val="F1C23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solidFill>
                            <a:srgbClr val="F1C232"/>
                          </a:solidFill>
                        </a:rPr>
                        <a:t>Ready </a:t>
                      </a:r>
                      <a:endParaRPr sz="4000" u="none" strike="noStrike" cap="none">
                        <a:solidFill>
                          <a:srgbClr val="F1C232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674EA7"/>
                    </a:solidFill>
                  </a:tcPr>
                </a:tc>
              </a:tr>
              <a:tr h="1276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Take turns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Keep </a:t>
                      </a:r>
                      <a:r>
                        <a:rPr lang="en-US" sz="2000"/>
                        <a:t>area clean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Listen </a:t>
                      </a:r>
                      <a:r>
                        <a:rPr lang="en-US" sz="2000"/>
                        <a:t>to </a:t>
                      </a:r>
                      <a:r>
                        <a:rPr lang="en-US" sz="2000" u="none" strike="noStrike" cap="none"/>
                        <a:t>directions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  <a:tr h="1276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Use appropriate language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Use and put all equipment away properly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Touch the ground when bell sounds 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</a:tr>
              <a:tr h="1276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2000"/>
                        <a:t>Be kind</a:t>
                      </a:r>
                      <a:endParaRPr sz="14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Eat snacks at tables</a:t>
                      </a:r>
                      <a:endParaRPr sz="2000" b="1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Walk and line up</a:t>
                      </a:r>
                      <a:endParaRPr sz="20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KAHFOOTY</a:t>
                      </a:r>
                      <a:endParaRPr sz="2000"/>
                    </a:p>
                  </a:txBody>
                  <a:tcPr marL="91450" marR="91450" marT="45725" marB="45725" anchor="ctr"/>
                </a:tc>
              </a:tr>
            </a:tbl>
          </a:graphicData>
        </a:graphic>
      </p:graphicFrame>
      <p:sp>
        <p:nvSpPr>
          <p:cNvPr id="118" name="Google Shape;118;p21"/>
          <p:cNvSpPr/>
          <p:nvPr/>
        </p:nvSpPr>
        <p:spPr>
          <a:xfrm>
            <a:off x="221672" y="228600"/>
            <a:ext cx="7130065" cy="9144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1"/>
          <p:cNvSpPr/>
          <p:nvPr/>
        </p:nvSpPr>
        <p:spPr>
          <a:xfrm>
            <a:off x="108475" y="224075"/>
            <a:ext cx="7448400" cy="923400"/>
          </a:xfrm>
          <a:prstGeom prst="rect">
            <a:avLst/>
          </a:pr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Playground Expectations</a:t>
            </a:r>
            <a:r>
              <a:rPr lang="en-US" sz="5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5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7050" y="34238"/>
            <a:ext cx="1337850" cy="1303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491</Words>
  <Application>Microsoft Office PowerPoint</Application>
  <PresentationFormat>On-screen Show (4:3)</PresentationFormat>
  <Paragraphs>186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Nunito</vt:lpstr>
      <vt:lpstr>Calibri</vt:lpstr>
      <vt:lpstr>Bubblegum Sans</vt:lpstr>
      <vt:lpstr>Comic Sans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Joann Schell</cp:lastModifiedBy>
  <cp:revision>1</cp:revision>
  <dcterms:modified xsi:type="dcterms:W3CDTF">2019-05-23T16:41:50Z</dcterms:modified>
</cp:coreProperties>
</file>