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60" r:id="rId1"/>
  </p:sldMasterIdLst>
  <p:notesMasterIdLst>
    <p:notesMasterId r:id="rId12"/>
  </p:notesMasterIdLst>
  <p:handoutMasterIdLst>
    <p:handoutMasterId r:id="rId13"/>
  </p:handoutMasterIdLst>
  <p:sldIdLst>
    <p:sldId id="265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vid Hardy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2D70"/>
    <a:srgbClr val="6A2F14"/>
    <a:srgbClr val="F5D5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23" autoAdjust="0"/>
    <p:restoredTop sz="89587" autoAdjust="0"/>
  </p:normalViewPr>
  <p:slideViewPr>
    <p:cSldViewPr snapToGrid="0" snapToObjects="1">
      <p:cViewPr varScale="1">
        <p:scale>
          <a:sx n="98" d="100"/>
          <a:sy n="98" d="100"/>
        </p:scale>
        <p:origin x="-37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FBA6E35-533A-1640-8925-A2087A8EE42F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5D763FC-C080-874B-B52C-594209F1F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095813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E8D5145-8D50-F74A-948B-76BB50AD821E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E051DCD-F602-A04B-AE53-1FC08CF1D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4153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E051DCD-F602-A04B-AE53-1FC08CF1DFB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20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Check to see if there is another bill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E051DCD-F602-A04B-AE53-1FC08CF1DFB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591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Data for students being retained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E051DCD-F602-A04B-AE53-1FC08CF1DFB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8980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E051DCD-F602-A04B-AE53-1FC08CF1DFB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853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6854825" y="-96838"/>
            <a:ext cx="2322513" cy="1739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ubtitle 2"/>
          <p:cNvSpPr txBox="1">
            <a:spLocks/>
          </p:cNvSpPr>
          <p:nvPr/>
        </p:nvSpPr>
        <p:spPr>
          <a:xfrm>
            <a:off x="1349375" y="3681413"/>
            <a:ext cx="7543800" cy="37306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None/>
              <a:defRPr sz="2100" b="0" i="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9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7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5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defRPr/>
            </a:pPr>
            <a:r>
              <a:rPr lang="en-US" sz="1800" dirty="0" smtClean="0">
                <a:latin typeface="Calibri"/>
                <a:cs typeface="Calibri"/>
              </a:rPr>
              <a:t>Presenter Name</a:t>
            </a:r>
            <a:endParaRPr lang="en-US" sz="1800" dirty="0">
              <a:latin typeface="Calibri"/>
              <a:cs typeface="Calibri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1349375" y="4100513"/>
            <a:ext cx="7543800" cy="244475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None/>
              <a:defRPr sz="2100" b="0" i="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9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7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5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defRPr/>
            </a:pPr>
            <a:r>
              <a:rPr lang="en-US" sz="1400" dirty="0" smtClean="0">
                <a:latin typeface="Calibri"/>
                <a:cs typeface="Calibri"/>
              </a:rPr>
              <a:t>Date</a:t>
            </a:r>
            <a:endParaRPr lang="en-US" sz="1400" dirty="0">
              <a:latin typeface="Calibri"/>
              <a:cs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49353" y="2188817"/>
            <a:ext cx="7543800" cy="731328"/>
          </a:xfrm>
        </p:spPr>
        <p:txBody>
          <a:bodyPr/>
          <a:lstStyle>
            <a:lvl1pPr algn="r">
              <a:defRPr sz="6000">
                <a:solidFill>
                  <a:srgbClr val="4A66A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9353" y="2920145"/>
            <a:ext cx="7543800" cy="685800"/>
          </a:xfrm>
        </p:spPr>
        <p:txBody>
          <a:bodyPr/>
          <a:lstStyle>
            <a:lvl1pPr marL="0" indent="0" algn="r">
              <a:buNone/>
              <a:defRPr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487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240" y="699249"/>
            <a:ext cx="6096000" cy="3657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777240" y="4900705"/>
            <a:ext cx="6096000" cy="72614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14"/>
          <p:cNvSpPr>
            <a:spLocks noGrp="1"/>
          </p:cNvSpPr>
          <p:nvPr>
            <p:ph type="sldNum" sz="quarter" idx="11"/>
          </p:nvPr>
        </p:nvSpPr>
        <p:spPr>
          <a:xfrm>
            <a:off x="8384720" y="6215063"/>
            <a:ext cx="531133" cy="304800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0BAF6161-1078-1549-8FF0-98DCD2F5830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756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389" y="4451940"/>
            <a:ext cx="3733800" cy="73152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57389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1" i="0" kern="1200" cap="none" dirty="0" smtClean="0">
                <a:solidFill>
                  <a:srgbClr val="4A66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j-ea"/>
                <a:cs typeface="Calibri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63B0A-E3F6-4371-98AE-AA9D1172948E}" type="datetime4">
              <a:rPr lang="en-US" smtClean="0"/>
              <a:t>March 11, 2016</a:t>
            </a:fld>
            <a:endParaRPr lang="en-US" dirty="0"/>
          </a:p>
        </p:txBody>
      </p:sp>
      <p:sp>
        <p:nvSpPr>
          <p:cNvPr id="7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B2B01-79A6-D941-AD06-2E548EC539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029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84383" y="4692973"/>
            <a:ext cx="7543800" cy="9144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784383" y="1512394"/>
            <a:ext cx="3273552" cy="25749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4469415" y="1512395"/>
            <a:ext cx="3273552" cy="25781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1BB89-C3C4-401D-B394-5869E9064BFC}" type="datetime4">
              <a:rPr lang="en-US" smtClean="0"/>
              <a:t>March 11, 2016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E59E0-87A0-A945-8177-24D7184B10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1453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77875" y="1652588"/>
            <a:ext cx="457200" cy="9239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{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00563" y="1652588"/>
            <a:ext cx="457200" cy="9239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{</a:t>
            </a:r>
          </a:p>
        </p:txBody>
      </p:sp>
      <p:pic>
        <p:nvPicPr>
          <p:cNvPr id="9" name="Picture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1720" y="1795068"/>
            <a:ext cx="3273552" cy="639762"/>
          </a:xfrm>
        </p:spPr>
        <p:txBody>
          <a:bodyPr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4768" y="2504692"/>
            <a:ext cx="3276600" cy="2042888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49800" y="1795068"/>
            <a:ext cx="3273552" cy="639762"/>
          </a:xfrm>
        </p:spPr>
        <p:txBody>
          <a:bodyPr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49800" y="2504692"/>
            <a:ext cx="3273552" cy="2042888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181EE-A7F0-45EB-A49A-0431C314EC5E}" type="datetime4">
              <a:rPr lang="en-US" smtClean="0"/>
              <a:t>March 11, 2016</a:t>
            </a:fld>
            <a:endParaRPr lang="en-US" dirty="0"/>
          </a:p>
        </p:txBody>
      </p:sp>
      <p:sp>
        <p:nvSpPr>
          <p:cNvPr id="11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F079C-BBBA-6049-BEA8-DF38C6C4DC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1781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77240" y="4086578"/>
            <a:ext cx="75438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083734" y="5014116"/>
            <a:ext cx="3733800" cy="73152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5546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AF32F4-ECF5-480E-9070-3B482ED76E4A}" type="datetime4">
              <a:rPr lang="en-US" smtClean="0"/>
              <a:t>March 11, 2016</a:t>
            </a:fld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6D069-3BC5-0F4E-AED0-A581D8B0A3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671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740400" y="1774825"/>
            <a:ext cx="457200" cy="123031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{</a:t>
            </a:r>
          </a:p>
        </p:txBody>
      </p:sp>
      <p:pic>
        <p:nvPicPr>
          <p:cNvPr id="6" name="Picture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9902" y="685801"/>
            <a:ext cx="4343400" cy="342900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702" y="685801"/>
            <a:ext cx="2590800" cy="3429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585F7-6BD4-495F-A4A0-2C1488E6E4EE}" type="datetime4">
              <a:rPr lang="en-US" smtClean="0"/>
              <a:t>March 11, 2016</a:t>
            </a:fld>
            <a:endParaRPr lang="en-US" dirty="0"/>
          </a:p>
        </p:txBody>
      </p:sp>
      <p:sp>
        <p:nvSpPr>
          <p:cNvPr id="8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21EEE-780A-C741-9946-A948AC465D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898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55675" y="3692525"/>
            <a:ext cx="457200" cy="9223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{</a:t>
            </a:r>
          </a:p>
        </p:txBody>
      </p:sp>
      <p:pic>
        <p:nvPicPr>
          <p:cNvPr id="6" name="Picture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454" y="1397000"/>
            <a:ext cx="7424585" cy="208863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64284" y="3813449"/>
            <a:ext cx="5029200" cy="720804"/>
          </a:xfrm>
        </p:spPr>
        <p:txBody>
          <a:bodyPr/>
          <a:lstStyle>
            <a:lvl1pPr marL="0" indent="0">
              <a:buNone/>
              <a:defRPr sz="16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F32DE-4A68-436F-BFC1-2C2EA9E5463C}" type="datetime4">
              <a:rPr lang="en-US" smtClean="0"/>
              <a:t>March 11, 2016</a:t>
            </a:fld>
            <a:endParaRPr lang="en-US" dirty="0"/>
          </a:p>
        </p:txBody>
      </p:sp>
      <p:sp>
        <p:nvSpPr>
          <p:cNvPr id="8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9B44FF-73CD-B944-A24A-C098C6968F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945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588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BD24D-92ED-440A-9A09-3AFC1D78788B}" type="datetime4">
              <a:rPr lang="en-US" smtClean="0"/>
              <a:t>March 11, 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B7962-86B7-1A42-BD2B-2AB85F7A99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550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 rot="5400000">
            <a:off x="7373937" y="4516438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7251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58510" y="685801"/>
            <a:ext cx="5029200" cy="3776181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31FED-0C78-492C-9E74-5D7A5140422F}" type="datetime4">
              <a:rPr lang="en-US" smtClean="0"/>
              <a:t>March 11, 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8DC0C-358F-5D4E-B0CC-FF45E7EC01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66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875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 smtClean="0"/>
              <a:t>Presentation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0"/>
            <a:ext cx="6096000" cy="365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tx1">
                    <a:alpha val="60000"/>
                  </a:schemeClr>
                </a:solidFill>
                <a:effectLst/>
                <a:latin typeface="Calibri"/>
                <a:ea typeface="+mn-ea"/>
                <a:cs typeface="Calibri"/>
              </a:defRPr>
            </a:lvl1pPr>
          </a:lstStyle>
          <a:p>
            <a:pPr>
              <a:defRPr/>
            </a:pPr>
            <a:fld id="{2310E217-4A34-4936-919E-1B926538FDF6}" type="datetime4">
              <a:rPr lang="en-US" smtClean="0"/>
              <a:t>March 11, 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325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tx1">
                    <a:alpha val="60000"/>
                  </a:schemeClr>
                </a:solidFill>
                <a:effectLst/>
                <a:latin typeface="Calibri"/>
                <a:ea typeface="+mn-ea"/>
                <a:cs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325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600" b="0" i="0">
                <a:solidFill>
                  <a:schemeClr val="tx1">
                    <a:alpha val="60000"/>
                  </a:schemeClr>
                </a:solidFill>
                <a:effectLst/>
                <a:latin typeface="Calibri"/>
                <a:ea typeface="+mn-ea"/>
                <a:cs typeface="Calibri"/>
              </a:defRPr>
            </a:lvl1pPr>
          </a:lstStyle>
          <a:p>
            <a:pPr>
              <a:defRPr/>
            </a:pPr>
            <a:fld id="{0ADC0D0B-05AD-5040-BE5B-53A288BDFE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05" r:id="rId1"/>
    <p:sldLayoutId id="2147484006" r:id="rId2"/>
    <p:sldLayoutId id="2147484007" r:id="rId3"/>
    <p:sldLayoutId id="2147484008" r:id="rId4"/>
    <p:sldLayoutId id="2147484009" r:id="rId5"/>
    <p:sldLayoutId id="2147484010" r:id="rId6"/>
    <p:sldLayoutId id="2147484011" r:id="rId7"/>
    <p:sldLayoutId id="2147484012" r:id="rId8"/>
    <p:sldLayoutId id="2147484013" r:id="rId9"/>
    <p:sldLayoutId id="2147484014" r:id="rId10"/>
    <p:sldLayoutId id="2147484015" r:id="rId11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900" b="1" kern="1200">
          <a:solidFill>
            <a:srgbClr val="4A66AC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rgbClr val="4A66AC"/>
          </a:solidFill>
          <a:latin typeface="Calibri" charset="0"/>
          <a:ea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rgbClr val="4A66AC"/>
          </a:solidFill>
          <a:latin typeface="Calibri" charset="0"/>
          <a:ea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rgbClr val="4A66AC"/>
          </a:solidFill>
          <a:latin typeface="Calibri" charset="0"/>
          <a:ea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rgbClr val="4A66AC"/>
          </a:solidFill>
          <a:latin typeface="Calibri" charset="0"/>
          <a:ea typeface="ＭＳ Ｐゴシック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1pPr>
      <a:lvl2pPr marL="639763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2pPr>
      <a:lvl3pPr marL="1004888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3pPr>
      <a:lvl4pPr marL="1371600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4pPr>
      <a:lvl5pPr marL="1644650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middle school girl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35"/>
          <a:stretch/>
        </p:blipFill>
        <p:spPr>
          <a:xfrm>
            <a:off x="4989843" y="5189517"/>
            <a:ext cx="2057902" cy="1674833"/>
          </a:xfrm>
          <a:prstGeom prst="rect">
            <a:avLst/>
          </a:prstGeom>
        </p:spPr>
      </p:pic>
      <p:pic>
        <p:nvPicPr>
          <p:cNvPr id="4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5162" y="0"/>
            <a:ext cx="2289201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TOKY-SLPS-DAY2-0077_R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89517"/>
            <a:ext cx="2523211" cy="1682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61"/>
          <a:stretch/>
        </p:blipFill>
        <p:spPr bwMode="auto">
          <a:xfrm>
            <a:off x="6852425" y="5189517"/>
            <a:ext cx="2291575" cy="1682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 descr="Screen Shot 2014-03-13 at 4.18.19 PM_cropped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37" y="-1587"/>
            <a:ext cx="2295525" cy="153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807" y="0"/>
            <a:ext cx="2289201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ubtitle 2"/>
          <p:cNvSpPr txBox="1">
            <a:spLocks/>
          </p:cNvSpPr>
          <p:nvPr/>
        </p:nvSpPr>
        <p:spPr>
          <a:xfrm>
            <a:off x="374072" y="3613763"/>
            <a:ext cx="8643793" cy="943761"/>
          </a:xfrm>
          <a:prstGeom prst="rect">
            <a:avLst/>
          </a:prstGeo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None/>
              <a:defRPr sz="2100" b="0" i="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9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7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5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defRPr/>
            </a:pPr>
            <a:r>
              <a:rPr lang="en-US" sz="2000" dirty="0" smtClean="0">
                <a:effectLst/>
                <a:latin typeface="Calibri"/>
                <a:cs typeface="Calibri"/>
              </a:rPr>
              <a:t>David Hardy, Deputy Superintendent of Academics </a:t>
            </a:r>
          </a:p>
          <a:p>
            <a:pPr algn="r" fontAlgn="auto">
              <a:spcBef>
                <a:spcPts val="0"/>
              </a:spcBef>
              <a:defRPr/>
            </a:pPr>
            <a:r>
              <a:rPr lang="en-US" sz="2000" dirty="0" smtClean="0">
                <a:effectLst/>
                <a:latin typeface="Calibri"/>
                <a:cs typeface="Calibri"/>
              </a:rPr>
              <a:t>March 10, 2016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2781591"/>
            <a:ext cx="8560666" cy="730250"/>
          </a:xfrm>
        </p:spPr>
        <p:txBody>
          <a:bodyPr/>
          <a:lstStyle/>
          <a:p>
            <a:pPr fontAlgn="auto">
              <a:lnSpc>
                <a:spcPts val="6000"/>
              </a:lnSpc>
              <a:spcAft>
                <a:spcPts val="0"/>
              </a:spcAft>
              <a:defRPr/>
            </a:pPr>
            <a:r>
              <a:rPr lang="en-US" sz="5400" dirty="0" smtClean="0">
                <a:solidFill>
                  <a:srgbClr val="1A2D70"/>
                </a:solidFill>
                <a:effectLst/>
                <a:ea typeface="+mj-ea"/>
              </a:rPr>
              <a:t>Summer School Update</a:t>
            </a:r>
            <a:endParaRPr lang="en-US" sz="5400" dirty="0">
              <a:solidFill>
                <a:srgbClr val="1A2D70"/>
              </a:solidFill>
              <a:effectLst/>
              <a:ea typeface="+mj-ea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23210" y="5189517"/>
            <a:ext cx="2502723" cy="1668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377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BAF6161-1078-1549-8FF0-98DCD2F5830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822325" y="6154738"/>
            <a:ext cx="4572000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3049326"/>
              </p:ext>
            </p:extLst>
          </p:nvPr>
        </p:nvGraphicFramePr>
        <p:xfrm>
          <a:off x="457200" y="1877291"/>
          <a:ext cx="8178800" cy="22250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178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Context: </a:t>
                      </a:r>
                      <a:r>
                        <a:rPr lang="en-US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Ins and outs</a:t>
                      </a:r>
                      <a:r>
                        <a:rPr lang="en-US" baseline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 of Summer School 2016</a:t>
                      </a:r>
                      <a:endParaRPr lang="en-US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Goals:</a:t>
                      </a:r>
                      <a:r>
                        <a:rPr lang="en-US" b="1" baseline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b="0" baseline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What are we looking to accomplish?</a:t>
                      </a:r>
                      <a:endParaRPr lang="en-US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Comparative data points:</a:t>
                      </a:r>
                      <a:r>
                        <a:rPr lang="en-US" b="1" baseline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baseline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How are we trending?</a:t>
                      </a:r>
                      <a:endParaRPr lang="en-US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Lessons</a:t>
                      </a:r>
                      <a:r>
                        <a:rPr lang="en-US" b="1" baseline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 Learned: </a:t>
                      </a:r>
                      <a:r>
                        <a:rPr lang="en-US" baseline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What were our takeaways from Summer School 2015?</a:t>
                      </a:r>
                      <a:endParaRPr lang="en-US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Interventions:</a:t>
                      </a:r>
                      <a:r>
                        <a:rPr lang="en-US" b="1" baseline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baseline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What do we plan to do differently for our retained students? </a:t>
                      </a:r>
                      <a:endParaRPr lang="en-US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Summer School 2016: </a:t>
                      </a:r>
                      <a:r>
                        <a:rPr lang="en-US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What is the initial plan? </a:t>
                      </a:r>
                      <a:endParaRPr lang="en-US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295977" y="332321"/>
            <a:ext cx="6096000" cy="726141"/>
          </a:xfrm>
        </p:spPr>
        <p:txBody>
          <a:bodyPr/>
          <a:lstStyle/>
          <a:p>
            <a:r>
              <a:rPr lang="en-US" dirty="0" smtClean="0">
                <a:solidFill>
                  <a:srgbClr val="1A2D70"/>
                </a:solidFill>
                <a:effectLst/>
              </a:rPr>
              <a:t>Agenda</a:t>
            </a:r>
            <a:endParaRPr lang="en-US" dirty="0">
              <a:solidFill>
                <a:srgbClr val="1A2D7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607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95977" y="332321"/>
            <a:ext cx="6096000" cy="726141"/>
          </a:xfrm>
        </p:spPr>
        <p:txBody>
          <a:bodyPr/>
          <a:lstStyle/>
          <a:p>
            <a:r>
              <a:rPr lang="en-US" dirty="0" smtClean="0">
                <a:solidFill>
                  <a:srgbClr val="1A2D70"/>
                </a:solidFill>
                <a:effectLst/>
              </a:rPr>
              <a:t>Context</a:t>
            </a:r>
            <a:endParaRPr lang="en-US" dirty="0">
              <a:solidFill>
                <a:srgbClr val="1A2D70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BAF6161-1078-1549-8FF0-98DCD2F5830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3642320"/>
              </p:ext>
            </p:extLst>
          </p:nvPr>
        </p:nvGraphicFramePr>
        <p:xfrm>
          <a:off x="443029" y="1469189"/>
          <a:ext cx="8475579" cy="4170313"/>
        </p:xfrm>
        <a:graphic>
          <a:graphicData uri="http://schemas.openxmlformats.org/drawingml/2006/table">
            <a:tbl>
              <a:tblPr/>
              <a:tblGrid>
                <a:gridCol w="8475579"/>
              </a:tblGrid>
              <a:tr h="4666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ＭＳ Ｐゴシック" charset="0"/>
                          <a:cs typeface="Arial" charset="0"/>
                        </a:rPr>
                        <a:t>Senate Bill 319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65215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charset="0"/>
                          <a:cs typeface="Arial" charset="0"/>
                        </a:rPr>
                        <a:t>Requires reading assessment within 45 days of the end of calendar year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charset="0"/>
                          <a:cs typeface="Arial" charset="0"/>
                        </a:rPr>
                        <a:t>Requires the development of a reading plan with a minimum of 30 hours of reading outside the regular school day for students reading one or more years below grade level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charset="0"/>
                          <a:cs typeface="Arial" charset="0"/>
                        </a:rPr>
                        <a:t>Mandates summer school for 4</a:t>
                      </a:r>
                      <a:r>
                        <a:rPr kumimoji="0" lang="en-US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charset="0"/>
                          <a:cs typeface="Arial" charset="0"/>
                        </a:rPr>
                        <a:t>th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charset="0"/>
                          <a:cs typeface="Arial" charset="0"/>
                        </a:rPr>
                        <a:t> grade and recommends for 3</a:t>
                      </a:r>
                      <a:r>
                        <a:rPr kumimoji="0" lang="en-US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charset="0"/>
                          <a:cs typeface="Arial" charset="0"/>
                        </a:rPr>
                        <a:t>rd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charset="0"/>
                          <a:cs typeface="Arial" charset="0"/>
                        </a:rPr>
                        <a:t> grade with 40 hours of reading instruction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charset="0"/>
                          <a:cs typeface="Arial" charset="0"/>
                        </a:rPr>
                        <a:t>Mandates retention for 4</a:t>
                      </a:r>
                      <a:r>
                        <a:rPr kumimoji="0" lang="en-US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charset="0"/>
                          <a:cs typeface="Arial" charset="0"/>
                        </a:rPr>
                        <a:t>th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charset="0"/>
                          <a:cs typeface="Arial" charset="0"/>
                        </a:rPr>
                        <a:t> grade IF a student has not been previously retained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charset="0"/>
                          <a:cs typeface="Arial" charset="0"/>
                        </a:rPr>
                        <a:t>Ceases retention after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charset="0"/>
                          <a:cs typeface="Arial" charset="0"/>
                        </a:rPr>
                        <a:t>4</a:t>
                      </a:r>
                      <a:r>
                        <a:rPr kumimoji="0" lang="en-US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charset="0"/>
                          <a:cs typeface="Arial" charset="0"/>
                        </a:rPr>
                        <a:t>th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charset="0"/>
                          <a:cs typeface="Arial" charset="0"/>
                        </a:rPr>
                        <a:t> grade for a low reading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charset="0"/>
                          <a:cs typeface="Arial" charset="0"/>
                        </a:rPr>
                        <a:t>level, noted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charset="0"/>
                          <a:cs typeface="Arial" charset="0"/>
                        </a:rPr>
                        <a:t>on the student</a:t>
                      </a:r>
                      <a:r>
                        <a:rPr kumimoji="0" lang="ja-JP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charset="0"/>
                          <a:cs typeface="Arial" charset="0"/>
                        </a:rPr>
                        <a:t>’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charset="0"/>
                          <a:cs typeface="Arial" charset="0"/>
                        </a:rPr>
                        <a:t>s file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5E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244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77239" y="1351928"/>
            <a:ext cx="7943427" cy="365759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effectLst/>
              </a:rPr>
              <a:t>To provide targeted interventions to our students who need it the most</a:t>
            </a:r>
          </a:p>
          <a:p>
            <a:pPr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effectLst/>
              </a:rPr>
              <a:t>To reduce the impact of “summer melt” </a:t>
            </a:r>
          </a:p>
          <a:p>
            <a:pPr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effectLst/>
              </a:rPr>
              <a:t>To begin restructuring the function summer school serves for our students</a:t>
            </a:r>
            <a:endParaRPr lang="en-US" sz="2400" dirty="0">
              <a:effectLst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6239" y="603871"/>
            <a:ext cx="7054427" cy="726141"/>
          </a:xfrm>
        </p:spPr>
        <p:txBody>
          <a:bodyPr/>
          <a:lstStyle/>
          <a:p>
            <a:r>
              <a:rPr lang="en-US" dirty="0" smtClean="0">
                <a:solidFill>
                  <a:srgbClr val="1A2D70"/>
                </a:solidFill>
                <a:effectLst/>
              </a:rPr>
              <a:t>Goals of Summer School</a:t>
            </a:r>
            <a:endParaRPr lang="en-US" dirty="0">
              <a:solidFill>
                <a:srgbClr val="1A2D70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BAF6161-1078-1549-8FF0-98DCD2F58303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822325" y="6154738"/>
            <a:ext cx="4572000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26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91" y="372812"/>
            <a:ext cx="6096000" cy="726141"/>
          </a:xfrm>
        </p:spPr>
        <p:txBody>
          <a:bodyPr/>
          <a:lstStyle/>
          <a:p>
            <a:r>
              <a:rPr lang="en-US" dirty="0" smtClean="0">
                <a:solidFill>
                  <a:srgbClr val="1A2D70"/>
                </a:solidFill>
                <a:effectLst/>
              </a:rPr>
              <a:t>Enrollment</a:t>
            </a:r>
            <a:endParaRPr lang="en-US" dirty="0">
              <a:solidFill>
                <a:srgbClr val="1A2D70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BAF6161-1078-1549-8FF0-98DCD2F5830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822325" y="6154738"/>
            <a:ext cx="4572000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0382892"/>
              </p:ext>
            </p:extLst>
          </p:nvPr>
        </p:nvGraphicFramePr>
        <p:xfrm>
          <a:off x="175291" y="1478046"/>
          <a:ext cx="8794919" cy="49055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4498"/>
                <a:gridCol w="1443790"/>
                <a:gridCol w="1256631"/>
              </a:tblGrid>
              <a:tr h="436657"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latin typeface="Calibri"/>
                          <a:cs typeface="Calibri"/>
                        </a:rPr>
                        <a:t>Enrollment</a:t>
                      </a:r>
                      <a:endParaRPr lang="en-US" sz="2100" dirty="0">
                        <a:latin typeface="Calibri"/>
                        <a:cs typeface="Calibri"/>
                      </a:endParaRPr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>
                          <a:latin typeface="Calibri"/>
                          <a:cs typeface="Calibri"/>
                        </a:rPr>
                        <a:t>2015</a:t>
                      </a:r>
                      <a:endParaRPr lang="en-US" sz="2100" dirty="0">
                        <a:latin typeface="Calibri"/>
                        <a:cs typeface="Calibri"/>
                      </a:endParaRPr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>
                          <a:latin typeface="Calibri"/>
                          <a:cs typeface="Calibri"/>
                        </a:rPr>
                        <a:t>2016</a:t>
                      </a:r>
                      <a:endParaRPr lang="en-US" sz="2100" dirty="0">
                        <a:latin typeface="Calibri"/>
                        <a:cs typeface="Calibri"/>
                      </a:endParaRPr>
                    </a:p>
                  </a:txBody>
                  <a:tcPr marT="45709" marB="45709"/>
                </a:tc>
              </a:tr>
              <a:tr h="436657"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District</a:t>
                      </a:r>
                      <a:endParaRPr lang="en-US" sz="210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26,696</a:t>
                      </a:r>
                      <a:endParaRPr lang="en-US" sz="210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24,693</a:t>
                      </a:r>
                      <a:endParaRPr lang="en-US" sz="2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T="45709" marB="45709"/>
                </a:tc>
              </a:tr>
              <a:tr h="436657"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Summer School</a:t>
                      </a:r>
                      <a:endParaRPr lang="en-US" sz="210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6512</a:t>
                      </a:r>
                      <a:endParaRPr lang="en-US" sz="210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~6000</a:t>
                      </a:r>
                      <a:endParaRPr lang="en-US" sz="2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T="45709" marB="45709"/>
                </a:tc>
              </a:tr>
              <a:tr h="785999"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Total Percent of Summer School Students</a:t>
                      </a:r>
                      <a:r>
                        <a:rPr lang="en-US" sz="2100" baseline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 to Total Enrollment</a:t>
                      </a:r>
                      <a:endParaRPr lang="en-US" sz="210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24.4%</a:t>
                      </a:r>
                      <a:endParaRPr lang="en-US" sz="210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TBD</a:t>
                      </a:r>
                    </a:p>
                    <a:p>
                      <a:pPr algn="ctr"/>
                      <a:endParaRPr lang="en-US" sz="2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T="45709" marB="45709"/>
                </a:tc>
              </a:tr>
              <a:tr h="436657"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Attendance</a:t>
                      </a:r>
                      <a:r>
                        <a:rPr lang="en-US" sz="2100" baseline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 (%)</a:t>
                      </a:r>
                      <a:endParaRPr lang="en-US" sz="210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84.1%</a:t>
                      </a:r>
                      <a:endParaRPr lang="en-US" sz="210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TBD</a:t>
                      </a:r>
                    </a:p>
                    <a:p>
                      <a:pPr algn="ctr"/>
                      <a:endParaRPr lang="en-US" sz="2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T="45709" marB="45709"/>
                </a:tc>
              </a:tr>
              <a:tr h="6695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Males</a:t>
                      </a:r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3566 (54.7%)</a:t>
                      </a:r>
                      <a:endParaRPr lang="en-US" sz="210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TBD</a:t>
                      </a:r>
                      <a:endParaRPr lang="en-US" sz="2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T="45709" marB="45709"/>
                </a:tc>
              </a:tr>
              <a:tr h="669552"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Females</a:t>
                      </a:r>
                      <a:endParaRPr lang="en-US" sz="210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2946</a:t>
                      </a:r>
                    </a:p>
                    <a:p>
                      <a:pPr algn="ctr"/>
                      <a:r>
                        <a:rPr lang="en-US" sz="210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(45.3%)</a:t>
                      </a:r>
                      <a:endParaRPr lang="en-US" sz="210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TBD</a:t>
                      </a:r>
                      <a:endParaRPr lang="en-US" sz="2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T="45709" marB="45709"/>
                </a:tc>
              </a:tr>
              <a:tr h="615068"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Retained</a:t>
                      </a:r>
                      <a:r>
                        <a:rPr lang="en-US" sz="2100" baseline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 Students </a:t>
                      </a:r>
                      <a:endParaRPr lang="en-US" sz="210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~650</a:t>
                      </a:r>
                      <a:endParaRPr lang="en-US" sz="210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TBD</a:t>
                      </a:r>
                      <a:endParaRPr lang="en-US" sz="2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T="45709" marB="45709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3364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BAF6161-1078-1549-8FF0-98DCD2F58303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822325" y="6154738"/>
            <a:ext cx="45720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* NAPA is a K-10 site </a:t>
            </a:r>
            <a:endParaRPr lang="en-US" dirty="0"/>
          </a:p>
          <a:p>
            <a:pPr>
              <a:defRPr/>
            </a:pPr>
            <a:r>
              <a:rPr lang="en-US" dirty="0" smtClean="0"/>
              <a:t>** Madison Therapeutic School is included in the special needs sites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8406425"/>
              </p:ext>
            </p:extLst>
          </p:nvPr>
        </p:nvGraphicFramePr>
        <p:xfrm>
          <a:off x="240633" y="1557903"/>
          <a:ext cx="8729577" cy="43068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8725"/>
                <a:gridCol w="767350"/>
                <a:gridCol w="831297"/>
                <a:gridCol w="839162"/>
                <a:gridCol w="807675"/>
                <a:gridCol w="895684"/>
                <a:gridCol w="868948"/>
                <a:gridCol w="815473"/>
                <a:gridCol w="735263"/>
              </a:tblGrid>
              <a:tr h="66646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Summer</a:t>
                      </a:r>
                    </a:p>
                    <a:p>
                      <a:pPr algn="ctr"/>
                      <a:r>
                        <a:rPr lang="en-US" sz="200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Programs</a:t>
                      </a:r>
                      <a:endParaRPr lang="en-US" sz="200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alibri"/>
                          <a:cs typeface="Calibri"/>
                        </a:rPr>
                        <a:t>Number of Sites</a:t>
                      </a:r>
                      <a:endParaRPr lang="en-US" sz="2000" dirty="0"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91446" marR="91446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alibri"/>
                          <a:cs typeface="Calibri"/>
                        </a:rPr>
                        <a:t>Enrollment</a:t>
                      </a:r>
                      <a:endParaRPr lang="en-US" sz="2000" dirty="0"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91446" marR="91446"/>
                </a:tc>
              </a:tr>
              <a:tr h="376696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2013</a:t>
                      </a:r>
                      <a:endParaRPr lang="en-US" sz="200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2014</a:t>
                      </a:r>
                      <a:endParaRPr lang="en-US" sz="200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2015</a:t>
                      </a:r>
                      <a:endParaRPr lang="en-US" sz="200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2016</a:t>
                      </a:r>
                      <a:endParaRPr lang="en-US" sz="200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2013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2014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2015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2016</a:t>
                      </a:r>
                      <a:endParaRPr lang="en-US" sz="200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</a:tr>
              <a:tr h="606342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Elementary</a:t>
                      </a:r>
                      <a:endParaRPr lang="en-US" sz="200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12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9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8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3710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3888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3262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endParaRPr lang="en-US" sz="2000" b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</a:tr>
              <a:tr h="598037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Middle</a:t>
                      </a:r>
                      <a:endParaRPr lang="en-US" sz="200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1211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1352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1213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endParaRPr lang="en-US" sz="2000" b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</a:tr>
              <a:tr h="362667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Special Needs</a:t>
                      </a:r>
                      <a:endParaRPr lang="en-US" sz="200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3**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182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154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103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endParaRPr lang="en-US" sz="2000" b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</a:tr>
              <a:tr h="606342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Alternative </a:t>
                      </a:r>
                      <a:endParaRPr lang="en-US" sz="200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9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7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409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197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endParaRPr lang="en-US" sz="2000" b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</a:tr>
              <a:tr h="376696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High Schools</a:t>
                      </a:r>
                      <a:endParaRPr lang="en-US" sz="200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4*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1404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1576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2036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endParaRPr lang="en-US" sz="2000" b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</a:tr>
              <a:tr h="606342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Total</a:t>
                      </a:r>
                      <a:endParaRPr lang="en-US" sz="200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30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27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17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19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6916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7167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6511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6000</a:t>
                      </a:r>
                      <a:endParaRPr lang="en-US" sz="2000" b="0" dirty="0">
                        <a:solidFill>
                          <a:srgbClr val="252525"/>
                        </a:solidFill>
                        <a:latin typeface="Calibri"/>
                        <a:cs typeface="Calibri"/>
                      </a:endParaRPr>
                    </a:p>
                  </a:txBody>
                  <a:tcPr marL="91446" marR="91446"/>
                </a:tc>
              </a:tr>
            </a:tbl>
          </a:graphicData>
        </a:graphic>
      </p:graphicFrame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240633" y="569336"/>
            <a:ext cx="6096000" cy="726141"/>
          </a:xfrm>
        </p:spPr>
        <p:txBody>
          <a:bodyPr/>
          <a:lstStyle/>
          <a:p>
            <a:r>
              <a:rPr lang="en-US" dirty="0" smtClean="0">
                <a:solidFill>
                  <a:srgbClr val="1A2D70"/>
                </a:solidFill>
                <a:effectLst/>
              </a:rPr>
              <a:t>Comparative Data</a:t>
            </a:r>
            <a:endParaRPr lang="en-US" dirty="0">
              <a:solidFill>
                <a:srgbClr val="1A2D7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12132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63345" y="1760078"/>
            <a:ext cx="8432487" cy="271860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effectLst/>
              </a:rPr>
              <a:t>Communication is the key to a successful summer school experience</a:t>
            </a:r>
          </a:p>
          <a:p>
            <a:pPr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effectLst/>
              </a:rPr>
              <a:t>Students are in need of additional (and different) support</a:t>
            </a:r>
          </a:p>
          <a:p>
            <a:pPr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effectLst/>
              </a:rPr>
              <a:t>Urgency of Summer School instruction must increase</a:t>
            </a:r>
          </a:p>
          <a:p>
            <a:pPr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effectLst/>
              </a:rPr>
              <a:t>Identification of our best teachers and our most needy students is paramount</a:t>
            </a:r>
            <a:endParaRPr lang="en-US" sz="2400" dirty="0">
              <a:effectLst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63346" y="336178"/>
            <a:ext cx="6096000" cy="726141"/>
          </a:xfrm>
        </p:spPr>
        <p:txBody>
          <a:bodyPr/>
          <a:lstStyle/>
          <a:p>
            <a:r>
              <a:rPr lang="en-US" dirty="0" smtClean="0">
                <a:solidFill>
                  <a:srgbClr val="1A2D70"/>
                </a:solidFill>
                <a:effectLst/>
              </a:rPr>
              <a:t>Lessons Learned</a:t>
            </a:r>
            <a:endParaRPr lang="en-US" dirty="0">
              <a:solidFill>
                <a:srgbClr val="1A2D70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BAF6161-1078-1549-8FF0-98DCD2F58303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822325" y="6154738"/>
            <a:ext cx="4572000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05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3790" y="691775"/>
            <a:ext cx="8408735" cy="726141"/>
          </a:xfrm>
        </p:spPr>
        <p:txBody>
          <a:bodyPr/>
          <a:lstStyle/>
          <a:p>
            <a:r>
              <a:rPr lang="en-US" dirty="0" smtClean="0">
                <a:solidFill>
                  <a:srgbClr val="1A2D70"/>
                </a:solidFill>
                <a:effectLst/>
              </a:rPr>
              <a:t>Interventions</a:t>
            </a:r>
            <a:br>
              <a:rPr lang="en-US" dirty="0" smtClean="0">
                <a:solidFill>
                  <a:srgbClr val="1A2D70"/>
                </a:solidFill>
                <a:effectLst/>
              </a:rPr>
            </a:br>
            <a:r>
              <a:rPr lang="en-US" sz="3200" i="1" dirty="0" smtClean="0">
                <a:solidFill>
                  <a:srgbClr val="1A2D70"/>
                </a:solidFill>
                <a:effectLst/>
              </a:rPr>
              <a:t>What’s Different?</a:t>
            </a:r>
            <a:endParaRPr lang="en-US" i="1" dirty="0">
              <a:solidFill>
                <a:srgbClr val="1A2D70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BAF6161-1078-1549-8FF0-98DCD2F58303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319602" y="1519516"/>
            <a:ext cx="8596251" cy="517684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effectLst/>
              </a:rPr>
              <a:t>Expanding our focus on reading</a:t>
            </a:r>
          </a:p>
          <a:p>
            <a:pPr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effectLst/>
              </a:rPr>
              <a:t>Guided math and reading groups</a:t>
            </a:r>
          </a:p>
          <a:p>
            <a:pPr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effectLst/>
              </a:rPr>
              <a:t>Targeted interventions for retained students (Following IAPs) </a:t>
            </a:r>
          </a:p>
          <a:p>
            <a:pPr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effectLst/>
              </a:rPr>
              <a:t>More hours of Professional Development to prep teachers (18 hours instead of 6)</a:t>
            </a:r>
          </a:p>
          <a:p>
            <a:pPr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effectLst/>
              </a:rPr>
              <a:t>Improved curriculum options for students</a:t>
            </a:r>
          </a:p>
          <a:p>
            <a:pPr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effectLst/>
              </a:rPr>
              <a:t>Involve school leaders more directly in the creation, implementation, and leadership of “The Summer Experience” in 2016</a:t>
            </a:r>
          </a:p>
          <a:p>
            <a:pPr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effectLst/>
              </a:rPr>
              <a:t>Application process for summer partners </a:t>
            </a:r>
            <a:r>
              <a:rPr lang="en-US" sz="2000" i="1" dirty="0" smtClean="0">
                <a:effectLst/>
              </a:rPr>
              <a:t>(Last </a:t>
            </a:r>
            <a:r>
              <a:rPr lang="en-US" sz="2000" i="1" dirty="0">
                <a:effectLst/>
              </a:rPr>
              <a:t>year we had 10 partners and 17 programs at our summer school </a:t>
            </a:r>
            <a:r>
              <a:rPr lang="en-US" sz="2000" i="1" dirty="0" smtClean="0">
                <a:effectLst/>
              </a:rPr>
              <a:t>sites)</a:t>
            </a:r>
          </a:p>
          <a:p>
            <a:pPr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effectLst/>
              </a:rPr>
              <a:t>Building in Professional Development and opening of school prep into summer school</a:t>
            </a:r>
            <a:endParaRPr lang="en-US" sz="2000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68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3904" y="461041"/>
            <a:ext cx="9050421" cy="726141"/>
          </a:xfrm>
        </p:spPr>
        <p:txBody>
          <a:bodyPr/>
          <a:lstStyle/>
          <a:p>
            <a:r>
              <a:rPr lang="en-US" dirty="0" smtClean="0">
                <a:solidFill>
                  <a:srgbClr val="1A2D70"/>
                </a:solidFill>
                <a:effectLst/>
              </a:rPr>
              <a:t>Summer School Timeline</a:t>
            </a:r>
            <a:endParaRPr lang="en-US" dirty="0">
              <a:solidFill>
                <a:srgbClr val="1A2D70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BAF6161-1078-1549-8FF0-98DCD2F58303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822325" y="6154738"/>
            <a:ext cx="4572000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0577664"/>
              </p:ext>
            </p:extLst>
          </p:nvPr>
        </p:nvGraphicFramePr>
        <p:xfrm>
          <a:off x="253999" y="1610255"/>
          <a:ext cx="8572501" cy="507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8668"/>
                <a:gridCol w="1714500"/>
                <a:gridCol w="143933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Task </a:t>
                      </a:r>
                      <a:endParaRPr lang="en-US" sz="21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Completion Date</a:t>
                      </a:r>
                      <a:endParaRPr lang="en-US" sz="21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Status</a:t>
                      </a:r>
                      <a:endParaRPr lang="en-US" sz="21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Initial Summer School Organizational</a:t>
                      </a:r>
                      <a:r>
                        <a:rPr lang="en-US" sz="2100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Meeting</a:t>
                      </a:r>
                      <a:endParaRPr lang="en-US" sz="2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November</a:t>
                      </a:r>
                      <a:endParaRPr lang="en-US" sz="2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Complete</a:t>
                      </a:r>
                      <a:endParaRPr lang="en-US" sz="2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rgbClr val="CCFFC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Selection of Summer School Coordinator and Committees</a:t>
                      </a:r>
                      <a:endParaRPr lang="en-US" sz="2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January</a:t>
                      </a:r>
                      <a:endParaRPr lang="en-US" sz="2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Complete</a:t>
                      </a:r>
                      <a:endParaRPr lang="en-US" sz="2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rgbClr val="CC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Selection of the school sites</a:t>
                      </a:r>
                      <a:endParaRPr lang="en-US" sz="2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February</a:t>
                      </a:r>
                      <a:r>
                        <a:rPr lang="en-US" sz="2100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12</a:t>
                      </a:r>
                      <a:r>
                        <a:rPr lang="en-US" sz="2100" baseline="300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th</a:t>
                      </a:r>
                      <a:r>
                        <a:rPr lang="en-US" sz="2100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endParaRPr lang="en-US" sz="2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Complete</a:t>
                      </a:r>
                      <a:endParaRPr lang="en-US" sz="2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rgbClr val="CC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Selection</a:t>
                      </a:r>
                      <a:r>
                        <a:rPr lang="en-US" sz="2100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of outside partnerships</a:t>
                      </a:r>
                      <a:endParaRPr lang="en-US" sz="2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March 1</a:t>
                      </a:r>
                      <a:r>
                        <a:rPr lang="en-US" sz="2100" baseline="300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st</a:t>
                      </a:r>
                      <a:r>
                        <a:rPr lang="en-US" sz="2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endParaRPr lang="en-US" sz="2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In progress</a:t>
                      </a:r>
                      <a:endParaRPr lang="en-US" sz="2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Summer School Resolution submitted to SAB</a:t>
                      </a:r>
                      <a:endParaRPr lang="en-US" sz="2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March </a:t>
                      </a:r>
                      <a:endParaRPr lang="en-US" sz="2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Complete</a:t>
                      </a:r>
                      <a:endParaRPr lang="en-US" sz="2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rgbClr val="CC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Ordering</a:t>
                      </a:r>
                      <a:r>
                        <a:rPr lang="en-US" sz="2100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of materials, curriculum resources, operational logistics</a:t>
                      </a:r>
                      <a:endParaRPr lang="en-US" sz="2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March/April</a:t>
                      </a:r>
                      <a:endParaRPr lang="en-US" sz="2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In progress</a:t>
                      </a:r>
                      <a:endParaRPr lang="en-US" sz="2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Coordination of staff and leaders</a:t>
                      </a:r>
                      <a:endParaRPr lang="en-US" sz="2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March/April</a:t>
                      </a:r>
                      <a:endParaRPr lang="en-US" sz="2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In progress</a:t>
                      </a:r>
                      <a:endParaRPr lang="en-US" sz="2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Communication</a:t>
                      </a:r>
                      <a:r>
                        <a:rPr lang="en-US" sz="2100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to students and families</a:t>
                      </a:r>
                      <a:endParaRPr lang="en-US" sz="2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April </a:t>
                      </a:r>
                      <a:endParaRPr lang="en-US" sz="2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lang="en-US" sz="2100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progress</a:t>
                      </a:r>
                      <a:endParaRPr lang="en-US" sz="2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Final Identification</a:t>
                      </a:r>
                      <a:r>
                        <a:rPr lang="en-US" sz="2100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and Enrollment of Students</a:t>
                      </a:r>
                      <a:endParaRPr lang="en-US" sz="2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April 30</a:t>
                      </a:r>
                      <a:r>
                        <a:rPr lang="en-US" sz="2100" baseline="300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th</a:t>
                      </a:r>
                      <a:r>
                        <a:rPr lang="en-US" sz="2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endParaRPr lang="en-US" sz="2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Not started</a:t>
                      </a:r>
                      <a:endParaRPr lang="en-US" sz="2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rgbClr val="FF5C6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93240" y="2699372"/>
            <a:ext cx="6096000" cy="726141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1A2D70"/>
                </a:solidFill>
                <a:effectLst/>
              </a:rPr>
              <a:t>Questions? </a:t>
            </a:r>
            <a:endParaRPr lang="en-US" dirty="0">
              <a:solidFill>
                <a:srgbClr val="1A2D70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BAF6161-1078-1549-8FF0-98DCD2F58303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822325" y="6154738"/>
            <a:ext cx="4572000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67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PT Template Calibri">
  <a:themeElements>
    <a:clrScheme name="Custom 3">
      <a:dk1>
        <a:srgbClr val="FFFFFF"/>
      </a:dk1>
      <a:lt1>
        <a:srgbClr val="252525"/>
      </a:lt1>
      <a:dk2>
        <a:srgbClr val="FFFFFF"/>
      </a:dk2>
      <a:lt2>
        <a:srgbClr val="FFFFFF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Template Calibri.pot</Template>
  <TotalTime>33037</TotalTime>
  <Words>590</Words>
  <Application>Microsoft Office PowerPoint</Application>
  <PresentationFormat>On-screen Show (4:3)</PresentationFormat>
  <Paragraphs>172</Paragraphs>
  <Slides>10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PPT Template Calibri</vt:lpstr>
      <vt:lpstr>Summer School Update</vt:lpstr>
      <vt:lpstr>Agenda</vt:lpstr>
      <vt:lpstr>Context</vt:lpstr>
      <vt:lpstr>Goals of Summer School</vt:lpstr>
      <vt:lpstr>Enrollment</vt:lpstr>
      <vt:lpstr>Comparative Data</vt:lpstr>
      <vt:lpstr>Lessons Learned</vt:lpstr>
      <vt:lpstr>Interventions What’s Different?</vt:lpstr>
      <vt:lpstr>Summer School Timeline</vt:lpstr>
      <vt:lpstr>Questions?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Christian Holt</dc:creator>
  <cp:lastModifiedBy>Wallace, Patrick W.</cp:lastModifiedBy>
  <cp:revision>300</cp:revision>
  <cp:lastPrinted>2015-07-09T00:34:26Z</cp:lastPrinted>
  <dcterms:created xsi:type="dcterms:W3CDTF">2015-01-28T17:47:56Z</dcterms:created>
  <dcterms:modified xsi:type="dcterms:W3CDTF">2016-03-11T19:26:03Z</dcterms:modified>
</cp:coreProperties>
</file>