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sldIdLst>
    <p:sldId id="256" r:id="rId2"/>
    <p:sldId id="264" r:id="rId3"/>
    <p:sldId id="265" r:id="rId4"/>
    <p:sldId id="279" r:id="rId5"/>
    <p:sldId id="276" r:id="rId6"/>
    <p:sldId id="278" r:id="rId7"/>
    <p:sldId id="280" r:id="rId8"/>
    <p:sldId id="268" r:id="rId9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5773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1" y="0"/>
            <a:ext cx="3043979" cy="465773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64680BC-C0E2-485E-85D2-3F81900D3706}" type="datetimeFigureOut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2" tIns="46656" rIns="93312" bIns="4665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6" y="4422459"/>
            <a:ext cx="5617208" cy="4188778"/>
          </a:xfrm>
          <a:prstGeom prst="rect">
            <a:avLst/>
          </a:prstGeom>
        </p:spPr>
        <p:txBody>
          <a:bodyPr vert="horz" lIns="93312" tIns="46656" rIns="93312" bIns="4665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738"/>
            <a:ext cx="3043979" cy="465773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1" y="8841738"/>
            <a:ext cx="3043979" cy="465773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32A4776-7632-4338-A2AA-DA1E354457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58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3" descr="SLPS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9620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2FB4A73-CB7D-4E44-A4B2-415B3D8924DF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13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E254AB0-4F01-43E3-8DFF-E38CCC88E2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52FAD-E51C-4A14-8888-3DF46EE89A65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62D3C-9B96-4698-8557-E14F0816AC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2489CE-F44B-4F05-8231-584BE3ACFDD4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E4134B-4171-426D-9223-C1F6774607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BAB6A1-A334-4019-9F40-5AE365430DBB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6D42A5-B223-4247-A175-44465C4893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92666A-A3FA-4BD8-8D73-E65CF472D359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D14CAE4-3B81-47B9-9C40-F9BCBD0CE6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4E674D-99C5-4979-B3E6-F4D73BA0BF55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34FC3D-12C3-42D4-BE71-5019FFBE73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E3B82-7DFC-435B-84FF-C4CF95B29538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82BE-E4F0-46BD-A749-E4E6CEF9A3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CB8AC2-58CD-4E9E-899F-6DA55BDC16B7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4B46DD7-95EF-4CB2-81B6-1A7000EC11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D932F7-F6F1-46A1-9304-756CB2BF39C6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AB6D382-8BAD-49FC-9D4C-5A98F3E044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FF252-793E-4F2E-BAD9-EE9937A6E2D5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C90F2-8C48-4E76-A710-83BCA042C0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0860E-6817-417D-BF6B-B2398E0D0DE9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558D1-B3B6-48FB-AB8D-C1C23BC25A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5DD73CF-7D7E-4DE8-B481-D4EB069FE2DE}" type="datetime1">
              <a:rPr lang="en-US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D4D59CB5-8069-4E91-83E3-22FB899EB9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7" name="Picture 10" descr="SLPS.gif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921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1" r:id="rId2"/>
    <p:sldLayoutId id="2147483756" r:id="rId3"/>
    <p:sldLayoutId id="2147483757" r:id="rId4"/>
    <p:sldLayoutId id="2147483758" r:id="rId5"/>
    <p:sldLayoutId id="2147483759" r:id="rId6"/>
    <p:sldLayoutId id="2147483752" r:id="rId7"/>
    <p:sldLayoutId id="2147483760" r:id="rId8"/>
    <p:sldLayoutId id="2147483761" r:id="rId9"/>
    <p:sldLayoutId id="2147483753" r:id="rId10"/>
    <p:sldLayoutId id="2147483754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ps.org/calendarcomment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School Calendar</a:t>
            </a:r>
            <a:endParaRPr lang="en-US" dirty="0"/>
          </a:p>
        </p:txBody>
      </p:sp>
      <p:sp>
        <p:nvSpPr>
          <p:cNvPr id="9219" name="Subtitle 7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/>
            <a:r>
              <a:rPr lang="en-US" dirty="0" smtClean="0"/>
              <a:t>FY13-14</a:t>
            </a:r>
          </a:p>
          <a:p>
            <a:pPr marR="0"/>
            <a:endParaRPr lang="en-US" dirty="0" smtClean="0"/>
          </a:p>
          <a:p>
            <a:pPr marR="0"/>
            <a:r>
              <a:rPr lang="en-US" sz="1600" dirty="0" smtClean="0"/>
              <a:t>Deanna Anderson</a:t>
            </a:r>
          </a:p>
          <a:p>
            <a:pPr marR="0"/>
            <a:r>
              <a:rPr lang="en-US" sz="1600" dirty="0" smtClean="0"/>
              <a:t>Executive Director of Transportation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83100"/>
          </a:xfrm>
        </p:spPr>
        <p:txBody>
          <a:bodyPr/>
          <a:lstStyle/>
          <a:p>
            <a:pPr eaLnBrk="1" hangingPunct="1"/>
            <a:r>
              <a:rPr lang="en-US" dirty="0" smtClean="0"/>
              <a:t>To present the FY13-14 School Calendar</a:t>
            </a:r>
          </a:p>
          <a:p>
            <a:pPr eaLnBrk="1" hangingPunct="1"/>
            <a:r>
              <a:rPr lang="en-US" dirty="0" smtClean="0"/>
              <a:t>To present FY13-14 Calendars from other districts in the area</a:t>
            </a:r>
          </a:p>
          <a:p>
            <a:pPr eaLnBrk="1" hangingPunct="1"/>
            <a:r>
              <a:rPr lang="en-US" dirty="0" smtClean="0"/>
              <a:t>To compare FY12-13 to proposed FY13-14</a:t>
            </a:r>
          </a:p>
          <a:p>
            <a:pPr eaLnBrk="1" hangingPunct="1"/>
            <a:r>
              <a:rPr lang="en-US" dirty="0" smtClean="0"/>
              <a:t>To seek public comments once the board has approved the Draft FY13-14 Calendar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10244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70B4-D36A-4DBA-B8FC-D74732B0419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4/25/2013</a:t>
            </a:fld>
            <a:endParaRPr lang="en-US" dirty="0" smtClean="0"/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14D8A9-D58F-4018-9DD5-A92C48425E1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  <p:sp>
        <p:nvSpPr>
          <p:cNvPr id="10246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Conducted meetings with staff, union representatives, and Principals</a:t>
            </a:r>
          </a:p>
          <a:p>
            <a:pPr eaLnBrk="1" hangingPunct="1"/>
            <a:r>
              <a:rPr lang="en-US" sz="2400" dirty="0" smtClean="0"/>
              <a:t>Conducted analysis of other Districts in surrounding areas</a:t>
            </a:r>
          </a:p>
          <a:p>
            <a:pPr eaLnBrk="1" hangingPunct="1"/>
            <a:r>
              <a:rPr lang="en-US" sz="2400" dirty="0" smtClean="0"/>
              <a:t>Compared FY12-13 Calendar with proposed FY13-14 Calendar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2292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C13963-F06C-40EC-894D-231DB3E067B6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4/25/2013</a:t>
            </a:fld>
            <a:endParaRPr lang="en-US" dirty="0" smtClean="0"/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825045-E331-4364-87BE-6EA3779FE91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 smtClean="0"/>
          </a:p>
        </p:txBody>
      </p:sp>
      <p:sp>
        <p:nvSpPr>
          <p:cNvPr id="12294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862068"/>
              </p:ext>
            </p:extLst>
          </p:nvPr>
        </p:nvGraphicFramePr>
        <p:xfrm>
          <a:off x="457200" y="609600"/>
          <a:ext cx="8229602" cy="4898744"/>
        </p:xfrm>
        <a:graphic>
          <a:graphicData uri="http://schemas.openxmlformats.org/drawingml/2006/table">
            <a:tbl>
              <a:tblPr/>
              <a:tblGrid>
                <a:gridCol w="1125523"/>
                <a:gridCol w="101171"/>
                <a:gridCol w="1555499"/>
                <a:gridCol w="75878"/>
                <a:gridCol w="1753173"/>
                <a:gridCol w="39446"/>
                <a:gridCol w="1109716"/>
                <a:gridCol w="104333"/>
                <a:gridCol w="920021"/>
                <a:gridCol w="88523"/>
                <a:gridCol w="1356319"/>
              </a:tblGrid>
              <a:tr h="239991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SCHOOL DISTRICTS DATES FOR FY2013-2014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SCHOOL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START DATE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WINTER BREAK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SCHOOL RESUMES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SPRING BREAK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END DATE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6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Parkway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Aug. 13, 2013 (Tues)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23 (Mon) - </a:t>
                      </a:r>
                      <a:r>
                        <a:rPr lang="fr-FR" sz="105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31 (Tues)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Jan.6 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Mar. 17-21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 22, 2014 (Thurs)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Webster Groves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Aug. 13, 2013 (Tues)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n-NO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Dec. 23 (Mon) - Jan. 3 (Fri)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Jan. 7 (Tues)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Mar. 17-21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 22, 2014 (Thurs)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Lindbergh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Aug. 15, 2013 (Thurs)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n-NO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Dec. 23 (Mon) - Jan. 3 (Fri)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Jan.6 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Mar. 17-21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 23, 2014 (Fri)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0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Hazelwood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Aug. 12. 2013 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Dec. 23 (Mon) - Dec. 31 (Tues)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Jan.6 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Mar. 24-28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 30, 2014 (Fri)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Ritenour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Aug. 15, 2013 (Thur)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Dec. 23 (Mon) - Jan. 1 (Wed)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Jan. 2 (Thurs)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Mar. 24-28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June 9, 2014 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Rockwood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Aug. 13, 2013 (Tues)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Dec. 23 (Mon) - Jan. 1 (Wed)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Jan. 2 (Thurs)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Mar. 17-21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 22, 2014 (Thurs)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Pattonville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Aug. 12. 2013 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n-NO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Dec. 23 (Mon) - Jan. 3 (Fri)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Jan.6 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Mar. 24-28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June 2, 2014 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Ladue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Aug. 14, 2013 (Wed)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Dec. 23 (Mon) - Jan. 2 (Thurs)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Jan.6 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Mar. 17-21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 23, 2014 (Fri)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 u="sng"/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50" b="0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St. Louis Public Schools</a:t>
                      </a:r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Aug. 12. 2013 (Mon)</a:t>
                      </a: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Dec. 23 (Mon) – Jan. 1 (Wed)</a:t>
                      </a:r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rgbClr val="C00000"/>
                        </a:solidFill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Jan. 6 (Mon)</a:t>
                      </a:r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Mar. 17-21</a:t>
                      </a:r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May 23, 2014 (Friday)</a:t>
                      </a:r>
                      <a:endParaRPr lang="en-US" sz="105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23" marR="7023" marT="70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Calendar Comparisons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 flipV="1">
            <a:off x="457200" y="6172199"/>
            <a:ext cx="4040188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>
          <a:xfrm flipV="1">
            <a:off x="4645026" y="6172199"/>
            <a:ext cx="4041775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4651706"/>
          </a:xfrm>
        </p:spPr>
        <p:txBody>
          <a:bodyPr/>
          <a:lstStyle/>
          <a:p>
            <a:r>
              <a:rPr lang="en-US" dirty="0" smtClean="0"/>
              <a:t>FY12-13 Calendar</a:t>
            </a:r>
          </a:p>
          <a:p>
            <a:pPr lvl="1"/>
            <a:r>
              <a:rPr lang="en-US" sz="1500" dirty="0" smtClean="0"/>
              <a:t>First Day:  Monday, August 13, 2012</a:t>
            </a:r>
          </a:p>
          <a:p>
            <a:pPr lvl="1"/>
            <a:r>
              <a:rPr lang="en-US" sz="1500" dirty="0" smtClean="0"/>
              <a:t>Last class day:  Friday, May 24, 2013</a:t>
            </a:r>
          </a:p>
          <a:p>
            <a:pPr lvl="1"/>
            <a:r>
              <a:rPr lang="en-US" sz="1500" dirty="0" smtClean="0"/>
              <a:t>PD days:  7</a:t>
            </a:r>
          </a:p>
          <a:p>
            <a:pPr lvl="1"/>
            <a:r>
              <a:rPr lang="en-US" sz="1500" dirty="0" smtClean="0"/>
              <a:t>Parent Conference Days:  2</a:t>
            </a:r>
          </a:p>
          <a:p>
            <a:pPr lvl="1"/>
            <a:r>
              <a:rPr lang="en-US" sz="1500" dirty="0" smtClean="0"/>
              <a:t>Record keeping days:  2</a:t>
            </a:r>
          </a:p>
          <a:p>
            <a:pPr lvl="1"/>
            <a:r>
              <a:rPr lang="en-US" sz="1500" dirty="0" smtClean="0"/>
              <a:t>Staff total time off for Winter Break:  7 days (includes holidays)</a:t>
            </a:r>
          </a:p>
          <a:p>
            <a:pPr lvl="1"/>
            <a:r>
              <a:rPr lang="en-US" sz="1500" dirty="0" smtClean="0"/>
              <a:t>Student total time off for Winter Break:  8 days (includes holidays)</a:t>
            </a:r>
          </a:p>
          <a:p>
            <a:pPr lvl="1"/>
            <a:r>
              <a:rPr lang="en-US" sz="1500" dirty="0" smtClean="0"/>
              <a:t>Total holidays/no school days:  11</a:t>
            </a:r>
          </a:p>
          <a:p>
            <a:pPr lvl="1"/>
            <a:r>
              <a:rPr lang="en-US" sz="1500" dirty="0" smtClean="0"/>
              <a:t>Spring Break:  5 days</a:t>
            </a:r>
          </a:p>
          <a:p>
            <a:pPr lvl="1"/>
            <a:r>
              <a:rPr lang="en-US" sz="1500" dirty="0" smtClean="0"/>
              <a:t>Student days:  176</a:t>
            </a:r>
          </a:p>
          <a:p>
            <a:pPr lvl="1"/>
            <a:r>
              <a:rPr lang="en-US" sz="1500" dirty="0" smtClean="0"/>
              <a:t>Hrs of instruction:  6:27</a:t>
            </a:r>
            <a:endParaRPr lang="en-US" sz="15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4575506"/>
          </a:xfrm>
        </p:spPr>
        <p:txBody>
          <a:bodyPr/>
          <a:lstStyle/>
          <a:p>
            <a:r>
              <a:rPr lang="en-US" dirty="0" smtClean="0"/>
              <a:t>FY13-14 Calendar</a:t>
            </a:r>
          </a:p>
          <a:p>
            <a:pPr lvl="1"/>
            <a:r>
              <a:rPr lang="en-US" sz="1500" dirty="0" smtClean="0"/>
              <a:t>First Day:  Monday, August 12, 2013</a:t>
            </a:r>
          </a:p>
          <a:p>
            <a:pPr lvl="1"/>
            <a:r>
              <a:rPr lang="en-US" sz="1500" dirty="0" smtClean="0"/>
              <a:t>Last class day:  Friday, May 23, 2014</a:t>
            </a:r>
          </a:p>
          <a:p>
            <a:pPr lvl="1"/>
            <a:r>
              <a:rPr lang="en-US" sz="1500" dirty="0" smtClean="0"/>
              <a:t>PD days:  6</a:t>
            </a:r>
          </a:p>
          <a:p>
            <a:pPr lvl="1"/>
            <a:r>
              <a:rPr lang="en-US" sz="1500" dirty="0" smtClean="0"/>
              <a:t>Parent Conference Days:  2</a:t>
            </a:r>
          </a:p>
          <a:p>
            <a:pPr lvl="1"/>
            <a:r>
              <a:rPr lang="en-US" sz="1500" dirty="0" smtClean="0"/>
              <a:t>Record keeping days:  2</a:t>
            </a:r>
          </a:p>
          <a:p>
            <a:pPr lvl="1"/>
            <a:r>
              <a:rPr lang="en-US" sz="1500" dirty="0" smtClean="0"/>
              <a:t>Staff total time off for Winter Break:  8 days (includes holidays)</a:t>
            </a:r>
          </a:p>
          <a:p>
            <a:pPr lvl="1"/>
            <a:r>
              <a:rPr lang="en-US" sz="1500" dirty="0" smtClean="0"/>
              <a:t>Student total time off for Winter Break:  10 days (includes holidays)</a:t>
            </a:r>
          </a:p>
          <a:p>
            <a:pPr lvl="1"/>
            <a:r>
              <a:rPr lang="en-US" sz="1500" dirty="0" smtClean="0"/>
              <a:t>Total holidays/no school days:  11</a:t>
            </a:r>
          </a:p>
          <a:p>
            <a:pPr lvl="1"/>
            <a:r>
              <a:rPr lang="en-US" sz="1500" dirty="0" smtClean="0"/>
              <a:t>Spring Break:  5 days</a:t>
            </a:r>
          </a:p>
          <a:p>
            <a:pPr lvl="1"/>
            <a:r>
              <a:rPr lang="en-US" sz="1500" dirty="0" smtClean="0"/>
              <a:t>Student days:  176</a:t>
            </a:r>
          </a:p>
          <a:p>
            <a:pPr lvl="1"/>
            <a:r>
              <a:rPr lang="en-US" sz="1500" dirty="0" smtClean="0"/>
              <a:t>Hrs. of instruction:  6:27    </a:t>
            </a:r>
            <a:endParaRPr lang="en-US" sz="15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 input will be sought by:</a:t>
            </a:r>
          </a:p>
          <a:p>
            <a:pPr lvl="1"/>
            <a:r>
              <a:rPr lang="en-US" dirty="0" smtClean="0"/>
              <a:t>Link on the web site will be available from March 21 thru April 5 at </a:t>
            </a:r>
            <a:r>
              <a:rPr lang="en-US" dirty="0" smtClean="0">
                <a:hlinkClick r:id="rId2"/>
              </a:rPr>
              <a:t>www.slps.org/calendarcomments</a:t>
            </a:r>
            <a:endParaRPr lang="en-US" dirty="0" smtClean="0"/>
          </a:p>
          <a:p>
            <a:pPr lvl="1"/>
            <a:r>
              <a:rPr lang="en-US" dirty="0" smtClean="0"/>
              <a:t>Phone number 314-345-4636 available for comments</a:t>
            </a:r>
          </a:p>
          <a:p>
            <a:pPr lvl="1"/>
            <a:r>
              <a:rPr lang="en-US" dirty="0" smtClean="0"/>
              <a:t>Two (2) </a:t>
            </a:r>
            <a:r>
              <a:rPr lang="en-US" dirty="0" err="1" smtClean="0"/>
              <a:t>robo</a:t>
            </a:r>
            <a:r>
              <a:rPr lang="en-US" dirty="0" smtClean="0"/>
              <a:t>-calls the weeks of March 25</a:t>
            </a:r>
            <a:r>
              <a:rPr lang="en-US" baseline="30000" dirty="0" smtClean="0"/>
              <a:t>th</a:t>
            </a:r>
            <a:r>
              <a:rPr lang="en-US" dirty="0" smtClean="0"/>
              <a:t> and April 1</a:t>
            </a:r>
            <a:r>
              <a:rPr lang="en-US" baseline="30000" dirty="0" smtClean="0"/>
              <a:t>st</a:t>
            </a:r>
            <a:r>
              <a:rPr lang="en-US" dirty="0" smtClean="0"/>
              <a:t> reminding parents to share their comments</a:t>
            </a:r>
          </a:p>
          <a:p>
            <a:pPr lvl="1"/>
            <a:r>
              <a:rPr lang="en-US" dirty="0" smtClean="0"/>
              <a:t>Public comment/appearance 5:30PM-6:00PM before the April 25, 2013 Board meeting</a:t>
            </a:r>
          </a:p>
          <a:p>
            <a:r>
              <a:rPr lang="en-US" dirty="0" smtClean="0"/>
              <a:t>Comments will be tallied and presented to the Board prior to the April 25</a:t>
            </a:r>
            <a:r>
              <a:rPr lang="en-US" baseline="30000" dirty="0" smtClean="0"/>
              <a:t>th</a:t>
            </a:r>
            <a:r>
              <a:rPr lang="en-US" dirty="0" smtClean="0"/>
              <a:t> meeting</a:t>
            </a:r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FY13-14 Calendar Communication Plan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110 Comments Received:</a:t>
            </a:r>
          </a:p>
          <a:p>
            <a:pPr lvl="2"/>
            <a:r>
              <a:rPr lang="en-US" dirty="0" smtClean="0"/>
              <a:t>10 liked the calendar</a:t>
            </a:r>
          </a:p>
          <a:p>
            <a:pPr lvl="2"/>
            <a:r>
              <a:rPr lang="en-US" dirty="0" smtClean="0"/>
              <a:t>4 want Good Friday as a Holiday and off for all employees</a:t>
            </a:r>
          </a:p>
          <a:p>
            <a:pPr lvl="2"/>
            <a:r>
              <a:rPr lang="en-US" dirty="0" smtClean="0"/>
              <a:t>5 want to change the Spring Break days</a:t>
            </a:r>
          </a:p>
          <a:p>
            <a:pPr lvl="2"/>
            <a:r>
              <a:rPr lang="en-US" dirty="0" smtClean="0"/>
              <a:t>10 want to change the Professional Development days</a:t>
            </a:r>
          </a:p>
          <a:p>
            <a:pPr lvl="2"/>
            <a:r>
              <a:rPr lang="en-US" dirty="0" smtClean="0"/>
              <a:t>2 want to change the Snow Days</a:t>
            </a:r>
          </a:p>
          <a:p>
            <a:pPr lvl="2"/>
            <a:r>
              <a:rPr lang="en-US" dirty="0" smtClean="0"/>
              <a:t>2 want to change the Parent Teacher Conference Days</a:t>
            </a:r>
          </a:p>
          <a:p>
            <a:pPr lvl="2"/>
            <a:r>
              <a:rPr lang="en-US" dirty="0" smtClean="0"/>
              <a:t>28 want Winter Break to be 2 weeks</a:t>
            </a:r>
          </a:p>
          <a:p>
            <a:pPr lvl="2"/>
            <a:r>
              <a:rPr lang="en-US" dirty="0" smtClean="0"/>
              <a:t>35 stated school is starting too early in the year</a:t>
            </a:r>
          </a:p>
          <a:p>
            <a:pPr lvl="2"/>
            <a:r>
              <a:rPr lang="en-US" dirty="0" smtClean="0"/>
              <a:t>14 had miscellaneous comments (i.e. need 2 year calendar; add another spring break; winter break looks good…)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4/25/2013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203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Adopt the proposed FY13-14 School Calendar</a:t>
            </a:r>
          </a:p>
          <a:p>
            <a:pPr lvl="1" eaLnBrk="1" hangingPunct="1"/>
            <a:r>
              <a:rPr lang="en-US" dirty="0" smtClean="0"/>
              <a:t>School will start on a Monday</a:t>
            </a:r>
          </a:p>
          <a:p>
            <a:pPr lvl="1" eaLnBrk="1" hangingPunct="1"/>
            <a:r>
              <a:rPr lang="en-US" dirty="0" smtClean="0"/>
              <a:t>Start date aligns with districts in the area</a:t>
            </a:r>
          </a:p>
          <a:p>
            <a:pPr lvl="1" eaLnBrk="1" hangingPunct="1"/>
            <a:r>
              <a:rPr lang="en-US" dirty="0" smtClean="0"/>
              <a:t>Teachers will begin one week prior to school starting</a:t>
            </a:r>
          </a:p>
          <a:p>
            <a:pPr lvl="1" eaLnBrk="1" hangingPunct="1"/>
            <a:r>
              <a:rPr lang="en-US" dirty="0" smtClean="0"/>
              <a:t>Teacher days the same = 210</a:t>
            </a:r>
          </a:p>
          <a:p>
            <a:pPr lvl="1" eaLnBrk="1" hangingPunct="1"/>
            <a:r>
              <a:rPr lang="en-US" dirty="0" smtClean="0"/>
              <a:t>Instructional days the same = 176</a:t>
            </a:r>
          </a:p>
          <a:p>
            <a:pPr lvl="1" eaLnBrk="1" hangingPunct="1"/>
            <a:r>
              <a:rPr lang="en-US" dirty="0" smtClean="0"/>
              <a:t>Students will have one week back from spring break before MAP testing</a:t>
            </a:r>
          </a:p>
          <a:p>
            <a:pPr lvl="1" eaLnBrk="1" hangingPunct="1"/>
            <a:r>
              <a:rPr lang="en-US" dirty="0" smtClean="0"/>
              <a:t>School year will end on a Friday</a:t>
            </a:r>
          </a:p>
          <a:p>
            <a:pPr eaLnBrk="1" hangingPunct="1">
              <a:buFont typeface="Wingdings 3" pitchFamily="18" charset="2"/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Proposed Recommendation</a:t>
            </a:r>
            <a:endParaRPr lang="en-US" dirty="0"/>
          </a:p>
        </p:txBody>
      </p:sp>
      <p:sp>
        <p:nvSpPr>
          <p:cNvPr id="14340" name="Date Placeholder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4B9C89-3543-4B23-8600-F49269BDDBCC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4/25/2013</a:t>
            </a:fld>
            <a:endParaRPr lang="en-US" dirty="0" smtClean="0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268BC-3BA6-489A-8DF4-EB224A3FCA4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dirty="0" smtClean="0"/>
          </a:p>
        </p:txBody>
      </p:sp>
      <p:sp>
        <p:nvSpPr>
          <p:cNvPr id="14342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. Louis Public Schools Presentation Templat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St. Louis Public Schools Presentation Template</Template>
  <TotalTime>330</TotalTime>
  <Words>868</Words>
  <Application>Microsoft Office PowerPoint</Application>
  <PresentationFormat>On-screen Show (4:3)</PresentationFormat>
  <Paragraphs>147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St. Louis Public Schools Presentation Template</vt:lpstr>
      <vt:lpstr>School Calendar</vt:lpstr>
      <vt:lpstr>Overview</vt:lpstr>
      <vt:lpstr>Background</vt:lpstr>
      <vt:lpstr>PowerPoint Presentation</vt:lpstr>
      <vt:lpstr>Calendar Comparisons</vt:lpstr>
      <vt:lpstr>FY13-14 Calendar Communication Plan</vt:lpstr>
      <vt:lpstr>Comments</vt:lpstr>
      <vt:lpstr>Proposed Recommendation</vt:lpstr>
    </vt:vector>
  </TitlesOfParts>
  <Company>St.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tbullock</dc:creator>
  <cp:lastModifiedBy>SLPS</cp:lastModifiedBy>
  <cp:revision>70</cp:revision>
  <dcterms:created xsi:type="dcterms:W3CDTF">2008-11-19T15:30:03Z</dcterms:created>
  <dcterms:modified xsi:type="dcterms:W3CDTF">2013-04-25T21:01:33Z</dcterms:modified>
</cp:coreProperties>
</file>