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71" r:id="rId4"/>
    <p:sldId id="274" r:id="rId5"/>
    <p:sldId id="275" r:id="rId6"/>
    <p:sldId id="265" r:id="rId7"/>
    <p:sldId id="270" r:id="rId8"/>
    <p:sldId id="266" r:id="rId9"/>
    <p:sldId id="267" r:id="rId10"/>
    <p:sldId id="269" r:id="rId11"/>
    <p:sldId id="264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4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7/26/2016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7/26/2016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July 26,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0975" y="30210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Edmond T. Heatley, Ed.D., Chief Human Resources Officer &amp; USI Insurance Services LLC  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24447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400" smtClean="0">
                <a:latin typeface="Calibri"/>
                <a:cs typeface="Calibri"/>
              </a:rPr>
              <a:t>June 26, 2016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75" y="2189163"/>
            <a:ext cx="7543800" cy="730250"/>
          </a:xfrm>
        </p:spPr>
        <p:txBody>
          <a:bodyPr/>
          <a:lstStyle/>
          <a:p>
            <a:pPr eaLnBrk="0" hangingPunct="0"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en-US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Benefits Renewal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390650"/>
            <a:ext cx="6787342" cy="4010025"/>
          </a:xfrm>
        </p:spPr>
        <p:txBody>
          <a:bodyPr>
            <a:normAutofit/>
          </a:bodyPr>
          <a:lstStyle/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Renewal Process Summary</a:t>
            </a:r>
          </a:p>
          <a:p>
            <a:pPr marL="109537" lvl="1" indent="0">
              <a:spcBef>
                <a:spcPts val="400"/>
              </a:spcBef>
              <a:buSzPct val="68000"/>
              <a:buNone/>
            </a:pPr>
            <a:endParaRPr lang="en-US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2017 District Costs for Benefits</a:t>
            </a:r>
          </a:p>
          <a:p>
            <a:pPr marL="109537" lvl="1" indent="0">
              <a:spcBef>
                <a:spcPts val="400"/>
              </a:spcBef>
              <a:buSzPct val="68000"/>
              <a:buNone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2017 Benefit Renewal Overview</a:t>
            </a:r>
          </a:p>
          <a:p>
            <a:pPr marL="109537" lvl="1" indent="0">
              <a:spcBef>
                <a:spcPts val="400"/>
              </a:spcBef>
              <a:buSzPct val="68000"/>
              <a:buNone/>
            </a:pPr>
            <a:endParaRPr lang="en-US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Renewal Recommendations of Joint Benefit Committee (JBC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09537" lvl="1" indent="0">
              <a:spcBef>
                <a:spcPts val="400"/>
              </a:spcBef>
              <a:buSzPct val="68000"/>
              <a:buNone/>
            </a:pPr>
            <a:endParaRPr lang="en-US" altLang="en-US" sz="1800" dirty="0"/>
          </a:p>
          <a:p>
            <a:pPr marL="365125" lvl="1">
              <a:spcBef>
                <a:spcPts val="400"/>
              </a:spcBef>
              <a:buSzPct val="68000"/>
              <a:buFont typeface="Wingdings" pitchFamily="2" charset="2"/>
              <a:buChar char="Ø"/>
            </a:pPr>
            <a:r>
              <a:rPr lang="en-US" altLang="en-US" sz="1800" dirty="0" smtClean="0">
                <a:latin typeface="Times New Roman" pitchFamily="18" charset="0"/>
                <a:cs typeface="Times New Roman" pitchFamily="18" charset="0"/>
              </a:rPr>
              <a:t>Next Steps</a:t>
            </a:r>
          </a:p>
          <a:p>
            <a:pPr marL="17462" indent="0">
              <a:buNone/>
            </a:pPr>
            <a:endParaRPr lang="en-US" alt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7462" indent="0">
              <a:buNone/>
            </a:pPr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5"/>
            <a:ext cx="6096000" cy="644116"/>
          </a:xfrm>
        </p:spPr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Renewal </a:t>
            </a:r>
            <a:endParaRPr lang="en-US" sz="3200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66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390650"/>
            <a:ext cx="6787342" cy="4737018"/>
          </a:xfrm>
        </p:spPr>
        <p:txBody>
          <a:bodyPr>
            <a:normAutofit fontScale="92500"/>
          </a:bodyPr>
          <a:lstStyle/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endParaRPr lang="en-US" altLang="en-US" sz="1600" dirty="0" smtClean="0">
              <a:solidFill>
                <a:prstClr val="black"/>
              </a:solidFill>
              <a:effectLst/>
              <a:latin typeface="Lucida Sans Unicode"/>
              <a:ea typeface="+mn-ea"/>
              <a:cs typeface="+mn-cs"/>
            </a:endParaRP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r>
              <a:rPr lang="en-US" alt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SLPS </a:t>
            </a: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Procurement and </a:t>
            </a:r>
            <a:r>
              <a:rPr lang="en-US" alt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USI </a:t>
            </a: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managed the RFP Process.</a:t>
            </a: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None/>
            </a:pPr>
            <a:endParaRPr lang="en-US" altLang="en-US" sz="19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markets were notified of the Request for Proposal (RFP).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markets provided no response to the RFP.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markets declined to provide a quote.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market was disqualified due to late receipt of their quote.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markets provided quotes.</a:t>
            </a:r>
          </a:p>
          <a:p>
            <a:pPr marL="620713" lvl="1" indent="-228600" eaLnBrk="0" hangingPunct="0">
              <a:spcBef>
                <a:spcPts val="325"/>
              </a:spcBef>
              <a:buClr>
                <a:srgbClr val="0F6FC6"/>
              </a:buClr>
              <a:buSzTx/>
              <a:buNone/>
            </a:pPr>
            <a:r>
              <a:rPr lang="en-US" altLang="en-US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en-US" altLang="en-US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Copies were provided to SLPS Procurement, HR/Benefits and </a:t>
            </a:r>
            <a:r>
              <a:rPr lang="en-US" alt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USI</a:t>
            </a:r>
            <a:endParaRPr lang="en-US" altLang="en-US" sz="19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None/>
            </a:pP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r>
              <a:rPr lang="en-US" alt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USI </a:t>
            </a: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provided summary findings from which finalists were selected.</a:t>
            </a: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None/>
            </a:pPr>
            <a:endParaRPr lang="en-US" altLang="en-US" sz="19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r>
              <a:rPr lang="en-US" altLang="en-US" sz="19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Joint Benefit Committee participated in the selection </a:t>
            </a:r>
            <a:r>
              <a:rPr lang="en-US" altLang="en-US" sz="19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process.</a:t>
            </a:r>
            <a:endParaRPr lang="en-US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5"/>
            <a:ext cx="6096000" cy="644116"/>
          </a:xfrm>
        </p:spPr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Renewal Process Summary</a:t>
            </a:r>
            <a:endParaRPr lang="en-US" sz="3200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4580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7506" y="1390650"/>
            <a:ext cx="8336478" cy="1827563"/>
          </a:xfrm>
        </p:spPr>
        <p:txBody>
          <a:bodyPr>
            <a:normAutofit fontScale="92500" lnSpcReduction="10000"/>
          </a:bodyPr>
          <a:lstStyle/>
          <a:p>
            <a:pPr marL="395287" lvl="0" indent="-28575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" panose="05000000000000000000" pitchFamily="2" charset="2"/>
              <a:buChar char="Ø"/>
            </a:pP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Based on previous strategy, the </a:t>
            </a:r>
            <a:r>
              <a:rPr lang="en-US" alt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2017 </a:t>
            </a: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RFP process and negotiations heavily focused on providing our Employees a with competitive benefit package at the best cost to the District.</a:t>
            </a: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None/>
            </a:pPr>
            <a:endParaRPr lang="en-US" altLang="en-US" sz="1800" dirty="0">
              <a:solidFill>
                <a:prstClr val="black"/>
              </a:solidFill>
              <a:latin typeface="Lucida Sans Unicode"/>
              <a:ea typeface="+mn-ea"/>
              <a:cs typeface="+mn-cs"/>
            </a:endParaRPr>
          </a:p>
          <a:p>
            <a:pPr marL="395287" lvl="0" indent="-28575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" panose="05000000000000000000" pitchFamily="2" charset="2"/>
              <a:buChar char="Ø"/>
            </a:pP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Below is an overview of the District’s Calendar Year Annual cost for </a:t>
            </a:r>
            <a:r>
              <a:rPr lang="en-US" altLang="en-US" sz="1800" b="1" dirty="0">
                <a:solidFill>
                  <a:srgbClr val="009DD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ACTIVE</a:t>
            </a:r>
            <a:r>
              <a:rPr lang="en-US" altLang="en-US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employees compared to the proposed scenario.  This includes premiums paid for Medical, Wellness, Rx, Dental, Vision, Life, STD, LTD, and EAP.</a:t>
            </a:r>
          </a:p>
          <a:p>
            <a:pPr marL="365125" lvl="0" eaLnBrk="0" hangingPunct="0">
              <a:spcBef>
                <a:spcPts val="400"/>
              </a:spcBef>
              <a:buClr>
                <a:srgbClr val="0F6FC6"/>
              </a:buClr>
              <a:buSzPct val="68000"/>
              <a:buFont typeface="Wingdings 3" pitchFamily="18" charset="2"/>
              <a:buChar char=""/>
            </a:pPr>
            <a:endParaRPr lang="en-US" altLang="en-US" sz="1600" dirty="0" smtClean="0">
              <a:solidFill>
                <a:prstClr val="black"/>
              </a:solidFill>
              <a:effectLst/>
              <a:latin typeface="Lucida Sans Unicode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5"/>
            <a:ext cx="6096000" cy="644116"/>
          </a:xfrm>
        </p:spPr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District Cost for Benefits</a:t>
            </a:r>
            <a:endParaRPr lang="en-US" sz="3200" dirty="0">
              <a:solidFill>
                <a:srgbClr val="1A2D70"/>
              </a:solidFill>
              <a:effectLst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604925"/>
              </p:ext>
            </p:extLst>
          </p:nvPr>
        </p:nvGraphicFramePr>
        <p:xfrm>
          <a:off x="152400" y="3218213"/>
          <a:ext cx="8839200" cy="2785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352"/>
                <a:gridCol w="2234084"/>
                <a:gridCol w="2136949"/>
                <a:gridCol w="2039815"/>
              </a:tblGrid>
              <a:tr h="118875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1" marB="4572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2016 Current District Responsibility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21" marB="4572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2017 Renewal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“As Is” Scenario* District Responsibility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21" marB="4572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2017 Renewal Option Scenario** District Responsibility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21" marB="45721">
                    <a:solidFill>
                      <a:srgbClr val="0070C0"/>
                    </a:solidFill>
                  </a:tcPr>
                </a:tc>
              </a:tr>
              <a:tr h="42673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District Premium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$30,178,898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$31,616,549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$28,960,056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</a:tr>
              <a:tr h="5162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$ Increase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+$1,437,651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-$1,218,841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</a:tr>
              <a:tr h="37968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% Increase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+4.8%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-4.0%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077689" y="6028272"/>
            <a:ext cx="6248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/>
              <a:t>*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Scenario:  Renew All current </a:t>
            </a: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carriers</a:t>
            </a:r>
            <a:r>
              <a:rPr lang="en-US" altLang="en-US" sz="1200" dirty="0" smtClean="0"/>
              <a:t>.  </a:t>
            </a:r>
            <a:endParaRPr lang="en-US" altLang="en-US" sz="1200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77689" y="6298386"/>
            <a:ext cx="624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/>
              <a:t>**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Scenario:  Move Medical, EAP and Wellness to </a:t>
            </a: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United Healthcare (UHC).  Renew all other current carriers.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6985"/>
            <a:ext cx="6096000" cy="644116"/>
          </a:xfrm>
        </p:spPr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Benefit Renewal Overview</a:t>
            </a:r>
            <a:endParaRPr lang="en-US" sz="3200" dirty="0">
              <a:solidFill>
                <a:srgbClr val="1A2D70"/>
              </a:solidFill>
              <a:effectLst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24243"/>
              </p:ext>
            </p:extLst>
          </p:nvPr>
        </p:nvGraphicFramePr>
        <p:xfrm>
          <a:off x="118752" y="1275058"/>
          <a:ext cx="8894618" cy="5221752"/>
        </p:xfrm>
        <a:graphic>
          <a:graphicData uri="http://schemas.openxmlformats.org/drawingml/2006/table">
            <a:tbl>
              <a:tblPr firstRow="1" bandRow="1"/>
              <a:tblGrid>
                <a:gridCol w="1581517"/>
                <a:gridCol w="1359202"/>
                <a:gridCol w="1135982"/>
                <a:gridCol w="1678639"/>
                <a:gridCol w="3139278"/>
              </a:tblGrid>
              <a:tr h="310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en-US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Coverage</a:t>
                      </a:r>
                      <a:endParaRPr lang="en-US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en-US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Carrier</a:t>
                      </a:r>
                      <a:endParaRPr lang="en-US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 Proposed Renewal</a:t>
                      </a:r>
                      <a:endParaRPr lang="en-US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en-US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en-US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Guarantee(s)</a:t>
                      </a:r>
                      <a:endParaRPr lang="en-US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ucida Sans Unicode"/>
                        </a:defRPr>
                      </a:lvl9pPr>
                    </a:lstStyle>
                    <a:p>
                      <a:endParaRPr lang="en-US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Comments</a:t>
                      </a:r>
                      <a:endParaRPr lang="en-US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26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MEDICAL – Fully Insured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CURRENT: Aetna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(formerly Coventry)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+5.0%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rate guarantee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 wellness program would continue.  Estimated annual cost to the District of $970,345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(for ACTIVES ONLY).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MEDICAL – Fully Insured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OPTION: United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Healthcare (UHC)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-7.3%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 rate cap of +9%; 3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 rate cap of +12%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Minimal provider disruption.  Includes wellness fund and coordinator.  Estimated annual savings to the District of $1,685,923 (for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ACTIVES ONLY).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570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RX – Self Funded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Express Scripts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Est. +6.6%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Participates as a member in Business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Healthcare Coalition (BHC)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fee/administration increase.  Increase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estimated claims based on current claim and payment data.  Estimated annual cost to the District of $600,167 (not including rebates).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</a:tr>
              <a:tr h="594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DENTAL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Delta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Dental of Missouri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+0.0% or +2.5%</a:t>
                      </a: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+ 0.0% for 1 year rate guarantee. +2.5% increase for 2 year rate guarantee.  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Includes Healthy Smiles program.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 increase is an estimated annual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cost to the District of $28,000 (with employee contributions).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LIFE &amp; ADD &amp; VOLUNTARY LIFE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CIGNA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+18.2% for Life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year rate guarantee</a:t>
                      </a: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plan changes.  Increase due to claim utilization.  Estimated annual cost to the District of $52,000 for Life.  Increase in rates for Voluntary Life due to claim utilization.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</a:tr>
              <a:tr h="4666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TERM DISABILITY (STD)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CIGNA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+7.4%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year rate guarantee</a:t>
                      </a: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plan changes.  Increase due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claim utilization.  Estimated annual cost to the District of $53,000.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 TERM DISABILITY (LTD)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CIGNA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-10.0%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 rate guarantee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plan changes.  Estimated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annual decrease in cost to the District of $56,000.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C249">
                        <a:tint val="20000"/>
                      </a:srgbClr>
                    </a:solidFill>
                  </a:tcPr>
                </a:tc>
              </a:tr>
              <a:tr h="3810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VISION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VBA - incumbent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+26.5%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year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rate guarantee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ucida Sans Unicode"/>
                        </a:defRPr>
                      </a:lvl9pPr>
                    </a:lstStyle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plan  changes.  Estimated annual cost to the District of $4,300 (accounting for employee contributions).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13757" y="6516268"/>
            <a:ext cx="86333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altLang="en-US" sz="1100" b="1" kern="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Estimated </a:t>
            </a:r>
            <a:r>
              <a:rPr lang="en-US" altLang="en-US" sz="1100" b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annual premium increase to the District on </a:t>
            </a:r>
            <a:r>
              <a:rPr lang="en-US" altLang="en-US" sz="1100" b="1" kern="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Life, STD and LTD </a:t>
            </a:r>
            <a:r>
              <a:rPr lang="en-US" altLang="en-US" sz="1100" b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$49,000 for an overall increase of 3.1%. </a:t>
            </a:r>
          </a:p>
        </p:txBody>
      </p:sp>
    </p:spTree>
    <p:extLst>
      <p:ext uri="{BB962C8B-B14F-4D97-AF65-F5344CB8AC3E}">
        <p14:creationId xmlns:p14="http://schemas.microsoft.com/office/powerpoint/2010/main" val="10623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023" y="1198295"/>
            <a:ext cx="812482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ct val="50000"/>
              </a:spcAft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The Committee is comprised of representatives from Local 420 Active and Retiree groups; Local 148; Local 44; the PSRSSTL Retirement office, Finance and Human Resources.   The Committee met on July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20, 2016.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Aft>
                <a:spcPct val="50000"/>
              </a:spcAft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Recommendations </a:t>
            </a: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– Move the coverage to United Healthcare (UHC). There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-7.3%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decrease in the rates for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2017.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There is a rate cap  of 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9%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for the January  1,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2018 renewal and 12% rate cap for the January 1, 2019 renewal. 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The Affordable Care Act fees are included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Pharmacy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Renew with Express Scripts. There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is an estimated increase of 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+6.6%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due to an escalation in Specialty Utilization and Costs and overall rise in prescription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utilization.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>
                <a:latin typeface="Times New Roman" pitchFamily="18" charset="0"/>
                <a:cs typeface="Times New Roman" pitchFamily="18" charset="0"/>
              </a:rPr>
              <a:t>Dental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Renew with Delta Dental of Missouri with the +2.5% increase for 2 years with a 3</a:t>
            </a:r>
            <a:r>
              <a:rPr lang="en-US" altLang="en-US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year rate cap based on the loss ratio.  An option is a 1 year renewal with a +0.0% increase.  </a:t>
            </a:r>
            <a:r>
              <a:rPr lang="en-US" altLang="en-US" sz="1400" dirty="0" smtClean="0">
                <a:latin typeface="Times New Roman" pitchFamily="18" charset="0"/>
                <a:cs typeface="Times New Roman" pitchFamily="18" charset="0"/>
              </a:rPr>
              <a:t>These options were negotiated </a:t>
            </a:r>
            <a:r>
              <a:rPr lang="en-US" altLang="en-US" sz="1400" dirty="0">
                <a:latin typeface="Times New Roman" pitchFamily="18" charset="0"/>
                <a:cs typeface="Times New Roman" pitchFamily="18" charset="0"/>
              </a:rPr>
              <a:t>down from the initial </a:t>
            </a:r>
            <a:r>
              <a:rPr lang="en-US" altLang="en-US" sz="1400" dirty="0" smtClean="0">
                <a:latin typeface="Times New Roman" pitchFamily="18" charset="0"/>
                <a:cs typeface="Times New Roman" pitchFamily="18" charset="0"/>
              </a:rPr>
              <a:t>5.5% increase.</a:t>
            </a: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Vision</a:t>
            </a:r>
            <a:r>
              <a:rPr lang="en-US" altLang="en-US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– Renew with </a:t>
            </a:r>
            <a:r>
              <a:rPr lang="en-US" altLang="en-US" dirty="0" smtClean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Vision Benefits of America (VBA).  VBA, in error, quoted lower rates for the Buy-up plan in 2014 and honored them for 3 years.  There were no competitive markets.  The rates are guaranteed for 3 years.</a:t>
            </a:r>
            <a:endParaRPr lang="en-US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675" y="818562"/>
            <a:ext cx="816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Renewal Recommendations of  the Joint Benefits Committee (JBC)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7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1025" y="1730279"/>
            <a:ext cx="81248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ct val="50000"/>
              </a:spcAft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The Committee is comprised of representatives from Local 420 Active and Retiree groups; Local 148; Local 44; the PSRSSTL Retirement office, Finance and Human Resources.   The Committee met on July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20, 2016.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Aft>
                <a:spcPct val="50000"/>
              </a:spcAft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Recommendations </a:t>
            </a: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 smtClean="0">
                <a:latin typeface="Times New Roman" pitchFamily="18" charset="0"/>
                <a:cs typeface="Times New Roman" pitchFamily="18" charset="0"/>
              </a:rPr>
              <a:t>Life, AD&amp;D, Voluntary Life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– Renew with Cigna for 3 years.  The District has had high claim utilization.  There were no competitive markets.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 smtClean="0">
                <a:latin typeface="Times New Roman" pitchFamily="18" charset="0"/>
                <a:cs typeface="Times New Roman" pitchFamily="18" charset="0"/>
              </a:rPr>
              <a:t>STD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Renew with Cigna for 3 years.  The District has had high claim utilization.  There were no competitive markets.  </a:t>
            </a: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ct val="50000"/>
              </a:spcAft>
              <a:buFont typeface="Wingdings" panose="05000000000000000000" pitchFamily="2" charset="2"/>
              <a:buChar char="Ø"/>
            </a:pPr>
            <a:r>
              <a:rPr lang="en-US" altLang="en-US" u="sng" dirty="0" smtClean="0">
                <a:latin typeface="Times New Roman" pitchFamily="18" charset="0"/>
                <a:cs typeface="Times New Roman" pitchFamily="18" charset="0"/>
              </a:rPr>
              <a:t>LTD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Renew with Cigna for 3 years.  The District has a rate decrease due to market competition and moderate claim utilization. </a:t>
            </a:r>
            <a:endParaRPr lang="en-US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675" y="1339423"/>
            <a:ext cx="816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Renewal Recommendations of  the Joint Benefits Committee (JBC) continued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2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923925"/>
            <a:ext cx="6436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District Responsibility Renewal Scenario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020846"/>
              </p:ext>
            </p:extLst>
          </p:nvPr>
        </p:nvGraphicFramePr>
        <p:xfrm>
          <a:off x="152401" y="1708402"/>
          <a:ext cx="8860969" cy="3207980"/>
        </p:xfrm>
        <a:graphic>
          <a:graphicData uri="http://schemas.openxmlformats.org/drawingml/2006/table">
            <a:tbl>
              <a:tblPr/>
              <a:tblGrid>
                <a:gridCol w="267798"/>
                <a:gridCol w="1236597"/>
                <a:gridCol w="897913"/>
                <a:gridCol w="764013"/>
                <a:gridCol w="764013"/>
                <a:gridCol w="622237"/>
                <a:gridCol w="764013"/>
                <a:gridCol w="766637"/>
                <a:gridCol w="622237"/>
                <a:gridCol w="766637"/>
                <a:gridCol w="766637"/>
                <a:gridCol w="622237"/>
              </a:tblGrid>
              <a:tr h="175780">
                <a:tc grid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Move Medical to UHC, renewal all other Lines.  Continue integrated Rx OOP max with UHC/ESI.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TOTAL Estimated Annual Premium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5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Employee Responsibility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5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/>
                        </a:rPr>
                        <a:t>District Responsibility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54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Coverage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Carrier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Current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Proposed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 Change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Current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Proposed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 Change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Current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Proposed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 Change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02A"/>
                    </a:solidFill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Medical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UHC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$22,042,323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$20,401,700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$2,635,436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$2,680,736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$19,406,887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$17,720,964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Pharmacy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Express Scripts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$10,086,256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$10,750,863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$976,639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$1,041,020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$9,109,616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$9,709,843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6.6%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Rx Rebates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Express Scripts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-$1,093,118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-$1,278,535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-$1,093,118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-$1,278,535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-17.0%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Wellness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UHC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Included above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Dental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Delta of MO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$1,605,817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1,605,817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$488,289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$488,289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$1,117,528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$1,117,528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VBA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$109,656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$138,734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26.5%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$46,686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$71,421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53.0%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$62,971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$67,313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6.9%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Basic Life and AD&amp;D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CIGNA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$284,140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$335,802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$284,140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$335,802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18.2%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Voluntary EE &amp; Dep Life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CIGNA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$215,256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$327,896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$215,256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$327,896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52.3%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Short Term Disability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CIGNA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$723,055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$776,286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$723,055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$776,286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7.4%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Long Term Disability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CIGNA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$566,406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$509,911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$566,406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$509,911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EAP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UHC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$1,413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$945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-33.1%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$1,413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$945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-33.1%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Premium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$34,541,204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33,569,419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$4,362,306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4,609,362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$30,178,898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$28,960,056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  <a:tr h="1757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Total Savings/Cost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971,785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247,056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-$1,218,841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  <a:tr h="18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Percent of Change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2.8%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5.7%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-4.0%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-510638" y="5029286"/>
            <a:ext cx="9524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spcBef>
                <a:spcPct val="20000"/>
              </a:spcBef>
              <a:defRPr/>
            </a:pPr>
            <a:r>
              <a:rPr lang="en-US" altLang="en-US" sz="1400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 The Dental coverage is shown with the 0.0% increase for a 1 year renewal.  The 2.5</a:t>
            </a:r>
            <a:r>
              <a:rPr lang="en-US" altLang="en-US" sz="1400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increase for 2 years </a:t>
            </a:r>
            <a:r>
              <a:rPr lang="en-US" altLang="en-US" sz="1400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lang="en-US" altLang="en-US" sz="1400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an increase in premium to the District of approximately $27,786 </a:t>
            </a:r>
            <a:r>
              <a:rPr lang="en-US" altLang="en-US" sz="1100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(accounting for employee contributions).</a:t>
            </a:r>
          </a:p>
        </p:txBody>
      </p:sp>
    </p:spTree>
    <p:extLst>
      <p:ext uri="{BB962C8B-B14F-4D97-AF65-F5344CB8AC3E}">
        <p14:creationId xmlns:p14="http://schemas.microsoft.com/office/powerpoint/2010/main" val="114417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511" y="1489051"/>
            <a:ext cx="86444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District Responsibility Per Employee Per Month 2010 through 2017 Proposed</a:t>
            </a:r>
          </a:p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For  All Coverages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57131"/>
              </p:ext>
            </p:extLst>
          </p:nvPr>
        </p:nvGraphicFramePr>
        <p:xfrm>
          <a:off x="148818" y="2683826"/>
          <a:ext cx="8775868" cy="2588819"/>
        </p:xfrm>
        <a:graphic>
          <a:graphicData uri="http://schemas.openxmlformats.org/drawingml/2006/table">
            <a:tbl>
              <a:tblPr/>
              <a:tblGrid>
                <a:gridCol w="1960419"/>
                <a:gridCol w="1233314"/>
                <a:gridCol w="777726"/>
                <a:gridCol w="777726"/>
                <a:gridCol w="777726"/>
                <a:gridCol w="777726"/>
                <a:gridCol w="777726"/>
                <a:gridCol w="779258"/>
                <a:gridCol w="914247"/>
              </a:tblGrid>
              <a:tr h="252173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District Responsibility Per Employee Per Month 2010 through 2017 Proposed - All Coverages</a:t>
                      </a: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17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2010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2011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2012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2013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2014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2015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2016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2017 Proposed*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</a:tr>
              <a:tr h="3645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District Responsibility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$28,509,576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$27,822,986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$27,249,754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$28,260,446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$27,583,817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$30,799,608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$31,927,961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$28,960,056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45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Active Employee Headcount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3,751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3,639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3,227 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3,393 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3,602 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3,618 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3,641 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3,555 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82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Per Employee Per Month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(pepm)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$633.38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$637.15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$703.69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$694.09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$638.16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$709.41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$730.75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$678.86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7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% Change From Prior Year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0.6%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10.4%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-1.4%</a:t>
                      </a:r>
                    </a:p>
                  </a:txBody>
                  <a:tcPr marL="3193" marR="3193" marT="31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-8.1%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11.2%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3.0%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-7.1%</a:t>
                      </a:r>
                    </a:p>
                  </a:txBody>
                  <a:tcPr marL="3193" marR="3193" marT="31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456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*Move Medical to UHC, renewal current carriers all other Lines</a:t>
                      </a:r>
                    </a:p>
                  </a:txBody>
                  <a:tcPr marL="3193" marR="3193" marT="319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0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234315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itchFamily="18" charset="0"/>
                <a:cs typeface="Times New Roman" pitchFamily="18" charset="0"/>
              </a:rPr>
              <a:t>SAB  Consideration of Recommendations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066800"/>
            <a:ext cx="1811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7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11573</TotalTime>
  <Words>1556</Words>
  <Application>Microsoft Office PowerPoint</Application>
  <PresentationFormat>On-screen Show (4:3)</PresentationFormat>
  <Paragraphs>338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PPT Template Calibri</vt:lpstr>
      <vt:lpstr>2017 Benefits Renewal</vt:lpstr>
      <vt:lpstr>2017 Benefits Renewal </vt:lpstr>
      <vt:lpstr>Renewal Process Summary</vt:lpstr>
      <vt:lpstr>2017 District Cost for Benefits</vt:lpstr>
      <vt:lpstr>2017 Benefit Renewal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Saint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SLPS</cp:lastModifiedBy>
  <cp:revision>65</cp:revision>
  <cp:lastPrinted>2016-07-21T18:46:21Z</cp:lastPrinted>
  <dcterms:created xsi:type="dcterms:W3CDTF">2015-01-28T17:47:56Z</dcterms:created>
  <dcterms:modified xsi:type="dcterms:W3CDTF">2016-07-26T19:34:45Z</dcterms:modified>
</cp:coreProperties>
</file>