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1" r:id="rId1"/>
  </p:sldMasterIdLst>
  <p:notesMasterIdLst>
    <p:notesMasterId r:id="rId10"/>
  </p:notesMasterIdLst>
  <p:handoutMasterIdLst>
    <p:handoutMasterId r:id="rId11"/>
  </p:handoutMasterIdLst>
  <p:sldIdLst>
    <p:sldId id="301" r:id="rId2"/>
    <p:sldId id="369" r:id="rId3"/>
    <p:sldId id="370" r:id="rId4"/>
    <p:sldId id="368" r:id="rId5"/>
    <p:sldId id="379" r:id="rId6"/>
    <p:sldId id="382" r:id="rId7"/>
    <p:sldId id="355" r:id="rId8"/>
    <p:sldId id="348" r:id="rId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45" autoAdjust="0"/>
    <p:restoredTop sz="72759" autoAdjust="0"/>
  </p:normalViewPr>
  <p:slideViewPr>
    <p:cSldViewPr>
      <p:cViewPr>
        <p:scale>
          <a:sx n="70" d="100"/>
          <a:sy n="70" d="100"/>
        </p:scale>
        <p:origin x="-882" y="-234"/>
      </p:cViewPr>
      <p:guideLst>
        <p:guide orient="horz" pos="2160"/>
        <p:guide pos="2880"/>
      </p:guideLst>
    </p:cSldViewPr>
  </p:slideViewPr>
  <p:outlineViewPr>
    <p:cViewPr>
      <p:scale>
        <a:sx n="33" d="100"/>
        <a:sy n="33" d="100"/>
      </p:scale>
      <p:origin x="0" y="600"/>
    </p:cViewPr>
  </p:outlineViewPr>
  <p:notesTextViewPr>
    <p:cViewPr>
      <p:scale>
        <a:sx n="100" d="100"/>
        <a:sy n="100" d="100"/>
      </p:scale>
      <p:origin x="0" y="0"/>
    </p:cViewPr>
  </p:notesTextViewPr>
  <p:sorterViewPr>
    <p:cViewPr>
      <p:scale>
        <a:sx n="100" d="100"/>
        <a:sy n="100" d="100"/>
      </p:scale>
      <p:origin x="0" y="49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5" tIns="46587" rIns="93175" bIns="46587" rtlCol="0"/>
          <a:lstStyle>
            <a:lvl1pPr algn="l">
              <a:defRPr sz="1200"/>
            </a:lvl1pPr>
          </a:lstStyle>
          <a:p>
            <a:pPr>
              <a:defRPr/>
            </a:pPr>
            <a:endParaRPr lang="en-US" dirty="0"/>
          </a:p>
        </p:txBody>
      </p:sp>
      <p:sp>
        <p:nvSpPr>
          <p:cNvPr id="3" name="Date Placeholder 2"/>
          <p:cNvSpPr>
            <a:spLocks noGrp="1"/>
          </p:cNvSpPr>
          <p:nvPr>
            <p:ph type="dt" sz="quarter" idx="1"/>
          </p:nvPr>
        </p:nvSpPr>
        <p:spPr>
          <a:xfrm>
            <a:off x="3970939" y="0"/>
            <a:ext cx="3037840" cy="464820"/>
          </a:xfrm>
          <a:prstGeom prst="rect">
            <a:avLst/>
          </a:prstGeom>
        </p:spPr>
        <p:txBody>
          <a:bodyPr vert="horz" lIns="93175" tIns="46587" rIns="93175" bIns="46587" rtlCol="0"/>
          <a:lstStyle>
            <a:lvl1pPr algn="r">
              <a:defRPr sz="1200"/>
            </a:lvl1pPr>
          </a:lstStyle>
          <a:p>
            <a:pPr>
              <a:defRPr/>
            </a:pPr>
            <a:fld id="{DDEBB8E2-D0D2-486B-81EF-E5C132A83107}" type="datetimeFigureOut">
              <a:rPr lang="en-US"/>
              <a:pPr>
                <a:defRPr/>
              </a:pPr>
              <a:t>5/7/2013</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5" tIns="46587" rIns="93175" bIns="46587"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5" tIns="46587" rIns="93175" bIns="46587" rtlCol="0" anchor="b"/>
          <a:lstStyle>
            <a:lvl1pPr algn="r">
              <a:defRPr sz="1200"/>
            </a:lvl1pPr>
          </a:lstStyle>
          <a:p>
            <a:pPr>
              <a:defRPr/>
            </a:pPr>
            <a:fld id="{F74A386A-31A2-45A5-8A04-0B3B152E87AA}" type="slidenum">
              <a:rPr lang="en-US"/>
              <a:pPr>
                <a:defRPr/>
              </a:pPr>
              <a:t>‹#›</a:t>
            </a:fld>
            <a:endParaRPr lang="en-US" dirty="0"/>
          </a:p>
        </p:txBody>
      </p:sp>
    </p:spTree>
    <p:extLst>
      <p:ext uri="{BB962C8B-B14F-4D97-AF65-F5344CB8AC3E}">
        <p14:creationId xmlns:p14="http://schemas.microsoft.com/office/powerpoint/2010/main" val="23619094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5" tIns="46587" rIns="93175" bIns="46587" rtlCol="0"/>
          <a:lstStyle>
            <a:lvl1pPr algn="l">
              <a:defRPr sz="1200"/>
            </a:lvl1pPr>
          </a:lstStyle>
          <a:p>
            <a:pPr>
              <a:defRPr/>
            </a:pPr>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3175" tIns="46587" rIns="93175" bIns="46587" rtlCol="0"/>
          <a:lstStyle>
            <a:lvl1pPr algn="r">
              <a:defRPr sz="1200"/>
            </a:lvl1pPr>
          </a:lstStyle>
          <a:p>
            <a:pPr>
              <a:defRPr/>
            </a:pPr>
            <a:fld id="{27F17972-265D-4F8B-B504-5C0E6654FD41}" type="datetimeFigureOut">
              <a:rPr lang="en-US"/>
              <a:pPr>
                <a:defRPr/>
              </a:pPr>
              <a:t>5/7/2013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5" tIns="46587" rIns="93175" bIns="46587" rtlCol="0" anchor="ctr"/>
          <a:lstStyle/>
          <a:p>
            <a:pPr lvl="0"/>
            <a:endParaRPr lang="en-US" noProof="0"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5" tIns="46587" rIns="93175" bIns="46587"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5" tIns="46587" rIns="93175" bIns="46587"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5" tIns="46587" rIns="93175" bIns="46587" rtlCol="0" anchor="b"/>
          <a:lstStyle>
            <a:lvl1pPr algn="r">
              <a:defRPr sz="1200"/>
            </a:lvl1pPr>
          </a:lstStyle>
          <a:p>
            <a:pPr>
              <a:defRPr/>
            </a:pPr>
            <a:fld id="{0689B24F-4A47-4C81-94C3-FEDFC80DF4EE}" type="slidenum">
              <a:rPr lang="en-US"/>
              <a:pPr>
                <a:defRPr/>
              </a:pPr>
              <a:t>‹#›</a:t>
            </a:fld>
            <a:endParaRPr lang="en-US" dirty="0"/>
          </a:p>
        </p:txBody>
      </p:sp>
    </p:spTree>
    <p:extLst>
      <p:ext uri="{BB962C8B-B14F-4D97-AF65-F5344CB8AC3E}">
        <p14:creationId xmlns:p14="http://schemas.microsoft.com/office/powerpoint/2010/main" val="243830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baseline="0" dirty="0" smtClean="0"/>
              <a:t>Introduce Team: Dr. Nicole Williams</a:t>
            </a:r>
          </a:p>
          <a:p>
            <a:pPr>
              <a:buFontTx/>
              <a:buChar char="-"/>
            </a:pPr>
            <a:r>
              <a:rPr lang="en-US" b="1" baseline="0" dirty="0" smtClean="0"/>
              <a:t>Rosemary Martin </a:t>
            </a:r>
          </a:p>
          <a:p>
            <a:pPr>
              <a:buFontTx/>
              <a:buChar char="-"/>
            </a:pPr>
            <a:r>
              <a:rPr lang="en-US" b="1" baseline="0" dirty="0" smtClean="0"/>
              <a:t>- Formerly under the leadership of Michael </a:t>
            </a:r>
            <a:r>
              <a:rPr lang="en-US" b="1" baseline="0" dirty="0" err="1" smtClean="0"/>
              <a:t>Haggen</a:t>
            </a:r>
            <a:endParaRPr lang="en-US" b="1" baseline="0" dirty="0" smtClean="0"/>
          </a:p>
          <a:p>
            <a:endParaRPr lang="en-US" b="1" dirty="0" smtClean="0"/>
          </a:p>
          <a:p>
            <a:r>
              <a:rPr lang="en-US" b="1" dirty="0" smtClean="0"/>
              <a:t>The Office of Innovation and New Schools</a:t>
            </a:r>
            <a:r>
              <a:rPr lang="en-US" dirty="0" smtClean="0"/>
              <a:t> was developed to reform those schools within St. Louis Public School district that were amongst the lowest in academic performance.</a:t>
            </a:r>
          </a:p>
          <a:p>
            <a:endParaRPr lang="en-US" dirty="0" smtClean="0"/>
          </a:p>
          <a:p>
            <a:r>
              <a:rPr lang="en-US" b="1" dirty="0" smtClean="0"/>
              <a:t>Educators Providing Innovative Change (EPIC) </a:t>
            </a:r>
            <a:r>
              <a:rPr lang="en-US" dirty="0" smtClean="0"/>
              <a:t>leaders joined the Office of Innovation to take on the challenge of working with those students, families and communities that required the greatest support.</a:t>
            </a:r>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603D951-59BE-4D72-AA66-DA096D12E49C}" type="slidenum">
              <a:rPr lang="en-US" smtClean="0"/>
              <a:pPr/>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2F43E2D-C54D-4E45-A7C7-D86D022ED29E}" type="slidenum">
              <a:rPr lang="en-US" smtClean="0"/>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Turnaround model:</a:t>
            </a:r>
            <a:r>
              <a:rPr lang="en-US" dirty="0" smtClean="0"/>
              <a:t> Replace the principal and rehire no more than 50% of the staff, and grant the principal sufficient operational flexibility (including in staffing, calendars/time and budgeting) to fully implement a comprehensive approach to substantially improve student outcomes. </a:t>
            </a:r>
          </a:p>
          <a:p>
            <a:pPr eaLnBrk="1" hangingPunct="1">
              <a:spcBef>
                <a:spcPct val="0"/>
              </a:spcBef>
            </a:pPr>
            <a:r>
              <a:rPr lang="en-US" b="1" dirty="0" smtClean="0"/>
              <a:t>Restart model:</a:t>
            </a:r>
            <a:r>
              <a:rPr lang="en-US" dirty="0" smtClean="0"/>
              <a:t> Convert a school or close and reopen it under a charter school operator, a charter management organization, or an education management organization that has been selected through a rigorous review process. </a:t>
            </a:r>
          </a:p>
          <a:p>
            <a:pPr eaLnBrk="1" hangingPunct="1">
              <a:spcBef>
                <a:spcPct val="0"/>
              </a:spcBef>
            </a:pPr>
            <a:r>
              <a:rPr lang="en-US" b="1" dirty="0" smtClean="0"/>
              <a:t>School closure:</a:t>
            </a:r>
            <a:r>
              <a:rPr lang="en-US" dirty="0" smtClean="0"/>
              <a:t> Close a school and enroll the students who attended that school in other schools in the district that are higher achieving. </a:t>
            </a:r>
          </a:p>
          <a:p>
            <a:pPr eaLnBrk="1" hangingPunct="1">
              <a:spcBef>
                <a:spcPct val="0"/>
              </a:spcBef>
            </a:pPr>
            <a:r>
              <a:rPr lang="en-US" b="1" dirty="0" smtClean="0"/>
              <a:t>Transformation model:</a:t>
            </a:r>
            <a:r>
              <a:rPr lang="en-US" dirty="0" smtClean="0"/>
              <a:t> Implement each of the following strategies: (1) replace the principal and take steps to increase teacher and school leader effectiveness; (2) institute comprehensive instructional reforms; (3) increase learning time and create community-oriented schools; and (4) provide operational flexibility and sustained support. </a:t>
            </a:r>
          </a:p>
          <a:p>
            <a:pPr eaLnBrk="1" hangingPunct="1">
              <a:spcBef>
                <a:spcPct val="0"/>
              </a:spcBef>
            </a:pPr>
            <a:endParaRPr lang="en-US" dirty="0" smtClean="0"/>
          </a:p>
          <a:p>
            <a:pPr defTabSz="912937" eaLnBrk="1" hangingPunct="1">
              <a:spcBef>
                <a:spcPct val="0"/>
              </a:spcBef>
              <a:defRPr/>
            </a:pPr>
            <a:r>
              <a:rPr lang="en-US" dirty="0">
                <a:latin typeface="Lucida Sans Unicode" pitchFamily="34" charset="0"/>
              </a:rPr>
              <a:t>**St. Louis City Public Schools only implemented Turnaround and Transformation models under SIG</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2311569-99D4-4A64-A3B8-9BA6874D9985}" type="slidenum">
              <a:rPr lang="en-US" smtClean="0"/>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Year 2 funds were reduced by $804,922 (less average $135.70/student) .  Unutilized funds from year 1 rolled over to year 2.  </a:t>
            </a:r>
          </a:p>
          <a:p>
            <a:pPr eaLnBrk="1" hangingPunct="1">
              <a:spcBef>
                <a:spcPct val="0"/>
              </a:spcBef>
            </a:pPr>
            <a:endParaRPr lang="en-US" dirty="0" smtClean="0"/>
          </a:p>
          <a:p>
            <a:pPr eaLnBrk="1" hangingPunct="1">
              <a:spcBef>
                <a:spcPct val="0"/>
              </a:spcBef>
            </a:pPr>
            <a:r>
              <a:rPr lang="en-US" dirty="0" smtClean="0"/>
              <a:t>Year 3 funds enhanced to further support effective practices and evident growth in SLPS SIG implementation.  The state exceeded the anticipated award by $1,321,676.40 (an average of $408 more per student) for Year 3 and overall. </a:t>
            </a:r>
          </a:p>
          <a:p>
            <a:pPr eaLnBrk="1" hangingPunct="1">
              <a:spcBef>
                <a:spcPct val="0"/>
              </a:spcBef>
            </a:pPr>
            <a:endParaRPr lang="en-US" dirty="0" smtClean="0"/>
          </a:p>
          <a:p>
            <a:pPr eaLnBrk="1" hangingPunct="1">
              <a:spcBef>
                <a:spcPct val="0"/>
              </a:spcBef>
            </a:pPr>
            <a:r>
              <a:rPr lang="en-US" dirty="0" smtClean="0"/>
              <a:t>Rollover dollars will be used to increase technology access.</a:t>
            </a:r>
          </a:p>
        </p:txBody>
      </p:sp>
      <p:sp>
        <p:nvSpPr>
          <p:cNvPr id="184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3D293F-EF03-4A73-86F6-2ED8F4FA7891}" type="slidenum">
              <a:rPr lang="en-US" smtClean="0"/>
              <a:pPr fontAlgn="base">
                <a:spcBef>
                  <a:spcPct val="0"/>
                </a:spcBef>
                <a:spcAft>
                  <a:spcPct val="0"/>
                </a:spcAft>
                <a:defRPr/>
              </a:pPr>
              <a:t>4</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Positions</a:t>
            </a:r>
            <a:r>
              <a:rPr lang="en-US" dirty="0" smtClean="0"/>
              <a:t>: Approximately 80  percent</a:t>
            </a:r>
            <a:r>
              <a:rPr lang="en-US" baseline="0" dirty="0" smtClean="0"/>
              <a:t> of the dollars are in human capital; </a:t>
            </a:r>
            <a:r>
              <a:rPr lang="en-US" dirty="0" smtClean="0"/>
              <a:t>7 positions</a:t>
            </a:r>
            <a:r>
              <a:rPr lang="en-US" baseline="0" dirty="0" smtClean="0"/>
              <a:t> at central office and 43 school based positions (Part time allocations or matched salary combinations)</a:t>
            </a:r>
          </a:p>
          <a:p>
            <a:endParaRPr lang="en-US" baseline="0" dirty="0" smtClean="0"/>
          </a:p>
          <a:p>
            <a:endParaRPr lang="en-US" baseline="0" dirty="0" smtClean="0"/>
          </a:p>
          <a:p>
            <a:r>
              <a:rPr lang="en-US" dirty="0">
                <a:latin typeface="Arial"/>
              </a:rPr>
              <a:t>Leadership Training@ Cooperating School District (CSD)</a:t>
            </a:r>
            <a:endParaRPr lang="en-US" baseline="0" dirty="0" smtClean="0"/>
          </a:p>
          <a:p>
            <a:endParaRPr lang="en-US" baseline="0" dirty="0" smtClean="0"/>
          </a:p>
          <a:p>
            <a:endParaRPr lang="en-US" baseline="0" dirty="0" smtClean="0"/>
          </a:p>
          <a:p>
            <a:r>
              <a:rPr lang="en-US" baseline="0" dirty="0" smtClean="0"/>
              <a:t>Expansion of District IPAD initiative in 3-6 grades to support rigorous and highly engages instruction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0689B24F-4A47-4C81-94C3-FEDFC80DF4EE}"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defTabSz="912937">
              <a:defRPr/>
            </a:pPr>
            <a:r>
              <a:rPr lang="en-US" dirty="0" smtClean="0"/>
              <a:t>For the 11 schools, we</a:t>
            </a:r>
            <a:r>
              <a:rPr lang="en-US" baseline="0" dirty="0" smtClean="0"/>
              <a:t> have found that the funding gap calculated is an unrealistic gap to close.  Schools understand that not everything from their SIG can be maintained.  The 11 schools wrote sustainability plans using the Sustainability Planning Process.</a:t>
            </a:r>
          </a:p>
        </p:txBody>
      </p:sp>
      <p:sp>
        <p:nvSpPr>
          <p:cNvPr id="4" name="Slide Number Placeholder 3"/>
          <p:cNvSpPr>
            <a:spLocks noGrp="1"/>
          </p:cNvSpPr>
          <p:nvPr>
            <p:ph type="sldNum" sz="quarter" idx="10"/>
          </p:nvPr>
        </p:nvSpPr>
        <p:spPr/>
        <p:txBody>
          <a:bodyPr/>
          <a:lstStyle/>
          <a:p>
            <a:fld id="{F768CD3F-D7C9-49E8-B4C8-6128DBCC3175}" type="slidenum">
              <a:rPr lang="en-US" smtClean="0"/>
              <a:pPr/>
              <a:t>6</a:t>
            </a:fld>
            <a:endParaRPr lang="en-US" dirty="0"/>
          </a:p>
        </p:txBody>
      </p:sp>
    </p:spTree>
    <p:extLst>
      <p:ext uri="{BB962C8B-B14F-4D97-AF65-F5344CB8AC3E}">
        <p14:creationId xmlns:p14="http://schemas.microsoft.com/office/powerpoint/2010/main" val="2823249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Next Steps: Building on Successes. What do we notice about schools that are making steady improvement and operating more effectively</a:t>
            </a:r>
            <a:r>
              <a:rPr lang="en-US" sz="1400" dirty="0" smtClean="0"/>
              <a:t>?</a:t>
            </a:r>
          </a:p>
          <a:p>
            <a:endParaRPr lang="en-US" sz="1400" dirty="0" smtClean="0"/>
          </a:p>
          <a:p>
            <a:r>
              <a:rPr lang="en-US" sz="1400" dirty="0" smtClean="0"/>
              <a:t>How do we leverage key instructional practices to sustain improvement for SIG schools and</a:t>
            </a:r>
            <a:r>
              <a:rPr lang="en-US" sz="1400" baseline="0" dirty="0" smtClean="0"/>
              <a:t> at scale (i.e., 37 schools identified as SIG, Priority or Focus)?</a:t>
            </a:r>
            <a:endParaRPr lang="en-US" sz="1400" dirty="0"/>
          </a:p>
          <a:p>
            <a:endParaRPr lang="en-US" sz="1400" dirty="0"/>
          </a:p>
        </p:txBody>
      </p:sp>
      <p:sp>
        <p:nvSpPr>
          <p:cNvPr id="4" name="Slide Number Placeholder 3"/>
          <p:cNvSpPr>
            <a:spLocks noGrp="1"/>
          </p:cNvSpPr>
          <p:nvPr>
            <p:ph type="sldNum" sz="quarter" idx="10"/>
          </p:nvPr>
        </p:nvSpPr>
        <p:spPr/>
        <p:txBody>
          <a:bodyPr/>
          <a:lstStyle/>
          <a:p>
            <a:fld id="{E7697968-FDB0-7746-8E73-43D0B5C8DD3E}" type="slidenum">
              <a:rPr lang="en-US" smtClean="0"/>
              <a:pPr/>
              <a:t>7</a:t>
            </a:fld>
            <a:endParaRPr lang="en-US" dirty="0"/>
          </a:p>
        </p:txBody>
      </p:sp>
    </p:spTree>
    <p:extLst>
      <p:ext uri="{BB962C8B-B14F-4D97-AF65-F5344CB8AC3E}">
        <p14:creationId xmlns:p14="http://schemas.microsoft.com/office/powerpoint/2010/main" val="1158961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689B24F-4A47-4C81-94C3-FEDFC80DF4EE}" type="slidenum">
              <a:rPr lang="en-US" smtClean="0"/>
              <a:pPr>
                <a:defRPr/>
              </a:pPr>
              <a:t>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lstStyle>
          <a:p>
            <a:pPr>
              <a:defRPr/>
            </a:pPr>
            <a:fld id="{FFF93AE2-FEF6-400E-BCA5-BD78A5F808CB}" type="datetimeFigureOut">
              <a:rPr lang="en-US" smtClean="0"/>
              <a:pPr>
                <a:defRPr/>
              </a:pPr>
              <a:t>5/7/2013</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lstStyle>
          <a:p>
            <a:pPr>
              <a:defRPr/>
            </a:pPr>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lstStyle>
          <a:p>
            <a:pPr>
              <a:defRPr/>
            </a:pPr>
            <a:fld id="{06858F1C-7910-4995-B0B8-C2D98EE44BF9}"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E5AA16B8-46E8-45CB-9DF4-EAB7B3B121C7}" type="datetimeFigureOut">
              <a:rPr lang="en-US" smtClean="0"/>
              <a:pPr>
                <a:defRPr/>
              </a:pPr>
              <a:t>5/7/2013</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D564FB6-6FB5-4EBC-94F3-E114A61DE3D3}" type="slidenum">
              <a:rPr lang="en-US" smtClean="0"/>
              <a:pPr>
                <a:defRPr/>
              </a:pPr>
              <a:t>‹#›</a:t>
            </a:fld>
            <a:endParaRPr lang="en-US" dirty="0"/>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E26B5F02-7D0D-469B-9381-2FA8A5328C10}" type="datetimeFigureOut">
              <a:rPr lang="en-US" smtClean="0"/>
              <a:pPr>
                <a:defRPr/>
              </a:pPr>
              <a:t>5/7/2013</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D4CE3B5-3236-4718-9BE7-D779EFC899BE}" type="slidenum">
              <a:rPr lang="en-US" smtClean="0"/>
              <a:pPr>
                <a:defRPr/>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F0EAB314-8DEA-48EA-93CE-A192CA43E6C2}" type="datetimeFigureOut">
              <a:rPr lang="en-US" smtClean="0"/>
              <a:pPr>
                <a:defRPr/>
              </a:pPr>
              <a:t>5/7/2013</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0E913776-D231-488D-8415-801C6F2669F2}" type="slidenum">
              <a:rPr lang="en-US" smtClean="0"/>
              <a:pPr>
                <a:defRPr/>
              </a:pPr>
              <a:t>‹#›</a:t>
            </a:fld>
            <a:endParaRPr lang="en-US" dirty="0"/>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fld id="{93F1CA53-33A9-4188-BBBE-0A8EF350878C}" type="datetimeFigureOut">
              <a:rPr lang="en-US" smtClean="0"/>
              <a:pPr>
                <a:defRPr/>
              </a:pPr>
              <a:t>5/7/2013</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330AF343-96D3-491C-87AA-BB0DFF397828}"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fld id="{4B00F7E5-F4E4-4700-BB48-A04217136AEE}" type="datetimeFigureOut">
              <a:rPr lang="en-US" smtClean="0"/>
              <a:pPr>
                <a:defRPr/>
              </a:pPr>
              <a:t>5/7/2013</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C85A0EAA-CBD1-477C-8A39-B14B113F072C}" type="slidenum">
              <a:rPr lang="en-US" smtClean="0"/>
              <a:pPr>
                <a:defRPr/>
              </a:pPr>
              <a:t>‹#›</a:t>
            </a:fld>
            <a:endParaRPr lang="en-US" dirty="0"/>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02E0F5-4709-4D51-BE41-6BF9EC89D65B}" type="datetimeFigureOut">
              <a:rPr lang="en-US" smtClean="0"/>
              <a:pPr>
                <a:defRPr/>
              </a:pPr>
              <a:t>5/7/2013</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936499D0-9E74-4D96-8D5B-C5BD3E2849FD}"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pPr>
              <a:defRPr/>
            </a:pPr>
            <a:fld id="{8699B44D-6BB7-427E-86DB-BF2119FDC1DD}" type="datetimeFigureOut">
              <a:rPr lang="en-US" smtClean="0"/>
              <a:pPr>
                <a:defRPr/>
              </a:pPr>
              <a:t>5/7/2013</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8F2A57C3-9159-4572-80E1-50ACA2BB6159}"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lstStyle>
          <a:p>
            <a:pPr>
              <a:defRPr/>
            </a:pPr>
            <a:fld id="{EFC2E5A1-2BD9-4A78-93FC-0F2B1B86C450}" type="datetimeFigureOut">
              <a:rPr lang="en-US" smtClean="0"/>
              <a:pPr>
                <a:defRPr/>
              </a:pPr>
              <a:t>5/7/2013</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pPr>
              <a:defRPr/>
            </a:pPr>
            <a:fld id="{602D4920-A265-45FA-A9CB-98D9088A90A4}" type="slidenum">
              <a:rPr lang="en-US" smtClean="0"/>
              <a:pPr>
                <a:defRPr/>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B0B2D11A-4319-47D2-BF1C-5F801D2FAC89}" type="datetimeFigureOut">
              <a:rPr lang="en-US" smtClean="0"/>
              <a:pPr>
                <a:defRPr/>
              </a:pPr>
              <a:t>5/7/2013</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946395E2-5721-4378-BCC8-465A6FC934AC}"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7F171FC-A146-400A-9770-2B0CEE945CC3}" type="datetimeFigureOut">
              <a:rPr lang="en-US" smtClean="0"/>
              <a:pPr>
                <a:defRPr/>
              </a:pPr>
              <a:t>5/7/2013</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48955CA-2245-4469-900D-34221D528663}"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fld id="{0D7654D1-D1DC-43BB-B607-8172288E7ED7}" type="datetimeFigureOut">
              <a:rPr lang="en-US" smtClean="0"/>
              <a:pPr>
                <a:defRPr/>
              </a:pPr>
              <a:t>5/7/2013</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7EA4669B-F40A-4B8D-9B09-874DD137FE21}"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4212" r:id="rId1"/>
    <p:sldLayoutId id="2147484213" r:id="rId2"/>
    <p:sldLayoutId id="2147484214" r:id="rId3"/>
    <p:sldLayoutId id="2147484215" r:id="rId4"/>
    <p:sldLayoutId id="2147484216" r:id="rId5"/>
    <p:sldLayoutId id="2147484217" r:id="rId6"/>
    <p:sldLayoutId id="2147484218" r:id="rId7"/>
    <p:sldLayoutId id="2147484219" r:id="rId8"/>
    <p:sldLayoutId id="2147484220" r:id="rId9"/>
    <p:sldLayoutId id="2147484221" r:id="rId10"/>
    <p:sldLayoutId id="2147484222"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839200" cy="1676400"/>
          </a:xfrm>
        </p:spPr>
        <p:txBody>
          <a:bodyPr/>
          <a:lstStyle/>
          <a:p>
            <a:pPr eaLnBrk="1" fontAlgn="auto" hangingPunct="1">
              <a:spcAft>
                <a:spcPts val="0"/>
              </a:spcAft>
              <a:defRPr/>
            </a:pPr>
            <a:r>
              <a:rPr lang="en-US" sz="3200" b="1" dirty="0" smtClean="0">
                <a:solidFill>
                  <a:srgbClr val="000090"/>
                </a:solidFill>
                <a:latin typeface="Arial"/>
              </a:rPr>
              <a:t>Missouri School Improvement Grant </a:t>
            </a:r>
            <a:br>
              <a:rPr lang="en-US" sz="3200" b="1" dirty="0" smtClean="0">
                <a:solidFill>
                  <a:srgbClr val="000090"/>
                </a:solidFill>
                <a:latin typeface="Arial"/>
              </a:rPr>
            </a:br>
            <a:r>
              <a:rPr lang="en-US" sz="3200" b="1" dirty="0" smtClean="0">
                <a:solidFill>
                  <a:srgbClr val="000090"/>
                </a:solidFill>
                <a:latin typeface="Arial"/>
              </a:rPr>
              <a:t>St. Louis Public Schools  </a:t>
            </a:r>
            <a:endParaRPr lang="en-US" sz="3200" b="1" dirty="0">
              <a:solidFill>
                <a:srgbClr val="000090"/>
              </a:solidFill>
              <a:latin typeface="Arial"/>
            </a:endParaRPr>
          </a:p>
        </p:txBody>
      </p:sp>
      <p:sp>
        <p:nvSpPr>
          <p:cNvPr id="9219" name="Subtitle 2"/>
          <p:cNvSpPr>
            <a:spLocks noGrp="1"/>
          </p:cNvSpPr>
          <p:nvPr>
            <p:ph type="subTitle" idx="1"/>
          </p:nvPr>
        </p:nvSpPr>
        <p:spPr>
          <a:xfrm>
            <a:off x="381000" y="2286000"/>
            <a:ext cx="8458200" cy="2895600"/>
          </a:xfrm>
        </p:spPr>
        <p:txBody>
          <a:bodyPr rtlCol="0">
            <a:noAutofit/>
          </a:bodyPr>
          <a:lstStyle/>
          <a:p>
            <a:pPr algn="r" eaLnBrk="1" fontAlgn="auto" hangingPunct="1">
              <a:spcBef>
                <a:spcPts val="0"/>
              </a:spcBef>
              <a:spcAft>
                <a:spcPts val="0"/>
              </a:spcAft>
              <a:buFont typeface="Arial" pitchFamily="34" charset="0"/>
              <a:buNone/>
              <a:defRPr/>
            </a:pPr>
            <a:r>
              <a:rPr lang="en-US" sz="1600" b="1" dirty="0" smtClean="0">
                <a:latin typeface="Arial"/>
              </a:rPr>
              <a:t>Special Administrative Board Meeting</a:t>
            </a:r>
          </a:p>
          <a:p>
            <a:pPr algn="r" eaLnBrk="1" fontAlgn="auto" hangingPunct="1">
              <a:spcBef>
                <a:spcPts val="0"/>
              </a:spcBef>
              <a:spcAft>
                <a:spcPts val="0"/>
              </a:spcAft>
              <a:buFont typeface="Arial" pitchFamily="34" charset="0"/>
              <a:buNone/>
              <a:defRPr/>
            </a:pPr>
            <a:r>
              <a:rPr lang="en-US" sz="1600" b="1" dirty="0" smtClean="0">
                <a:latin typeface="Arial"/>
              </a:rPr>
              <a:t>St. Louis Public School District</a:t>
            </a:r>
          </a:p>
          <a:p>
            <a:pPr algn="r" eaLnBrk="1" fontAlgn="auto" hangingPunct="1">
              <a:spcBef>
                <a:spcPts val="0"/>
              </a:spcBef>
              <a:spcAft>
                <a:spcPts val="0"/>
              </a:spcAft>
              <a:buFont typeface="Arial" pitchFamily="34" charset="0"/>
              <a:buNone/>
              <a:defRPr/>
            </a:pPr>
            <a:endParaRPr lang="en-US" sz="1600" b="1" dirty="0" smtClean="0">
              <a:latin typeface="Arial"/>
            </a:endParaRPr>
          </a:p>
          <a:p>
            <a:pPr algn="r" eaLnBrk="1" fontAlgn="auto" hangingPunct="1">
              <a:spcBef>
                <a:spcPts val="0"/>
              </a:spcBef>
              <a:spcAft>
                <a:spcPts val="0"/>
              </a:spcAft>
              <a:buFont typeface="Arial" pitchFamily="34" charset="0"/>
              <a:buNone/>
              <a:defRPr/>
            </a:pPr>
            <a:r>
              <a:rPr lang="en-US" sz="1600" b="1" dirty="0" smtClean="0">
                <a:latin typeface="Arial"/>
              </a:rPr>
              <a:t>May 9, 2013</a:t>
            </a:r>
          </a:p>
          <a:p>
            <a:pPr algn="r" eaLnBrk="1" fontAlgn="auto" hangingPunct="1">
              <a:spcBef>
                <a:spcPts val="0"/>
              </a:spcBef>
              <a:spcAft>
                <a:spcPts val="0"/>
              </a:spcAft>
              <a:buFont typeface="Arial" pitchFamily="34" charset="0"/>
              <a:buNone/>
              <a:defRPr/>
            </a:pPr>
            <a:endParaRPr lang="en-US" sz="1600" b="1" dirty="0" smtClean="0">
              <a:latin typeface="Arial"/>
            </a:endParaRPr>
          </a:p>
          <a:p>
            <a:pPr algn="r" eaLnBrk="1" fontAlgn="auto" hangingPunct="1">
              <a:spcBef>
                <a:spcPts val="0"/>
              </a:spcBef>
              <a:spcAft>
                <a:spcPts val="0"/>
              </a:spcAft>
              <a:buFont typeface="Arial" pitchFamily="34" charset="0"/>
              <a:buNone/>
              <a:defRPr/>
            </a:pPr>
            <a:r>
              <a:rPr lang="en-US" sz="1600" b="1" dirty="0" smtClean="0">
                <a:latin typeface="Arial"/>
              </a:rPr>
              <a:t>Dr. Nicole Williams, Deputy Superintendent for Academic Services</a:t>
            </a:r>
          </a:p>
          <a:p>
            <a:pPr algn="r" eaLnBrk="1" fontAlgn="auto" hangingPunct="1">
              <a:spcBef>
                <a:spcPts val="0"/>
              </a:spcBef>
              <a:spcAft>
                <a:spcPts val="0"/>
              </a:spcAft>
              <a:buFont typeface="Arial" pitchFamily="34" charset="0"/>
              <a:buNone/>
              <a:defRPr/>
            </a:pPr>
            <a:endParaRPr lang="en-US" sz="1600" b="1" dirty="0" smtClean="0">
              <a:latin typeface="Arial"/>
            </a:endParaRPr>
          </a:p>
          <a:p>
            <a:pPr algn="r" eaLnBrk="1" fontAlgn="auto" hangingPunct="1">
              <a:spcBef>
                <a:spcPts val="0"/>
              </a:spcBef>
              <a:spcAft>
                <a:spcPts val="0"/>
              </a:spcAft>
              <a:buFont typeface="Arial" pitchFamily="34" charset="0"/>
              <a:buNone/>
              <a:defRPr/>
            </a:pPr>
            <a:r>
              <a:rPr lang="en-US" sz="1600" b="1" u="sng" dirty="0" smtClean="0">
                <a:latin typeface="Arial"/>
              </a:rPr>
              <a:t>Office of Innovation Team Members</a:t>
            </a:r>
            <a:r>
              <a:rPr lang="en-US" sz="1600" b="1" dirty="0" smtClean="0">
                <a:latin typeface="Arial"/>
              </a:rPr>
              <a:t>:</a:t>
            </a:r>
          </a:p>
          <a:p>
            <a:pPr algn="r" eaLnBrk="1" fontAlgn="auto" hangingPunct="1">
              <a:spcBef>
                <a:spcPts val="0"/>
              </a:spcBef>
              <a:spcAft>
                <a:spcPts val="0"/>
              </a:spcAft>
              <a:buFont typeface="Arial" pitchFamily="34" charset="0"/>
              <a:buNone/>
              <a:defRPr/>
            </a:pPr>
            <a:r>
              <a:rPr lang="en-US" sz="1600" b="1" dirty="0" smtClean="0">
                <a:latin typeface="Arial"/>
              </a:rPr>
              <a:t>Mrs. Rosemary Martin, Associate Superintendent</a:t>
            </a:r>
          </a:p>
          <a:p>
            <a:pPr algn="r" eaLnBrk="1" fontAlgn="auto" hangingPunct="1">
              <a:spcBef>
                <a:spcPts val="0"/>
              </a:spcBef>
              <a:spcAft>
                <a:spcPts val="0"/>
              </a:spcAft>
              <a:buFont typeface="Arial" pitchFamily="34" charset="0"/>
              <a:buNone/>
              <a:defRPr/>
            </a:pPr>
            <a:r>
              <a:rPr lang="en-US" sz="1600" b="1" dirty="0" smtClean="0">
                <a:latin typeface="Arial"/>
              </a:rPr>
              <a:t>Turnaround Coordinators: Arnetta Fraction, Romney Edwards, </a:t>
            </a:r>
          </a:p>
          <a:p>
            <a:pPr algn="r" eaLnBrk="1" fontAlgn="auto" hangingPunct="1">
              <a:spcBef>
                <a:spcPts val="0"/>
              </a:spcBef>
              <a:spcAft>
                <a:spcPts val="0"/>
              </a:spcAft>
              <a:buFont typeface="Arial" pitchFamily="34" charset="0"/>
              <a:buNone/>
              <a:defRPr/>
            </a:pPr>
            <a:r>
              <a:rPr lang="en-US" sz="1600" b="1" dirty="0" smtClean="0">
                <a:latin typeface="Arial"/>
              </a:rPr>
              <a:t>Carmen Hill, Lance Jones</a:t>
            </a:r>
          </a:p>
          <a:p>
            <a:pPr algn="r" eaLnBrk="1" fontAlgn="auto" hangingPunct="1">
              <a:spcBef>
                <a:spcPts val="0"/>
              </a:spcBef>
              <a:spcAft>
                <a:spcPts val="0"/>
              </a:spcAft>
              <a:buFont typeface="Arial" pitchFamily="34" charset="0"/>
              <a:buNone/>
              <a:defRPr/>
            </a:pPr>
            <a:endParaRPr lang="en-US" sz="1600" b="1" dirty="0" smtClean="0"/>
          </a:p>
        </p:txBody>
      </p:sp>
      <p:pic>
        <p:nvPicPr>
          <p:cNvPr id="6" name="Picture 2" descr="clip0001"/>
          <p:cNvPicPr>
            <a:picLocks noChangeAspect="1" noChangeArrowheads="1"/>
          </p:cNvPicPr>
          <p:nvPr/>
        </p:nvPicPr>
        <p:blipFill>
          <a:blip r:embed="rId3" cstate="print"/>
          <a:stretch>
            <a:fillRect/>
          </a:stretch>
        </p:blipFill>
        <p:spPr bwMode="auto">
          <a:xfrm>
            <a:off x="1" y="0"/>
            <a:ext cx="1916907" cy="1752600"/>
          </a:xfrm>
          <a:prstGeom prst="rect">
            <a:avLst/>
          </a:prstGeom>
          <a:noFill/>
          <a:ln>
            <a:noFill/>
          </a:ln>
          <a:effectLst>
            <a:outerShdw blurRad="127000" dist="50800" dir="5400000" sx="38000" sy="38000" algn="ctr" rotWithShape="0">
              <a:schemeClr val="accent1">
                <a:lumMod val="75000"/>
                <a:alpha val="62000"/>
              </a:scheme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752600"/>
            <a:ext cx="8458200" cy="3416320"/>
          </a:xfrm>
          <a:prstGeom prst="rect">
            <a:avLst/>
          </a:prstGeom>
        </p:spPr>
        <p:txBody>
          <a:bodyPr wrap="square">
            <a:spAutoFit/>
          </a:bodyPr>
          <a:lstStyle/>
          <a:p>
            <a:pPr>
              <a:buClr>
                <a:schemeClr val="accent1">
                  <a:lumMod val="60000"/>
                  <a:lumOff val="40000"/>
                </a:schemeClr>
              </a:buClr>
              <a:buFont typeface="Wingdings" pitchFamily="2" charset="2"/>
              <a:buChar char="Ø"/>
              <a:defRPr/>
            </a:pPr>
            <a:r>
              <a:rPr lang="en-US" sz="3600" dirty="0" smtClean="0"/>
              <a:t> Purpose </a:t>
            </a:r>
            <a:r>
              <a:rPr lang="en-US" sz="3600" dirty="0"/>
              <a:t>of the</a:t>
            </a:r>
            <a:r>
              <a:rPr lang="en-US" sz="3600" dirty="0" smtClean="0"/>
              <a:t> Grant</a:t>
            </a:r>
            <a:endParaRPr lang="en-US" sz="3600" dirty="0"/>
          </a:p>
          <a:p>
            <a:pPr>
              <a:buClr>
                <a:schemeClr val="accent1">
                  <a:lumMod val="60000"/>
                  <a:lumOff val="40000"/>
                </a:schemeClr>
              </a:buClr>
              <a:buFont typeface="Wingdings" pitchFamily="2" charset="2"/>
              <a:buChar char="Ø"/>
              <a:defRPr/>
            </a:pPr>
            <a:r>
              <a:rPr lang="en-US" sz="3600" dirty="0"/>
              <a:t> Schools </a:t>
            </a:r>
            <a:r>
              <a:rPr lang="en-US" sz="3600" dirty="0" smtClean="0"/>
              <a:t>Impacted</a:t>
            </a:r>
            <a:endParaRPr lang="en-US" sz="3600" dirty="0"/>
          </a:p>
          <a:p>
            <a:pPr>
              <a:buClr>
                <a:schemeClr val="accent1">
                  <a:lumMod val="60000"/>
                  <a:lumOff val="40000"/>
                </a:schemeClr>
              </a:buClr>
              <a:buFont typeface="Wingdings" pitchFamily="2" charset="2"/>
              <a:buChar char="Ø"/>
              <a:defRPr/>
            </a:pPr>
            <a:r>
              <a:rPr lang="en-US" sz="3600" dirty="0" smtClean="0"/>
              <a:t> Core Components</a:t>
            </a:r>
          </a:p>
          <a:p>
            <a:pPr>
              <a:buClr>
                <a:schemeClr val="accent1">
                  <a:lumMod val="60000"/>
                  <a:lumOff val="40000"/>
                </a:schemeClr>
              </a:buClr>
              <a:buFont typeface="Wingdings" pitchFamily="2" charset="2"/>
              <a:buChar char="Ø"/>
              <a:defRPr/>
            </a:pPr>
            <a:r>
              <a:rPr lang="en-US" sz="3600" dirty="0" smtClean="0"/>
              <a:t> Framework for Sustainability</a:t>
            </a:r>
          </a:p>
          <a:p>
            <a:pPr>
              <a:buClr>
                <a:schemeClr val="accent1">
                  <a:lumMod val="60000"/>
                  <a:lumOff val="40000"/>
                </a:schemeClr>
              </a:buClr>
              <a:buFont typeface="Wingdings" pitchFamily="2" charset="2"/>
              <a:buChar char="Ø"/>
              <a:defRPr/>
            </a:pPr>
            <a:r>
              <a:rPr lang="en-US" sz="3600" dirty="0"/>
              <a:t> Next</a:t>
            </a:r>
            <a:r>
              <a:rPr lang="en-US" sz="3600" dirty="0" smtClean="0"/>
              <a:t> Steps</a:t>
            </a:r>
            <a:endParaRPr lang="en-US" sz="3600" dirty="0"/>
          </a:p>
          <a:p>
            <a:pPr>
              <a:buClr>
                <a:schemeClr val="accent1">
                  <a:lumMod val="60000"/>
                  <a:lumOff val="40000"/>
                </a:schemeClr>
              </a:buClr>
              <a:defRPr/>
            </a:pPr>
            <a:endParaRPr lang="en-US" sz="3600" dirty="0"/>
          </a:p>
        </p:txBody>
      </p:sp>
      <p:sp>
        <p:nvSpPr>
          <p:cNvPr id="10243" name="TextBox 2"/>
          <p:cNvSpPr txBox="1">
            <a:spLocks noChangeArrowheads="1"/>
          </p:cNvSpPr>
          <p:nvPr/>
        </p:nvSpPr>
        <p:spPr bwMode="auto">
          <a:xfrm>
            <a:off x="2895600" y="838200"/>
            <a:ext cx="3903663" cy="769938"/>
          </a:xfrm>
          <a:prstGeom prst="rect">
            <a:avLst/>
          </a:prstGeom>
          <a:noFill/>
          <a:ln w="9525">
            <a:noFill/>
            <a:miter lim="800000"/>
            <a:headEnd/>
            <a:tailEnd/>
          </a:ln>
        </p:spPr>
        <p:txBody>
          <a:bodyPr>
            <a:spAutoFit/>
          </a:bodyPr>
          <a:lstStyle/>
          <a:p>
            <a:pPr algn="ctr"/>
            <a:r>
              <a:rPr lang="en-US" sz="4400" b="1" dirty="0">
                <a:solidFill>
                  <a:srgbClr val="000090"/>
                </a:solidFill>
              </a:rPr>
              <a:t>Agenda</a:t>
            </a:r>
          </a:p>
        </p:txBody>
      </p:sp>
      <p:pic>
        <p:nvPicPr>
          <p:cNvPr id="6" name="Picture 2" descr="clip0001"/>
          <p:cNvPicPr>
            <a:picLocks noChangeAspect="1" noChangeArrowheads="1"/>
          </p:cNvPicPr>
          <p:nvPr/>
        </p:nvPicPr>
        <p:blipFill>
          <a:blip r:embed="rId3" cstate="print"/>
          <a:stretch>
            <a:fillRect/>
          </a:stretch>
        </p:blipFill>
        <p:spPr bwMode="auto">
          <a:xfrm>
            <a:off x="0" y="0"/>
            <a:ext cx="990600" cy="990600"/>
          </a:xfrm>
          <a:prstGeom prst="rect">
            <a:avLst/>
          </a:prstGeom>
          <a:noFill/>
          <a:ln>
            <a:noFill/>
          </a:ln>
          <a:effectLst>
            <a:outerShdw blurRad="127000" dist="50800" dir="5400000" sx="38000" sy="38000" algn="ctr" rotWithShape="0">
              <a:schemeClr val="accent1">
                <a:lumMod val="75000"/>
                <a:alpha val="62000"/>
              </a:scheme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untitled"/>
          <p:cNvPicPr>
            <a:picLocks noChangeAspect="1" noChangeArrowheads="1"/>
          </p:cNvPicPr>
          <p:nvPr/>
        </p:nvPicPr>
        <p:blipFill>
          <a:blip r:embed="rId3" cstate="print">
            <a:lum bright="80000" contrast="-80000"/>
          </a:blip>
          <a:srcRect/>
          <a:stretch>
            <a:fillRect/>
          </a:stretch>
        </p:blipFill>
        <p:spPr bwMode="auto">
          <a:xfrm>
            <a:off x="2819400" y="1600200"/>
            <a:ext cx="3324225" cy="2651125"/>
          </a:xfrm>
          <a:prstGeom prst="rect">
            <a:avLst/>
          </a:prstGeom>
          <a:noFill/>
          <a:ln w="9525">
            <a:noFill/>
            <a:miter lim="800000"/>
            <a:headEnd/>
            <a:tailEnd/>
          </a:ln>
        </p:spPr>
      </p:pic>
      <p:sp>
        <p:nvSpPr>
          <p:cNvPr id="11267" name="TextBox 3"/>
          <p:cNvSpPr txBox="1">
            <a:spLocks noChangeArrowheads="1"/>
          </p:cNvSpPr>
          <p:nvPr/>
        </p:nvSpPr>
        <p:spPr bwMode="auto">
          <a:xfrm>
            <a:off x="685800" y="1600200"/>
            <a:ext cx="8458200" cy="3539430"/>
          </a:xfrm>
          <a:prstGeom prst="rect">
            <a:avLst/>
          </a:prstGeom>
          <a:noFill/>
          <a:ln w="9525">
            <a:noFill/>
            <a:miter lim="800000"/>
            <a:headEnd/>
            <a:tailEnd/>
          </a:ln>
        </p:spPr>
        <p:txBody>
          <a:bodyPr wrap="square">
            <a:spAutoFit/>
          </a:bodyPr>
          <a:lstStyle/>
          <a:p>
            <a:r>
              <a:rPr lang="en-US" sz="2800" dirty="0">
                <a:latin typeface="Lucida Sans Unicode" pitchFamily="34" charset="0"/>
              </a:rPr>
              <a:t>The Missouri School Improvement Grant (MOSIG) is a three year initiative that engages the </a:t>
            </a:r>
            <a:r>
              <a:rPr lang="en-US" sz="2800" dirty="0" smtClean="0">
                <a:latin typeface="Lucida Sans Unicode" pitchFamily="34" charset="0"/>
              </a:rPr>
              <a:t>lowest 5</a:t>
            </a:r>
            <a:r>
              <a:rPr lang="en-US" sz="2800" dirty="0">
                <a:latin typeface="Lucida Sans Unicode" pitchFamily="34" charset="0"/>
              </a:rPr>
              <a:t>% of performing schools by restructuring processes to support </a:t>
            </a:r>
            <a:r>
              <a:rPr lang="en-US" sz="2800" dirty="0" smtClean="0">
                <a:latin typeface="Lucida Sans Unicode" pitchFamily="34" charset="0"/>
              </a:rPr>
              <a:t>Closure, Restart, Turnaround, and Transformation </a:t>
            </a:r>
            <a:r>
              <a:rPr lang="en-US" sz="2800" dirty="0">
                <a:latin typeface="Lucida Sans Unicode" pitchFamily="34" charset="0"/>
              </a:rPr>
              <a:t>models that ultimately improve student learning and academic success</a:t>
            </a:r>
            <a:r>
              <a:rPr lang="en-US" sz="2800" dirty="0" smtClean="0">
                <a:latin typeface="Lucida Sans Unicode" pitchFamily="34" charset="0"/>
              </a:rPr>
              <a:t>.</a:t>
            </a:r>
          </a:p>
          <a:p>
            <a:endParaRPr lang="en-US" sz="2800" dirty="0" smtClean="0">
              <a:latin typeface="Lucida Sans Unicode" pitchFamily="34" charset="0"/>
            </a:endParaRPr>
          </a:p>
        </p:txBody>
      </p:sp>
      <p:sp>
        <p:nvSpPr>
          <p:cNvPr id="6" name="TextBox 5"/>
          <p:cNvSpPr txBox="1"/>
          <p:nvPr/>
        </p:nvSpPr>
        <p:spPr>
          <a:xfrm>
            <a:off x="1066800" y="304800"/>
            <a:ext cx="8077200" cy="1200329"/>
          </a:xfrm>
          <a:prstGeom prst="rect">
            <a:avLst/>
          </a:prstGeom>
          <a:noFill/>
        </p:spPr>
        <p:txBody>
          <a:bodyPr wrap="square" rtlCol="0">
            <a:spAutoFit/>
          </a:bodyPr>
          <a:lstStyle/>
          <a:p>
            <a:r>
              <a:rPr lang="en-US" sz="3600" b="1" dirty="0" smtClean="0">
                <a:solidFill>
                  <a:srgbClr val="000090"/>
                </a:solidFill>
              </a:rPr>
              <a:t>Missouri School Improvement Grant</a:t>
            </a:r>
          </a:p>
          <a:p>
            <a:pPr algn="ctr"/>
            <a:r>
              <a:rPr lang="en-US" sz="3600" b="1" dirty="0" smtClean="0">
                <a:solidFill>
                  <a:srgbClr val="000090"/>
                </a:solidFill>
              </a:rPr>
              <a:t>(MOSIG)</a:t>
            </a:r>
            <a:endParaRPr lang="en-US" sz="3600" b="1" dirty="0">
              <a:solidFill>
                <a:srgbClr val="000090"/>
              </a:solidFill>
            </a:endParaRPr>
          </a:p>
        </p:txBody>
      </p:sp>
      <p:pic>
        <p:nvPicPr>
          <p:cNvPr id="7" name="Picture 2" descr="clip0001"/>
          <p:cNvPicPr>
            <a:picLocks noChangeAspect="1" noChangeArrowheads="1"/>
          </p:cNvPicPr>
          <p:nvPr/>
        </p:nvPicPr>
        <p:blipFill>
          <a:blip r:embed="rId4" cstate="print"/>
          <a:stretch>
            <a:fillRect/>
          </a:stretch>
        </p:blipFill>
        <p:spPr bwMode="auto">
          <a:xfrm>
            <a:off x="0" y="0"/>
            <a:ext cx="990600" cy="990600"/>
          </a:xfrm>
          <a:prstGeom prst="rect">
            <a:avLst/>
          </a:prstGeom>
          <a:noFill/>
          <a:ln>
            <a:noFill/>
          </a:ln>
          <a:effectLst>
            <a:outerShdw blurRad="127000" dist="50800" dir="5400000" sx="38000" sy="38000" algn="ctr" rotWithShape="0">
              <a:schemeClr val="accent1">
                <a:lumMod val="75000"/>
                <a:alpha val="62000"/>
              </a:scheme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1905000" y="5105400"/>
            <a:ext cx="7239000" cy="457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685800" y="0"/>
            <a:ext cx="7696200" cy="914400"/>
          </a:xfrm>
          <a:prstGeom prst="rect">
            <a:avLst/>
          </a:prstGeom>
        </p:spPr>
        <p:txBody>
          <a:bodyPr/>
          <a:lstStyle/>
          <a:p>
            <a:pPr algn="ctr" fontAlgn="auto">
              <a:spcBef>
                <a:spcPts val="0"/>
              </a:spcBef>
              <a:spcAft>
                <a:spcPts val="0"/>
              </a:spcAft>
              <a:defRPr/>
            </a:pPr>
            <a:r>
              <a:rPr lang="en-US" sz="2400" b="1" dirty="0">
                <a:solidFill>
                  <a:srgbClr val="000090"/>
                </a:solidFill>
                <a:effectLst>
                  <a:outerShdw blurRad="31750" dist="25400" dir="5400000" algn="tl" rotWithShape="0">
                    <a:srgbClr val="000000">
                      <a:alpha val="25000"/>
                    </a:srgbClr>
                  </a:outerShdw>
                </a:effectLst>
                <a:latin typeface="Arial"/>
                <a:ea typeface="+mj-ea"/>
                <a:cs typeface="+mj-cs"/>
              </a:rPr>
              <a:t>SLPS  </a:t>
            </a:r>
            <a:r>
              <a:rPr lang="en-US" sz="2400" b="1" dirty="0" smtClean="0">
                <a:solidFill>
                  <a:srgbClr val="000090"/>
                </a:solidFill>
                <a:effectLst>
                  <a:outerShdw blurRad="31750" dist="25400" dir="5400000" algn="tl" rotWithShape="0">
                    <a:srgbClr val="000000">
                      <a:alpha val="25000"/>
                    </a:srgbClr>
                  </a:outerShdw>
                </a:effectLst>
                <a:latin typeface="Arial"/>
                <a:ea typeface="+mj-ea"/>
                <a:cs typeface="+mj-cs"/>
              </a:rPr>
              <a:t>Eleven School Improvement Grant Schools </a:t>
            </a:r>
            <a:endParaRPr lang="en-US" sz="2400" b="1" dirty="0">
              <a:solidFill>
                <a:srgbClr val="000090"/>
              </a:solidFill>
              <a:effectLst>
                <a:outerShdw blurRad="31750" dist="25400" dir="5400000" algn="tl" rotWithShape="0">
                  <a:srgbClr val="000000">
                    <a:alpha val="25000"/>
                  </a:srgbClr>
                </a:outerShdw>
              </a:effectLst>
              <a:latin typeface="Arial"/>
              <a:ea typeface="+mj-ea"/>
              <a:cs typeface="+mj-cs"/>
            </a:endParaRPr>
          </a:p>
          <a:p>
            <a:pPr algn="ctr" fontAlgn="auto">
              <a:spcBef>
                <a:spcPts val="0"/>
              </a:spcBef>
              <a:spcAft>
                <a:spcPts val="0"/>
              </a:spcAft>
              <a:defRPr/>
            </a:pPr>
            <a:r>
              <a:rPr lang="en-US" sz="2400" b="1" dirty="0">
                <a:solidFill>
                  <a:srgbClr val="000090"/>
                </a:solidFill>
                <a:effectLst>
                  <a:outerShdw blurRad="31750" dist="25400" dir="5400000" algn="tl" rotWithShape="0">
                    <a:srgbClr val="000000">
                      <a:alpha val="25000"/>
                    </a:srgbClr>
                  </a:outerShdw>
                </a:effectLst>
                <a:latin typeface="Arial"/>
                <a:ea typeface="+mj-ea"/>
                <a:cs typeface="+mj-cs"/>
              </a:rPr>
              <a:t>2010-2013 </a:t>
            </a:r>
          </a:p>
        </p:txBody>
      </p:sp>
      <p:pic>
        <p:nvPicPr>
          <p:cNvPr id="5" name="Picture 2" descr="clip0001"/>
          <p:cNvPicPr>
            <a:picLocks noChangeAspect="1" noChangeArrowheads="1"/>
          </p:cNvPicPr>
          <p:nvPr/>
        </p:nvPicPr>
        <p:blipFill>
          <a:blip r:embed="rId3" cstate="print"/>
          <a:stretch>
            <a:fillRect/>
          </a:stretch>
        </p:blipFill>
        <p:spPr bwMode="auto">
          <a:xfrm>
            <a:off x="0" y="0"/>
            <a:ext cx="838200" cy="762000"/>
          </a:xfrm>
          <a:prstGeom prst="rect">
            <a:avLst/>
          </a:prstGeom>
          <a:noFill/>
          <a:ln>
            <a:noFill/>
          </a:ln>
          <a:effectLst>
            <a:outerShdw blurRad="127000" dist="50800" dir="5400000" sx="38000" sy="38000" algn="ctr" rotWithShape="0">
              <a:schemeClr val="accent1">
                <a:lumMod val="75000"/>
                <a:alpha val="62000"/>
              </a:schemeClr>
            </a:outerShdw>
          </a:effectLst>
        </p:spPr>
      </p:pic>
      <p:graphicFrame>
        <p:nvGraphicFramePr>
          <p:cNvPr id="9" name="Table 8"/>
          <p:cNvGraphicFramePr>
            <a:graphicFrameLocks noGrp="1"/>
          </p:cNvGraphicFramePr>
          <p:nvPr/>
        </p:nvGraphicFramePr>
        <p:xfrm>
          <a:off x="152400" y="838200"/>
          <a:ext cx="8763002" cy="4953003"/>
        </p:xfrm>
        <a:graphic>
          <a:graphicData uri="http://schemas.openxmlformats.org/drawingml/2006/table">
            <a:tbl>
              <a:tblPr/>
              <a:tblGrid>
                <a:gridCol w="1869570"/>
                <a:gridCol w="983728"/>
                <a:gridCol w="932338"/>
                <a:gridCol w="1005751"/>
                <a:gridCol w="895632"/>
                <a:gridCol w="991069"/>
                <a:gridCol w="1218647"/>
                <a:gridCol w="866267"/>
              </a:tblGrid>
              <a:tr h="248940">
                <a:tc rowSpan="2">
                  <a:txBody>
                    <a:bodyPr/>
                    <a:lstStyle/>
                    <a:p>
                      <a:pPr algn="l" fontAlgn="b"/>
                      <a:r>
                        <a:rPr lang="en-US" sz="1100" b="1" i="0" u="none" strike="noStrike" dirty="0">
                          <a:solidFill>
                            <a:srgbClr val="000000"/>
                          </a:solidFill>
                          <a:latin typeface="Calibri"/>
                        </a:rPr>
                        <a:t> </a:t>
                      </a:r>
                    </a:p>
                    <a:p>
                      <a:pPr algn="ctr" fontAlgn="ctr"/>
                      <a:r>
                        <a:rPr lang="en-US" sz="1100" b="1" i="0" u="none" strike="noStrike" dirty="0">
                          <a:solidFill>
                            <a:srgbClr val="000000"/>
                          </a:solidFill>
                          <a:latin typeface="Calibri"/>
                        </a:rPr>
                        <a:t>Schools</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gridSpan="2">
                  <a:txBody>
                    <a:bodyPr/>
                    <a:lstStyle/>
                    <a:p>
                      <a:pPr algn="ctr" fontAlgn="b"/>
                      <a:r>
                        <a:rPr lang="en-US" sz="1400" b="1" i="0" u="none" strike="noStrike" dirty="0">
                          <a:solidFill>
                            <a:srgbClr val="000000"/>
                          </a:solidFill>
                          <a:latin typeface="Calibri"/>
                        </a:rPr>
                        <a:t>Year 1 (2010-11)</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BE5F1"/>
                    </a:solidFill>
                  </a:tcPr>
                </a:tc>
                <a:tc hMerge="1">
                  <a:txBody>
                    <a:bodyPr/>
                    <a:lstStyle/>
                    <a:p>
                      <a:endParaRPr lang="en-US"/>
                    </a:p>
                  </a:txBody>
                  <a:tcPr/>
                </a:tc>
                <a:tc gridSpan="2">
                  <a:txBody>
                    <a:bodyPr/>
                    <a:lstStyle/>
                    <a:p>
                      <a:pPr algn="ctr" fontAlgn="b"/>
                      <a:r>
                        <a:rPr lang="en-US" sz="1400" b="1" i="0" u="none" strike="noStrike" dirty="0">
                          <a:solidFill>
                            <a:srgbClr val="000000"/>
                          </a:solidFill>
                          <a:latin typeface="Calibri"/>
                        </a:rPr>
                        <a:t>Year 2 (2011-12)</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BE5F1"/>
                    </a:solidFill>
                  </a:tcPr>
                </a:tc>
                <a:tc hMerge="1">
                  <a:txBody>
                    <a:bodyPr/>
                    <a:lstStyle/>
                    <a:p>
                      <a:endParaRPr lang="en-US"/>
                    </a:p>
                  </a:txBody>
                  <a:tcPr/>
                </a:tc>
                <a:tc gridSpan="3">
                  <a:txBody>
                    <a:bodyPr/>
                    <a:lstStyle/>
                    <a:p>
                      <a:pPr algn="ctr" fontAlgn="b"/>
                      <a:r>
                        <a:rPr lang="en-US" sz="1400" b="1" i="0" u="none" strike="noStrike" dirty="0">
                          <a:solidFill>
                            <a:srgbClr val="000000"/>
                          </a:solidFill>
                          <a:latin typeface="Calibri"/>
                        </a:rPr>
                        <a:t>Year 3 2012-13</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BE5F1"/>
                    </a:solidFill>
                  </a:tcPr>
                </a:tc>
                <a:tc hMerge="1">
                  <a:txBody>
                    <a:bodyPr/>
                    <a:lstStyle/>
                    <a:p>
                      <a:endParaRPr lang="en-US"/>
                    </a:p>
                  </a:txBody>
                  <a:tcPr/>
                </a:tc>
                <a:tc hMerge="1">
                  <a:txBody>
                    <a:bodyPr/>
                    <a:lstStyle/>
                    <a:p>
                      <a:endParaRPr lang="en-US"/>
                    </a:p>
                  </a:txBody>
                  <a:tcPr/>
                </a:tc>
              </a:tr>
              <a:tr h="348415">
                <a:tc vMerge="1">
                  <a:txBody>
                    <a:bodyPr/>
                    <a:lstStyle/>
                    <a:p>
                      <a:pPr algn="ctr" fontAlgn="ctr"/>
                      <a:endParaRPr lang="en-US" sz="600" b="1" i="0" u="none" strike="noStrike" dirty="0">
                        <a:solidFill>
                          <a:srgbClr val="000000"/>
                        </a:solidFill>
                        <a:latin typeface="Calibri"/>
                      </a:endParaRPr>
                    </a:p>
                  </a:txBody>
                  <a:tcPr marL="5097" marR="5097" marT="5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100" b="1" i="0" u="none" strike="noStrike" dirty="0">
                          <a:solidFill>
                            <a:srgbClr val="000000"/>
                          </a:solidFill>
                          <a:latin typeface="Calibri"/>
                        </a:rPr>
                        <a:t>Award Per School</a:t>
                      </a:r>
                    </a:p>
                  </a:txBody>
                  <a:tcPr marL="5097" marR="5097" marT="5097"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100" b="1" i="0" u="none" strike="noStrike" dirty="0">
                          <a:solidFill>
                            <a:srgbClr val="000000"/>
                          </a:solidFill>
                          <a:latin typeface="Calibri"/>
                        </a:rPr>
                        <a:t>Amount Per Pupil</a:t>
                      </a:r>
                    </a:p>
                  </a:txBody>
                  <a:tcPr marL="5097" marR="5097" marT="5097"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100" b="1" i="0" u="none" strike="noStrike" dirty="0">
                          <a:solidFill>
                            <a:srgbClr val="000000"/>
                          </a:solidFill>
                          <a:latin typeface="Calibri"/>
                        </a:rPr>
                        <a:t>Award Per School</a:t>
                      </a:r>
                    </a:p>
                  </a:txBody>
                  <a:tcPr marL="5097" marR="5097" marT="5097"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100" b="1" i="0" u="none" strike="noStrike" dirty="0">
                          <a:solidFill>
                            <a:srgbClr val="000000"/>
                          </a:solidFill>
                          <a:latin typeface="Calibri"/>
                        </a:rPr>
                        <a:t>Amount Per Pupil</a:t>
                      </a:r>
                    </a:p>
                  </a:txBody>
                  <a:tcPr marL="5097" marR="5097" marT="5097"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100" b="1" i="0" u="none" strike="noStrike" dirty="0">
                          <a:solidFill>
                            <a:srgbClr val="000000"/>
                          </a:solidFill>
                          <a:latin typeface="Calibri"/>
                        </a:rPr>
                        <a:t>Anticipated Award</a:t>
                      </a:r>
                    </a:p>
                  </a:txBody>
                  <a:tcPr marL="5097" marR="5097" marT="5097"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100" b="1" i="0" u="none" strike="noStrike" dirty="0">
                          <a:solidFill>
                            <a:srgbClr val="000000"/>
                          </a:solidFill>
                          <a:latin typeface="Calibri"/>
                        </a:rPr>
                        <a:t>Actual Award Per School</a:t>
                      </a:r>
                    </a:p>
                  </a:txBody>
                  <a:tcPr marL="5097" marR="5097" marT="5097" marB="0" anchor="ctr">
                    <a:lnL>
                      <a:noFill/>
                    </a:lnL>
                    <a:lnR>
                      <a:noFill/>
                    </a:lnR>
                    <a:lnT>
                      <a:noFill/>
                    </a:lnT>
                    <a:lnB w="1270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100" b="1" i="0" u="none" strike="noStrike" dirty="0">
                          <a:solidFill>
                            <a:srgbClr val="000000"/>
                          </a:solidFill>
                          <a:latin typeface="Calibri"/>
                        </a:rPr>
                        <a:t>Amount Per Pupil</a:t>
                      </a:r>
                    </a:p>
                  </a:txBody>
                  <a:tcPr marL="5097" marR="5097" marT="5097"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BE5F1"/>
                    </a:solidFill>
                  </a:tcPr>
                </a:tc>
              </a:tr>
              <a:tr h="261388">
                <a:tc>
                  <a:txBody>
                    <a:bodyPr/>
                    <a:lstStyle/>
                    <a:p>
                      <a:pPr algn="l" fontAlgn="b"/>
                      <a:r>
                        <a:rPr lang="en-US" sz="1100" b="1" i="0" u="none" strike="noStrike" dirty="0">
                          <a:solidFill>
                            <a:srgbClr val="000000"/>
                          </a:solidFill>
                          <a:latin typeface="Calibri"/>
                        </a:rPr>
                        <a:t>Ashland ES (Turnaround Model)</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100" b="1" i="0" u="none" strike="noStrike" dirty="0">
                          <a:solidFill>
                            <a:srgbClr val="000000"/>
                          </a:solidFill>
                          <a:latin typeface="Calibri"/>
                        </a:rPr>
                        <a:t>$335,737.00</a:t>
                      </a:r>
                    </a:p>
                  </a:txBody>
                  <a:tcPr marL="5097" marR="5097" marT="509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100" b="1" i="0" u="none" strike="noStrike" dirty="0">
                          <a:solidFill>
                            <a:srgbClr val="000000"/>
                          </a:solidFill>
                          <a:latin typeface="Calibri"/>
                        </a:rPr>
                        <a:t>$1,702.00</a:t>
                      </a:r>
                    </a:p>
                  </a:txBody>
                  <a:tcPr marL="5097" marR="5097" marT="509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100" b="1" i="0" u="none" strike="noStrike" dirty="0">
                          <a:solidFill>
                            <a:srgbClr val="000000"/>
                          </a:solidFill>
                          <a:latin typeface="Calibri"/>
                        </a:rPr>
                        <a:t>$306,775.00</a:t>
                      </a:r>
                    </a:p>
                  </a:txBody>
                  <a:tcPr marL="5097" marR="5097" marT="509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100" b="1" i="0" u="none" strike="noStrike" dirty="0">
                          <a:solidFill>
                            <a:srgbClr val="000000"/>
                          </a:solidFill>
                          <a:latin typeface="Calibri"/>
                        </a:rPr>
                        <a:t>$989.00</a:t>
                      </a:r>
                    </a:p>
                  </a:txBody>
                  <a:tcPr marL="5097" marR="5097" marT="509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100" b="1" i="0" u="none" strike="noStrike" dirty="0">
                          <a:solidFill>
                            <a:srgbClr val="000000"/>
                          </a:solidFill>
                          <a:latin typeface="Calibri"/>
                        </a:rPr>
                        <a:t>$280,311.38</a:t>
                      </a:r>
                    </a:p>
                  </a:txBody>
                  <a:tcPr marL="5097" marR="5097" marT="509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100" b="1" i="0" u="none" strike="noStrike" dirty="0">
                          <a:solidFill>
                            <a:srgbClr val="000000"/>
                          </a:solidFill>
                          <a:latin typeface="Calibri"/>
                        </a:rPr>
                        <a:t>$367,431.00</a:t>
                      </a:r>
                    </a:p>
                  </a:txBody>
                  <a:tcPr marL="5097" marR="5097" marT="509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100" b="1" i="0" u="none" strike="noStrike" dirty="0">
                          <a:solidFill>
                            <a:srgbClr val="000000"/>
                          </a:solidFill>
                          <a:latin typeface="Calibri"/>
                        </a:rPr>
                        <a:t>$1,166.45</a:t>
                      </a:r>
                    </a:p>
                  </a:txBody>
                  <a:tcPr marL="5097" marR="5097" marT="509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48415">
                <a:tc>
                  <a:txBody>
                    <a:bodyPr/>
                    <a:lstStyle/>
                    <a:p>
                      <a:pPr algn="l" fontAlgn="b"/>
                      <a:r>
                        <a:rPr lang="en-US" sz="1100" b="1" i="0" u="none" strike="noStrike" dirty="0">
                          <a:solidFill>
                            <a:srgbClr val="000000"/>
                          </a:solidFill>
                          <a:latin typeface="Calibri"/>
                        </a:rPr>
                        <a:t>Columbia ES (Turnaround Model)</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$356,608.00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$1,758.00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$316,623.00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$1,749.00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$281,121.35</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$377,379.00</a:t>
                      </a:r>
                    </a:p>
                  </a:txBody>
                  <a:tcPr marL="5097" marR="5097" marT="5097" marB="0" anchor="ctr">
                    <a:lnL>
                      <a:noFill/>
                    </a:lnL>
                    <a:lnR>
                      <a:noFill/>
                    </a:lnR>
                    <a:lnT>
                      <a:noFill/>
                    </a:lnT>
                    <a:lnB>
                      <a:noFill/>
                    </a:lnB>
                  </a:tcPr>
                </a:tc>
                <a:tc>
                  <a:txBody>
                    <a:bodyPr/>
                    <a:lstStyle/>
                    <a:p>
                      <a:pPr algn="ctr" fontAlgn="ctr"/>
                      <a:r>
                        <a:rPr lang="en-US" sz="1100" b="1" i="0" u="none" strike="noStrike" dirty="0">
                          <a:solidFill>
                            <a:srgbClr val="000000"/>
                          </a:solidFill>
                          <a:latin typeface="Calibri"/>
                        </a:rPr>
                        <a:t>$1,669.82</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r>
              <a:tr h="348415">
                <a:tc>
                  <a:txBody>
                    <a:bodyPr/>
                    <a:lstStyle/>
                    <a:p>
                      <a:pPr algn="l" fontAlgn="b"/>
                      <a:r>
                        <a:rPr lang="en-US" sz="1100" b="1" i="0" u="none" strike="noStrike" dirty="0">
                          <a:solidFill>
                            <a:srgbClr val="000000"/>
                          </a:solidFill>
                          <a:latin typeface="Calibri"/>
                        </a:rPr>
                        <a:t>Fanning MS (Transformation Model)</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$444,175.00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$1,366.00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$302,772.00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$865.00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$206,384.61</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$363,528.00</a:t>
                      </a:r>
                    </a:p>
                  </a:txBody>
                  <a:tcPr marL="5097" marR="5097" marT="5097" marB="0" anchor="ctr">
                    <a:lnL>
                      <a:noFill/>
                    </a:lnL>
                    <a:lnR>
                      <a:noFill/>
                    </a:lnR>
                    <a:lnT>
                      <a:noFill/>
                    </a:lnT>
                    <a:lnB>
                      <a:noFill/>
                    </a:lnB>
                  </a:tcPr>
                </a:tc>
                <a:tc>
                  <a:txBody>
                    <a:bodyPr/>
                    <a:lstStyle/>
                    <a:p>
                      <a:pPr algn="ctr" fontAlgn="ctr"/>
                      <a:r>
                        <a:rPr lang="en-US" sz="1100" b="1" i="0" u="none" strike="noStrike" dirty="0">
                          <a:solidFill>
                            <a:srgbClr val="000000"/>
                          </a:solidFill>
                          <a:latin typeface="Calibri"/>
                        </a:rPr>
                        <a:t>$1,072.35</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r>
              <a:tr h="348415">
                <a:tc>
                  <a:txBody>
                    <a:bodyPr/>
                    <a:lstStyle/>
                    <a:p>
                      <a:pPr algn="l" fontAlgn="b"/>
                      <a:r>
                        <a:rPr lang="en-US" sz="1100" b="1" i="0" u="none" strike="noStrike" dirty="0">
                          <a:solidFill>
                            <a:srgbClr val="000000"/>
                          </a:solidFill>
                          <a:latin typeface="Calibri"/>
                        </a:rPr>
                        <a:t>Hamilton ES (Turnaround Model)</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$363,928.00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$1,151.00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$328,256.00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$1,094.00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$296,080.55</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$389,012.00</a:t>
                      </a:r>
                    </a:p>
                  </a:txBody>
                  <a:tcPr marL="5097" marR="5097" marT="5097" marB="0" anchor="ctr">
                    <a:lnL>
                      <a:noFill/>
                    </a:lnL>
                    <a:lnR>
                      <a:noFill/>
                    </a:lnR>
                    <a:lnT>
                      <a:noFill/>
                    </a:lnT>
                    <a:lnB>
                      <a:noFill/>
                    </a:lnB>
                  </a:tcPr>
                </a:tc>
                <a:tc>
                  <a:txBody>
                    <a:bodyPr/>
                    <a:lstStyle/>
                    <a:p>
                      <a:pPr algn="ctr" fontAlgn="ctr"/>
                      <a:r>
                        <a:rPr lang="en-US" sz="1100" b="1" i="0" u="none" strike="noStrike" dirty="0">
                          <a:solidFill>
                            <a:srgbClr val="000000"/>
                          </a:solidFill>
                          <a:latin typeface="Calibri"/>
                        </a:rPr>
                        <a:t>$1,341.42</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r>
              <a:tr h="348415">
                <a:tc>
                  <a:txBody>
                    <a:bodyPr/>
                    <a:lstStyle/>
                    <a:p>
                      <a:pPr algn="l" fontAlgn="b"/>
                      <a:r>
                        <a:rPr lang="en-US" sz="1100" b="1" i="0" u="none" strike="noStrike" dirty="0">
                          <a:solidFill>
                            <a:srgbClr val="000000"/>
                          </a:solidFill>
                          <a:latin typeface="Calibri"/>
                        </a:rPr>
                        <a:t>Jefferson ES (Transformation Model)</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$340,193.00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$1,440.00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$297,412.00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$1,389.00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$260,010.93</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$358,168.00</a:t>
                      </a:r>
                    </a:p>
                  </a:txBody>
                  <a:tcPr marL="5097" marR="5097" marT="5097" marB="0" anchor="ctr">
                    <a:lnL>
                      <a:noFill/>
                    </a:lnL>
                    <a:lnR>
                      <a:noFill/>
                    </a:lnR>
                    <a:lnT>
                      <a:noFill/>
                    </a:lnT>
                    <a:lnB>
                      <a:noFill/>
                    </a:lnB>
                  </a:tcPr>
                </a:tc>
                <a:tc>
                  <a:txBody>
                    <a:bodyPr/>
                    <a:lstStyle/>
                    <a:p>
                      <a:pPr algn="ctr" fontAlgn="ctr"/>
                      <a:r>
                        <a:rPr lang="en-US" sz="1100" b="1" i="0" u="none" strike="noStrike" dirty="0">
                          <a:solidFill>
                            <a:srgbClr val="000000"/>
                          </a:solidFill>
                          <a:latin typeface="Calibri"/>
                        </a:rPr>
                        <a:t>$1,336.45</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r>
              <a:tr h="348415">
                <a:tc>
                  <a:txBody>
                    <a:bodyPr/>
                    <a:lstStyle/>
                    <a:p>
                      <a:pPr algn="l" fontAlgn="b"/>
                      <a:r>
                        <a:rPr lang="en-US" sz="1100" b="1" i="0" u="none" strike="noStrike" dirty="0">
                          <a:solidFill>
                            <a:srgbClr val="000000"/>
                          </a:solidFill>
                          <a:latin typeface="Calibri"/>
                        </a:rPr>
                        <a:t>Langston MS (</a:t>
                      </a:r>
                      <a:r>
                        <a:rPr lang="en-US" sz="1100" b="1" i="0" u="none" strike="noStrike" dirty="0" smtClean="0">
                          <a:solidFill>
                            <a:srgbClr val="000000"/>
                          </a:solidFill>
                          <a:latin typeface="Calibri"/>
                        </a:rPr>
                        <a:t>Transformation </a:t>
                      </a:r>
                      <a:r>
                        <a:rPr lang="en-US" sz="1100" b="1" i="0" u="none" strike="noStrike" dirty="0">
                          <a:solidFill>
                            <a:srgbClr val="000000"/>
                          </a:solidFill>
                          <a:latin typeface="Calibri"/>
                        </a:rPr>
                        <a:t>Model)</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$436,579.00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$1,500.00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$306,667.00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$849.00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$215,412.67</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$367,423.00</a:t>
                      </a:r>
                    </a:p>
                  </a:txBody>
                  <a:tcPr marL="5097" marR="5097" marT="5097" marB="0" anchor="ctr">
                    <a:lnL>
                      <a:noFill/>
                    </a:lnL>
                    <a:lnR>
                      <a:noFill/>
                    </a:lnR>
                    <a:lnT>
                      <a:noFill/>
                    </a:lnT>
                    <a:lnB>
                      <a:noFill/>
                    </a:lnB>
                  </a:tcPr>
                </a:tc>
                <a:tc>
                  <a:txBody>
                    <a:bodyPr/>
                    <a:lstStyle/>
                    <a:p>
                      <a:pPr algn="ctr" fontAlgn="ctr"/>
                      <a:r>
                        <a:rPr lang="en-US" sz="1100" b="1" i="0" u="none" strike="noStrike" dirty="0">
                          <a:solidFill>
                            <a:srgbClr val="000000"/>
                          </a:solidFill>
                          <a:latin typeface="Calibri"/>
                        </a:rPr>
                        <a:t>$1,249.74</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r>
              <a:tr h="348415">
                <a:tc>
                  <a:txBody>
                    <a:bodyPr/>
                    <a:lstStyle/>
                    <a:p>
                      <a:pPr algn="l" fontAlgn="b"/>
                      <a:r>
                        <a:rPr lang="en-US" sz="1100" b="1" i="0" u="none" strike="noStrike" dirty="0">
                          <a:solidFill>
                            <a:srgbClr val="000000"/>
                          </a:solidFill>
                          <a:latin typeface="Calibri"/>
                        </a:rPr>
                        <a:t>L'Ouverture MS (Transformation Model)</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$441,804.00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$1,800.00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$306,667.00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$1,369.00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$212,865.09</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$367,423.00</a:t>
                      </a:r>
                    </a:p>
                  </a:txBody>
                  <a:tcPr marL="5097" marR="5097" marT="5097" marB="0" anchor="ctr">
                    <a:lnL>
                      <a:noFill/>
                    </a:lnL>
                    <a:lnR>
                      <a:noFill/>
                    </a:lnR>
                    <a:lnT>
                      <a:noFill/>
                    </a:lnT>
                    <a:lnB>
                      <a:noFill/>
                    </a:lnB>
                  </a:tcPr>
                </a:tc>
                <a:tc>
                  <a:txBody>
                    <a:bodyPr/>
                    <a:lstStyle/>
                    <a:p>
                      <a:pPr algn="ctr" fontAlgn="ctr"/>
                      <a:r>
                        <a:rPr lang="en-US" sz="1100" b="1" i="0" u="none" strike="noStrike" dirty="0">
                          <a:solidFill>
                            <a:srgbClr val="000000"/>
                          </a:solidFill>
                          <a:latin typeface="Calibri"/>
                        </a:rPr>
                        <a:t>$1,685.43</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r>
              <a:tr h="261388">
                <a:tc>
                  <a:txBody>
                    <a:bodyPr/>
                    <a:lstStyle/>
                    <a:p>
                      <a:pPr algn="l" fontAlgn="b"/>
                      <a:r>
                        <a:rPr lang="en-US" sz="1100" b="1" i="0" u="none" strike="noStrike" dirty="0">
                          <a:solidFill>
                            <a:srgbClr val="000000"/>
                          </a:solidFill>
                          <a:latin typeface="Calibri"/>
                        </a:rPr>
                        <a:t>Mann ES (Turnaround Model)</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$380,419.00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$1,683.00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$327,387.00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$1,046.00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$281,747.88</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$388,143.00</a:t>
                      </a:r>
                    </a:p>
                  </a:txBody>
                  <a:tcPr marL="5097" marR="5097" marT="5097" marB="0" anchor="ctr">
                    <a:lnL>
                      <a:noFill/>
                    </a:lnL>
                    <a:lnR>
                      <a:noFill/>
                    </a:lnR>
                    <a:lnT>
                      <a:noFill/>
                    </a:lnT>
                    <a:lnB>
                      <a:noFill/>
                    </a:lnB>
                  </a:tcPr>
                </a:tc>
                <a:tc>
                  <a:txBody>
                    <a:bodyPr/>
                    <a:lstStyle/>
                    <a:p>
                      <a:pPr algn="ctr" fontAlgn="ctr"/>
                      <a:r>
                        <a:rPr lang="en-US" sz="1100" b="1" i="0" u="none" strike="noStrike" dirty="0">
                          <a:solidFill>
                            <a:srgbClr val="000000"/>
                          </a:solidFill>
                          <a:latin typeface="Calibri"/>
                        </a:rPr>
                        <a:t>$1,571.43</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r>
              <a:tr h="261388">
                <a:tc>
                  <a:txBody>
                    <a:bodyPr/>
                    <a:lstStyle/>
                    <a:p>
                      <a:pPr algn="l" fontAlgn="b"/>
                      <a:r>
                        <a:rPr lang="en-US" sz="1100" b="1" i="0" u="none" strike="noStrike" dirty="0">
                          <a:solidFill>
                            <a:srgbClr val="000000"/>
                          </a:solidFill>
                          <a:latin typeface="Calibri"/>
                        </a:rPr>
                        <a:t>Sigel ES (Turnaround Model)</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$382,436.00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$1,262.00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$327,673.00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$1,046.00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$280,751.80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$388,429.00</a:t>
                      </a:r>
                    </a:p>
                  </a:txBody>
                  <a:tcPr marL="5097" marR="5097" marT="5097" marB="0" anchor="ctr">
                    <a:lnL>
                      <a:noFill/>
                    </a:lnL>
                    <a:lnR>
                      <a:noFill/>
                    </a:lnR>
                    <a:lnT>
                      <a:noFill/>
                    </a:lnT>
                    <a:lnB>
                      <a:noFill/>
                    </a:lnB>
                  </a:tcPr>
                </a:tc>
                <a:tc>
                  <a:txBody>
                    <a:bodyPr/>
                    <a:lstStyle/>
                    <a:p>
                      <a:pPr algn="ctr" fontAlgn="ctr"/>
                      <a:r>
                        <a:rPr lang="en-US" sz="1100" b="1" i="0" u="none" strike="noStrike" dirty="0">
                          <a:solidFill>
                            <a:srgbClr val="000000"/>
                          </a:solidFill>
                          <a:latin typeface="Calibri"/>
                        </a:rPr>
                        <a:t>$1,257.05</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r>
              <a:tr h="261388">
                <a:tc>
                  <a:txBody>
                    <a:bodyPr/>
                    <a:lstStyle/>
                    <a:p>
                      <a:pPr algn="l" fontAlgn="b"/>
                      <a:r>
                        <a:rPr lang="en-US" sz="1100" b="1" i="0" u="none" strike="noStrike" dirty="0">
                          <a:solidFill>
                            <a:srgbClr val="000000"/>
                          </a:solidFill>
                          <a:latin typeface="Calibri"/>
                        </a:rPr>
                        <a:t>Vashon HS (Turnaround Model)</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$399,827.00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$727.00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$317,780.00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$546.00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$252,569.56</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$378,536.00</a:t>
                      </a:r>
                    </a:p>
                  </a:txBody>
                  <a:tcPr marL="5097" marR="5097" marT="5097" marB="0" anchor="ctr">
                    <a:lnL>
                      <a:noFill/>
                    </a:lnL>
                    <a:lnR>
                      <a:noFill/>
                    </a:lnR>
                    <a:lnT>
                      <a:noFill/>
                    </a:lnT>
                    <a:lnB>
                      <a:noFill/>
                    </a:lnB>
                  </a:tcPr>
                </a:tc>
                <a:tc>
                  <a:txBody>
                    <a:bodyPr/>
                    <a:lstStyle/>
                    <a:p>
                      <a:pPr algn="ctr" fontAlgn="ctr"/>
                      <a:r>
                        <a:rPr lang="en-US" sz="1100" b="1" i="0" u="none" strike="noStrike" dirty="0">
                          <a:solidFill>
                            <a:srgbClr val="000000"/>
                          </a:solidFill>
                          <a:latin typeface="Calibri"/>
                        </a:rPr>
                        <a:t>$716.92</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r>
              <a:tr h="348415">
                <a:tc>
                  <a:txBody>
                    <a:bodyPr/>
                    <a:lstStyle/>
                    <a:p>
                      <a:pPr algn="l" fontAlgn="b"/>
                      <a:r>
                        <a:rPr lang="en-US" sz="1100" b="1" i="0" u="none" strike="noStrike" dirty="0">
                          <a:solidFill>
                            <a:srgbClr val="000000"/>
                          </a:solidFill>
                          <a:latin typeface="Calibri"/>
                        </a:rPr>
                        <a:t>Walbridge ES (Turnaround Model)</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$377,942.00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$1,044.00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$334,714.00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$1,097.00</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1" i="0" u="none" strike="noStrike" dirty="0">
                          <a:solidFill>
                            <a:srgbClr val="000000"/>
                          </a:solidFill>
                          <a:latin typeface="Calibri"/>
                        </a:rPr>
                        <a:t>$296,430.30</a:t>
                      </a:r>
                    </a:p>
                  </a:txBody>
                  <a:tcPr marL="5097" marR="5097" marT="5097"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1" i="0" u="none" strike="noStrike" dirty="0">
                          <a:solidFill>
                            <a:srgbClr val="000000"/>
                          </a:solidFill>
                          <a:latin typeface="Calibri"/>
                        </a:rPr>
                        <a:t>$395,470.00</a:t>
                      </a:r>
                    </a:p>
                  </a:txBody>
                  <a:tcPr marL="5097" marR="5097" marT="5097" marB="0" anchor="ctr">
                    <a:lnL>
                      <a:noFill/>
                    </a:lnL>
                    <a:lnR>
                      <a:noFill/>
                    </a:lnR>
                    <a:lnT>
                      <a:noFill/>
                    </a:lnT>
                    <a:lnB>
                      <a:noFill/>
                    </a:lnB>
                  </a:tcPr>
                </a:tc>
                <a:tc>
                  <a:txBody>
                    <a:bodyPr/>
                    <a:lstStyle/>
                    <a:p>
                      <a:pPr algn="ctr" fontAlgn="ctr"/>
                      <a:r>
                        <a:rPr lang="en-US" sz="1100" b="1" i="0" u="none" strike="noStrike" dirty="0">
                          <a:solidFill>
                            <a:srgbClr val="000000"/>
                          </a:solidFill>
                          <a:latin typeface="Calibri"/>
                        </a:rPr>
                        <a:t>$1,675.72</a:t>
                      </a:r>
                    </a:p>
                  </a:txBody>
                  <a:tcPr marL="5097" marR="5097" marT="5097" marB="0" anchor="ctr">
                    <a:lnL>
                      <a:noFill/>
                    </a:lnL>
                    <a:lnR w="12700" cap="flat" cmpd="sng" algn="ctr">
                      <a:solidFill>
                        <a:srgbClr val="000000"/>
                      </a:solidFill>
                      <a:prstDash val="solid"/>
                      <a:round/>
                      <a:headEnd type="none" w="med" len="med"/>
                      <a:tailEnd type="none" w="med" len="med"/>
                    </a:lnR>
                    <a:lnT>
                      <a:noFill/>
                    </a:lnT>
                    <a:lnB>
                      <a:noFill/>
                    </a:lnB>
                  </a:tcPr>
                </a:tc>
              </a:tr>
              <a:tr h="261388">
                <a:tc>
                  <a:txBody>
                    <a:bodyPr/>
                    <a:lstStyle/>
                    <a:p>
                      <a:pPr algn="l" fontAlgn="b"/>
                      <a:r>
                        <a:rPr lang="en-US" sz="1100" b="1" i="0" u="none" strike="noStrike" dirty="0">
                          <a:solidFill>
                            <a:srgbClr val="000000"/>
                          </a:solidFill>
                          <a:latin typeface="Calibri"/>
                        </a:rPr>
                        <a:t> </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 </a:t>
                      </a:r>
                    </a:p>
                  </a:txBody>
                  <a:tcPr marL="5097" marR="5097" marT="5097"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 </a:t>
                      </a:r>
                    </a:p>
                  </a:txBody>
                  <a:tcPr marL="5097" marR="5097" marT="5097"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 </a:t>
                      </a:r>
                    </a:p>
                  </a:txBody>
                  <a:tcPr marL="5097" marR="5097" marT="5097"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 </a:t>
                      </a:r>
                    </a:p>
                  </a:txBody>
                  <a:tcPr marL="5097" marR="5097" marT="5097"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1100" b="1" i="0" u="none" strike="noStrike" dirty="0">
                        <a:solidFill>
                          <a:srgbClr val="000000"/>
                        </a:solidFill>
                        <a:latin typeface="Calibri"/>
                      </a:endParaRPr>
                    </a:p>
                  </a:txBody>
                  <a:tcPr marL="5097" marR="5097" marT="5097"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1100" b="1" i="0" u="none" strike="noStrike" dirty="0">
                        <a:solidFill>
                          <a:srgbClr val="000000"/>
                        </a:solidFill>
                        <a:latin typeface="Calibri"/>
                      </a:endParaRPr>
                    </a:p>
                  </a:txBody>
                  <a:tcPr marL="5097" marR="5097" marT="509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 </a:t>
                      </a:r>
                    </a:p>
                  </a:txBody>
                  <a:tcPr marL="5097" marR="5097" marT="5097"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348415">
                <a:tc>
                  <a:txBody>
                    <a:bodyPr/>
                    <a:lstStyle/>
                    <a:p>
                      <a:pPr algn="l" fontAlgn="b"/>
                      <a:r>
                        <a:rPr lang="en-US" sz="1100" b="1" i="0" u="none" strike="noStrike" dirty="0">
                          <a:solidFill>
                            <a:srgbClr val="000000"/>
                          </a:solidFill>
                          <a:latin typeface="Calibri"/>
                        </a:rPr>
                        <a:t>DISTRICT TOTAL/AVG PER PUPIL</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$4,277,648.00</a:t>
                      </a:r>
                    </a:p>
                  </a:txBody>
                  <a:tcPr marL="5097" marR="5097" marT="509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$1,264.00</a:t>
                      </a:r>
                    </a:p>
                  </a:txBody>
                  <a:tcPr marL="5097" marR="5097" marT="509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$3,472,726.00</a:t>
                      </a:r>
                    </a:p>
                  </a:txBody>
                  <a:tcPr marL="5097" marR="5097" marT="509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$1,128.00</a:t>
                      </a:r>
                    </a:p>
                  </a:txBody>
                  <a:tcPr marL="5097" marR="5097" marT="509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$2,819,265.60</a:t>
                      </a:r>
                    </a:p>
                  </a:txBody>
                  <a:tcPr marL="5097" marR="5097" marT="509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$4,140,942.00</a:t>
                      </a:r>
                    </a:p>
                  </a:txBody>
                  <a:tcPr marL="5097" marR="5097" marT="509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$1,340.25</a:t>
                      </a:r>
                    </a:p>
                  </a:txBody>
                  <a:tcPr marL="5097" marR="5097" marT="5097"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388">
                <a:tc>
                  <a:txBody>
                    <a:bodyPr/>
                    <a:lstStyle/>
                    <a:p>
                      <a:pPr algn="ctr" fontAlgn="b"/>
                      <a:r>
                        <a:rPr lang="en-US" sz="1100" b="1" i="0" u="none" strike="noStrike" dirty="0">
                          <a:solidFill>
                            <a:srgbClr val="000000"/>
                          </a:solidFill>
                          <a:latin typeface="Calibri"/>
                        </a:rPr>
                        <a:t>Total Award to SLPS (Year 1-3)</a:t>
                      </a:r>
                    </a:p>
                  </a:txBody>
                  <a:tcPr marL="5097" marR="5097" marT="509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latin typeface="Calibri"/>
                        </a:rPr>
                        <a:t>$11,891,316.00</a:t>
                      </a:r>
                    </a:p>
                  </a:txBody>
                  <a:tcPr marL="5097" marR="5097" marT="5097"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fontAlgn="ctr"/>
                      <a:r>
                        <a:rPr lang="en-US" sz="1100" b="1" i="0" u="none" strike="noStrike" dirty="0">
                          <a:solidFill>
                            <a:srgbClr val="000000"/>
                          </a:solidFill>
                          <a:latin typeface="Calibri"/>
                        </a:rPr>
                        <a:t>($10,569,639.60 Anticipated)</a:t>
                      </a:r>
                    </a:p>
                  </a:txBody>
                  <a:tcPr marL="5097" marR="5097" marT="509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1100" b="1" i="0" u="none" strike="noStrike" dirty="0">
                          <a:solidFill>
                            <a:srgbClr val="000000"/>
                          </a:solidFill>
                          <a:latin typeface="Calibri"/>
                        </a:rPr>
                        <a:t> </a:t>
                      </a:r>
                    </a:p>
                  </a:txBody>
                  <a:tcPr marL="5097" marR="5097" marT="5097"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1" i="0" u="none" strike="noStrike" dirty="0">
                          <a:solidFill>
                            <a:srgbClr val="000000"/>
                          </a:solidFill>
                          <a:latin typeface="Calibri"/>
                        </a:rPr>
                        <a:t> </a:t>
                      </a:r>
                    </a:p>
                  </a:txBody>
                  <a:tcPr marL="5097" marR="5097" marT="5097"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1" i="0" u="none" strike="noStrike" dirty="0">
                          <a:solidFill>
                            <a:srgbClr val="000000"/>
                          </a:solidFill>
                          <a:latin typeface="Calibri"/>
                        </a:rPr>
                        <a:t> </a:t>
                      </a:r>
                    </a:p>
                  </a:txBody>
                  <a:tcPr marL="5097" marR="5097" marT="5097"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1" i="0" u="none" strike="noStrike" dirty="0">
                          <a:solidFill>
                            <a:srgbClr val="000000"/>
                          </a:solidFill>
                          <a:latin typeface="Calibri"/>
                        </a:rPr>
                        <a:t> </a:t>
                      </a:r>
                    </a:p>
                  </a:txBody>
                  <a:tcPr marL="5097" marR="5097" marT="509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229232052"/>
              </p:ext>
            </p:extLst>
          </p:nvPr>
        </p:nvGraphicFramePr>
        <p:xfrm>
          <a:off x="685800" y="685800"/>
          <a:ext cx="8153400" cy="5151027"/>
        </p:xfrm>
        <a:graphic>
          <a:graphicData uri="http://schemas.openxmlformats.org/drawingml/2006/table">
            <a:tbl>
              <a:tblPr firstRow="1" bandRow="1">
                <a:tableStyleId>{5C22544A-7EE6-4342-B048-85BDC9FD1C3A}</a:tableStyleId>
              </a:tblPr>
              <a:tblGrid>
                <a:gridCol w="2113844"/>
                <a:gridCol w="1962856"/>
                <a:gridCol w="2415822"/>
                <a:gridCol w="1660878"/>
              </a:tblGrid>
              <a:tr h="1103272">
                <a:tc>
                  <a:txBody>
                    <a:bodyPr/>
                    <a:lstStyle/>
                    <a:p>
                      <a:pPr algn="ctr">
                        <a:lnSpc>
                          <a:spcPct val="100000"/>
                        </a:lnSpc>
                      </a:pPr>
                      <a:r>
                        <a:rPr lang="en-US" sz="2000" dirty="0" smtClean="0">
                          <a:latin typeface="Arial"/>
                        </a:rPr>
                        <a:t>Positions</a:t>
                      </a:r>
                    </a:p>
                    <a:p>
                      <a:pPr algn="ctr">
                        <a:lnSpc>
                          <a:spcPct val="100000"/>
                        </a:lnSpc>
                      </a:pPr>
                      <a:endParaRPr lang="en-US" sz="800" dirty="0" smtClean="0">
                        <a:latin typeface="Aria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bg1"/>
                          </a:solidFill>
                          <a:latin typeface="Arial"/>
                        </a:rPr>
                        <a:t>(50.84 positions funded by SIG)</a:t>
                      </a:r>
                    </a:p>
                  </a:txBody>
                  <a:tcPr anchor="ctr"/>
                </a:tc>
                <a:tc>
                  <a:txBody>
                    <a:bodyPr/>
                    <a:lstStyle/>
                    <a:p>
                      <a:pPr algn="ctr">
                        <a:lnSpc>
                          <a:spcPct val="100000"/>
                        </a:lnSpc>
                      </a:pPr>
                      <a:r>
                        <a:rPr lang="en-US" sz="2000" dirty="0" smtClean="0">
                          <a:latin typeface="Arial"/>
                        </a:rPr>
                        <a:t>Technology</a:t>
                      </a:r>
                      <a:endParaRPr lang="en-US" sz="2000" dirty="0">
                        <a:latin typeface="Arial"/>
                      </a:endParaRPr>
                    </a:p>
                  </a:txBody>
                  <a:tcPr anchor="ctr"/>
                </a:tc>
                <a:tc>
                  <a:txBody>
                    <a:bodyPr/>
                    <a:lstStyle/>
                    <a:p>
                      <a:pPr algn="ctr">
                        <a:lnSpc>
                          <a:spcPct val="100000"/>
                        </a:lnSpc>
                      </a:pPr>
                      <a:r>
                        <a:rPr lang="en-US" sz="2000" dirty="0" smtClean="0">
                          <a:latin typeface="Arial"/>
                        </a:rPr>
                        <a:t>Professional </a:t>
                      </a:r>
                    </a:p>
                    <a:p>
                      <a:pPr algn="ctr">
                        <a:lnSpc>
                          <a:spcPct val="100000"/>
                        </a:lnSpc>
                      </a:pPr>
                      <a:r>
                        <a:rPr lang="en-US" sz="2000" dirty="0" smtClean="0">
                          <a:latin typeface="Arial"/>
                        </a:rPr>
                        <a:t>Development</a:t>
                      </a:r>
                      <a:endParaRPr lang="en-US" sz="2000" dirty="0">
                        <a:latin typeface="Arial"/>
                      </a:endParaRPr>
                    </a:p>
                  </a:txBody>
                  <a:tcPr anchor="ctr"/>
                </a:tc>
                <a:tc>
                  <a:txBody>
                    <a:bodyPr/>
                    <a:lstStyle/>
                    <a:p>
                      <a:pPr algn="ctr">
                        <a:lnSpc>
                          <a:spcPct val="100000"/>
                        </a:lnSpc>
                      </a:pPr>
                      <a:r>
                        <a:rPr lang="en-US" sz="2000" dirty="0" smtClean="0">
                          <a:latin typeface="Arial"/>
                        </a:rPr>
                        <a:t>Extended Learning</a:t>
                      </a:r>
                      <a:endParaRPr lang="en-US" sz="2000" dirty="0">
                        <a:latin typeface="Arial"/>
                      </a:endParaRPr>
                    </a:p>
                  </a:txBody>
                  <a:tcPr anchor="ctr"/>
                </a:tc>
              </a:tr>
              <a:tr h="4023267">
                <a:tc>
                  <a:txBody>
                    <a:bodyPr/>
                    <a:lstStyle/>
                    <a:p>
                      <a:pPr marL="365760" indent="-256032" algn="ctr" fontAlgn="auto">
                        <a:spcAft>
                          <a:spcPts val="0"/>
                        </a:spcAft>
                        <a:buFont typeface="Wingdings 2"/>
                        <a:buNone/>
                        <a:defRPr/>
                      </a:pPr>
                      <a:r>
                        <a:rPr lang="en-US" sz="1200" b="0" i="0" dirty="0" smtClean="0">
                          <a:solidFill>
                            <a:schemeClr val="tx1"/>
                          </a:solidFill>
                          <a:latin typeface="Arial"/>
                        </a:rPr>
                        <a:t>Turnaround</a:t>
                      </a:r>
                      <a:r>
                        <a:rPr lang="en-US" sz="1200" b="0" i="0" baseline="0" dirty="0" smtClean="0">
                          <a:solidFill>
                            <a:schemeClr val="tx1"/>
                          </a:solidFill>
                          <a:latin typeface="Arial"/>
                        </a:rPr>
                        <a:t> </a:t>
                      </a:r>
                    </a:p>
                    <a:p>
                      <a:pPr marL="365760" indent="-256032" algn="ctr" fontAlgn="auto">
                        <a:spcAft>
                          <a:spcPts val="0"/>
                        </a:spcAft>
                        <a:buFont typeface="Wingdings 2"/>
                        <a:buNone/>
                        <a:defRPr/>
                      </a:pPr>
                      <a:r>
                        <a:rPr lang="en-US" sz="1200" b="0" i="0" dirty="0" smtClean="0">
                          <a:solidFill>
                            <a:schemeClr val="tx1"/>
                          </a:solidFill>
                          <a:latin typeface="Arial"/>
                        </a:rPr>
                        <a:t>Coordinator*</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Instructional Support Coordinator***</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Behavior Support Specialist*</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Family Educator***</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Math Specialist***</a:t>
                      </a:r>
                    </a:p>
                    <a:p>
                      <a:pPr marL="365760" indent="-256032" algn="ctr" fontAlgn="auto">
                        <a:spcAft>
                          <a:spcPts val="0"/>
                        </a:spcAft>
                        <a:buFont typeface="Wingdings 2"/>
                        <a:buNone/>
                        <a:defRPr/>
                      </a:pPr>
                      <a:endParaRPr lang="en-US" sz="1200" b="0" i="0" dirty="0" smtClean="0">
                        <a:solidFill>
                          <a:schemeClr val="tx1"/>
                        </a:solidFill>
                        <a:latin typeface="Arial"/>
                      </a:endParaRPr>
                    </a:p>
                    <a:p>
                      <a:pPr algn="ctr">
                        <a:buNone/>
                        <a:defRPr/>
                      </a:pPr>
                      <a:r>
                        <a:rPr lang="en-US" sz="1200" b="0" i="0" dirty="0" smtClean="0">
                          <a:solidFill>
                            <a:schemeClr val="tx1"/>
                          </a:solidFill>
                          <a:latin typeface="Arial"/>
                        </a:rPr>
                        <a:t>Counselor***</a:t>
                      </a:r>
                    </a:p>
                    <a:p>
                      <a:pPr algn="ctr">
                        <a:buNone/>
                        <a:defRPr/>
                      </a:pPr>
                      <a:endParaRPr lang="en-US" sz="1200" b="0" i="0" dirty="0" smtClean="0">
                        <a:solidFill>
                          <a:schemeClr val="tx1"/>
                        </a:solidFill>
                        <a:latin typeface="Arial"/>
                      </a:endParaRPr>
                    </a:p>
                    <a:p>
                      <a:pPr algn="ctr">
                        <a:buNone/>
                        <a:defRPr/>
                      </a:pPr>
                      <a:r>
                        <a:rPr lang="en-US" sz="1200" b="0" i="0" dirty="0" smtClean="0">
                          <a:solidFill>
                            <a:schemeClr val="tx1"/>
                          </a:solidFill>
                          <a:latin typeface="Arial"/>
                        </a:rPr>
                        <a:t>Social Worker***</a:t>
                      </a:r>
                    </a:p>
                    <a:p>
                      <a:pPr algn="ctr">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Secretary*</a:t>
                      </a:r>
                    </a:p>
                    <a:p>
                      <a:pPr algn="ctr"/>
                      <a:endParaRPr lang="en-US" sz="1200" b="0" i="0" dirty="0" smtClean="0">
                        <a:solidFill>
                          <a:schemeClr val="tx1"/>
                        </a:solidFill>
                        <a:latin typeface="Arial"/>
                      </a:endParaRPr>
                    </a:p>
                  </a:txBody>
                  <a:tcPr/>
                </a:tc>
                <a:tc>
                  <a:txBody>
                    <a:bodyPr/>
                    <a:lstStyle/>
                    <a:p>
                      <a:pPr algn="ctr">
                        <a:buNone/>
                        <a:defRPr/>
                      </a:pPr>
                      <a:r>
                        <a:rPr lang="en-US" sz="1200" b="0" i="0" dirty="0" smtClean="0">
                          <a:solidFill>
                            <a:schemeClr val="tx1"/>
                          </a:solidFill>
                          <a:latin typeface="Arial"/>
                        </a:rPr>
                        <a:t>Scholastic Reading Suite (3-tiered intervention)*</a:t>
                      </a:r>
                    </a:p>
                    <a:p>
                      <a:pPr algn="ctr">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err="1" smtClean="0">
                          <a:solidFill>
                            <a:schemeClr val="tx1"/>
                          </a:solidFill>
                          <a:latin typeface="Arial"/>
                        </a:rPr>
                        <a:t>AimsWeb</a:t>
                      </a:r>
                      <a:r>
                        <a:rPr lang="en-US" sz="1200" b="0" i="0" dirty="0" smtClean="0">
                          <a:solidFill>
                            <a:schemeClr val="tx1"/>
                          </a:solidFill>
                          <a:latin typeface="Arial"/>
                        </a:rPr>
                        <a:t> (progress monitoring for grades K-6)*</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Netbooks and Mobile Laptop Carts***</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Desktop Computers***</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Listening Stations*</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Printers*</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iPads***</a:t>
                      </a:r>
                    </a:p>
                    <a:p>
                      <a:endParaRPr lang="en-US" sz="1200" b="0" i="0" dirty="0">
                        <a:solidFill>
                          <a:schemeClr val="tx1"/>
                        </a:solidFill>
                        <a:latin typeface="Arial"/>
                      </a:endParaRPr>
                    </a:p>
                  </a:txBody>
                  <a:tcPr/>
                </a:tc>
                <a:tc>
                  <a:txBody>
                    <a:bodyPr/>
                    <a:lstStyle/>
                    <a:p>
                      <a:pPr marL="365760" indent="-256032" algn="ctr" fontAlgn="auto">
                        <a:spcAft>
                          <a:spcPts val="0"/>
                        </a:spcAft>
                        <a:buFont typeface="Wingdings 2"/>
                        <a:buNone/>
                        <a:defRPr/>
                      </a:pPr>
                      <a:r>
                        <a:rPr lang="en-US" sz="1200" b="0" i="0" dirty="0" smtClean="0">
                          <a:solidFill>
                            <a:schemeClr val="tx1"/>
                          </a:solidFill>
                          <a:latin typeface="Arial"/>
                        </a:rPr>
                        <a:t>RtI workshops/Character Education***</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Culturally Responsive Classroom/Behavior Management***</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Leadership Training***</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Differentiated Instruction***</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Depth Of Knowledge/Questioning***</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MAP/EOC Prep***</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Writing/Literacy Strategies***</a:t>
                      </a:r>
                    </a:p>
                    <a:p>
                      <a:endParaRPr lang="en-US" sz="1200" b="0" i="0" dirty="0">
                        <a:solidFill>
                          <a:schemeClr val="tx1"/>
                        </a:solidFill>
                        <a:latin typeface="Arial"/>
                      </a:endParaRPr>
                    </a:p>
                  </a:txBody>
                  <a:tcPr/>
                </a:tc>
                <a:tc>
                  <a:txBody>
                    <a:bodyPr/>
                    <a:lstStyle/>
                    <a:p>
                      <a:pPr marL="365760" indent="-256032" algn="ctr" fontAlgn="auto">
                        <a:spcAft>
                          <a:spcPts val="0"/>
                        </a:spcAft>
                        <a:buFont typeface="Wingdings 2"/>
                        <a:buNone/>
                        <a:defRPr/>
                      </a:pPr>
                      <a:r>
                        <a:rPr lang="en-US" sz="1200" b="0" i="0" dirty="0" smtClean="0">
                          <a:solidFill>
                            <a:schemeClr val="tx1"/>
                          </a:solidFill>
                          <a:latin typeface="Arial"/>
                        </a:rPr>
                        <a:t>Before and After School***</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Saturday School**</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marR="0" indent="-256032" algn="ctr" defTabSz="914400" rtl="0" eaLnBrk="1" fontAlgn="auto" latinLnBrk="0" hangingPunct="1">
                        <a:lnSpc>
                          <a:spcPct val="100000"/>
                        </a:lnSpc>
                        <a:spcBef>
                          <a:spcPts val="0"/>
                        </a:spcBef>
                        <a:spcAft>
                          <a:spcPts val="0"/>
                        </a:spcAft>
                        <a:buClrTx/>
                        <a:buSzTx/>
                        <a:buFont typeface="Wingdings 2"/>
                        <a:buNone/>
                        <a:tabLst/>
                        <a:defRPr/>
                      </a:pPr>
                      <a:r>
                        <a:rPr lang="en-US" sz="1200" b="0" i="0" dirty="0" smtClean="0">
                          <a:solidFill>
                            <a:schemeClr val="tx1"/>
                          </a:solidFill>
                          <a:latin typeface="Arial"/>
                        </a:rPr>
                        <a:t>Spring Break Academy**</a:t>
                      </a:r>
                    </a:p>
                    <a:p>
                      <a:pPr marL="365760" indent="-256032" algn="ctr" fontAlgn="auto">
                        <a:spcAft>
                          <a:spcPts val="0"/>
                        </a:spcAft>
                        <a:buFont typeface="Wingdings 2"/>
                        <a:buNone/>
                        <a:defRPr/>
                      </a:pPr>
                      <a:endParaRPr lang="en-US" sz="1200" b="0" i="0" dirty="0" smtClean="0">
                        <a:solidFill>
                          <a:schemeClr val="tx1"/>
                        </a:solidFill>
                        <a:latin typeface="Arial"/>
                      </a:endParaRPr>
                    </a:p>
                    <a:p>
                      <a:pPr marL="365760" indent="-256032" algn="ctr" fontAlgn="auto">
                        <a:spcAft>
                          <a:spcPts val="0"/>
                        </a:spcAft>
                        <a:buFont typeface="Wingdings 2"/>
                        <a:buNone/>
                        <a:defRPr/>
                      </a:pPr>
                      <a:r>
                        <a:rPr lang="en-US" sz="1200" b="0" i="0" dirty="0" smtClean="0">
                          <a:solidFill>
                            <a:schemeClr val="tx1"/>
                          </a:solidFill>
                          <a:latin typeface="Arial"/>
                        </a:rPr>
                        <a:t>Summer Academy***</a:t>
                      </a:r>
                    </a:p>
                    <a:p>
                      <a:endParaRPr lang="en-US" sz="1200" b="0" i="0" dirty="0">
                        <a:solidFill>
                          <a:schemeClr val="tx1"/>
                        </a:solidFill>
                        <a:latin typeface="Arial"/>
                      </a:endParaRPr>
                    </a:p>
                  </a:txBody>
                  <a:tcPr/>
                </a:tc>
              </a:tr>
            </a:tbl>
          </a:graphicData>
        </a:graphic>
      </p:graphicFrame>
      <p:sp>
        <p:nvSpPr>
          <p:cNvPr id="3" name="Title 1"/>
          <p:cNvSpPr txBox="1">
            <a:spLocks/>
          </p:cNvSpPr>
          <p:nvPr/>
        </p:nvSpPr>
        <p:spPr>
          <a:xfrm>
            <a:off x="838200" y="0"/>
            <a:ext cx="7407275" cy="782638"/>
          </a:xfrm>
          <a:prstGeom prst="rect">
            <a:avLst/>
          </a:prstGeom>
        </p:spPr>
        <p:txBody>
          <a:bodyPr vert="horz" anchor="ctr">
            <a:normAutofit fontScale="97500"/>
            <a:scene3d>
              <a:camera prst="orthographicFront"/>
              <a:lightRig rig="soft" dir="t"/>
            </a:scene3d>
            <a:sp3d prstMaterial="softEdge">
              <a:bevelT w="25400" h="25400"/>
            </a:sp3d>
          </a:bodyPr>
          <a:lstStyle/>
          <a:p>
            <a:pPr lvl="0" algn="ctr" fontAlgn="auto">
              <a:spcAft>
                <a:spcPts val="0"/>
              </a:spcAft>
              <a:defRPr/>
            </a:pPr>
            <a:r>
              <a:rPr kumimoji="0" lang="en-US" sz="3600" b="1" u="none" strike="noStrike" kern="1200" cap="none" spc="0" normalizeH="0" baseline="0" noProof="0" dirty="0" smtClean="0">
                <a:ln>
                  <a:noFill/>
                </a:ln>
                <a:solidFill>
                  <a:srgbClr val="000090"/>
                </a:solidFill>
                <a:effectLst>
                  <a:outerShdw blurRad="31750" dist="25400" dir="5400000" algn="tl" rotWithShape="0">
                    <a:srgbClr val="000000">
                      <a:alpha val="25000"/>
                    </a:srgbClr>
                  </a:outerShdw>
                </a:effectLst>
                <a:uLnTx/>
                <a:uFillTx/>
                <a:latin typeface="Arial"/>
                <a:ea typeface="+mj-ea"/>
                <a:cs typeface="+mj-cs"/>
              </a:rPr>
              <a:t>SIG </a:t>
            </a:r>
            <a:r>
              <a:rPr lang="en-US" sz="3600" b="1" dirty="0" smtClean="0">
                <a:solidFill>
                  <a:srgbClr val="000090"/>
                </a:solidFill>
                <a:effectLst>
                  <a:outerShdw blurRad="31750" dist="25400" dir="5400000" algn="tl" rotWithShape="0">
                    <a:srgbClr val="000000">
                      <a:alpha val="25000"/>
                    </a:srgbClr>
                  </a:outerShdw>
                </a:effectLst>
                <a:latin typeface="Arial"/>
              </a:rPr>
              <a:t>Core </a:t>
            </a:r>
            <a:r>
              <a:rPr kumimoji="0" lang="en-US" sz="3600" b="1" u="none" strike="noStrike" kern="1200" cap="none" spc="0" normalizeH="0" baseline="0" noProof="0" dirty="0" smtClean="0">
                <a:ln>
                  <a:noFill/>
                </a:ln>
                <a:solidFill>
                  <a:srgbClr val="000090"/>
                </a:solidFill>
                <a:effectLst>
                  <a:outerShdw blurRad="31750" dist="25400" dir="5400000" algn="tl" rotWithShape="0">
                    <a:srgbClr val="000000">
                      <a:alpha val="25000"/>
                    </a:srgbClr>
                  </a:outerShdw>
                </a:effectLst>
                <a:uLnTx/>
                <a:uFillTx/>
                <a:latin typeface="Arial"/>
                <a:ea typeface="+mj-ea"/>
                <a:cs typeface="+mj-cs"/>
              </a:rPr>
              <a:t>Components </a:t>
            </a:r>
            <a:endParaRPr kumimoji="0" lang="en-US" sz="3600" b="1" u="none" strike="noStrike" kern="1200" cap="none" spc="0" normalizeH="0" baseline="0" noProof="0" dirty="0">
              <a:ln>
                <a:noFill/>
              </a:ln>
              <a:solidFill>
                <a:srgbClr val="000090"/>
              </a:solidFill>
              <a:effectLst>
                <a:outerShdw blurRad="31750" dist="25400" dir="5400000" algn="tl" rotWithShape="0">
                  <a:srgbClr val="000000">
                    <a:alpha val="25000"/>
                  </a:srgbClr>
                </a:outerShdw>
              </a:effectLst>
              <a:uLnTx/>
              <a:uFillTx/>
              <a:latin typeface="Arial"/>
              <a:ea typeface="+mj-ea"/>
              <a:cs typeface="+mj-cs"/>
            </a:endParaRPr>
          </a:p>
        </p:txBody>
      </p:sp>
      <p:sp>
        <p:nvSpPr>
          <p:cNvPr id="4" name="TextBox 3"/>
          <p:cNvSpPr txBox="1"/>
          <p:nvPr/>
        </p:nvSpPr>
        <p:spPr>
          <a:xfrm>
            <a:off x="3505200" y="5791200"/>
            <a:ext cx="5638800" cy="800219"/>
          </a:xfrm>
          <a:prstGeom prst="rect">
            <a:avLst/>
          </a:prstGeom>
          <a:noFill/>
        </p:spPr>
        <p:txBody>
          <a:bodyPr wrap="square" rtlCol="0">
            <a:spAutoFit/>
          </a:bodyPr>
          <a:lstStyle/>
          <a:p>
            <a:r>
              <a:rPr lang="en-US" dirty="0" smtClean="0"/>
              <a:t>  </a:t>
            </a:r>
            <a:r>
              <a:rPr lang="en-US" sz="1400" dirty="0" smtClean="0"/>
              <a:t>*One-time funding for the initiative (SIG)</a:t>
            </a:r>
          </a:p>
          <a:p>
            <a:r>
              <a:rPr lang="en-US" sz="1400" dirty="0" smtClean="0"/>
              <a:t> **School continues funding (depending on identified priorities/needs)</a:t>
            </a:r>
          </a:p>
          <a:p>
            <a:r>
              <a:rPr lang="en-US" sz="1400" dirty="0" smtClean="0"/>
              <a:t>***District continues with a different funding source</a:t>
            </a:r>
            <a:endParaRPr lang="en-US"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53611" cy="762000"/>
          </a:xfrm>
        </p:spPr>
        <p:txBody>
          <a:bodyPr>
            <a:normAutofit/>
          </a:bodyPr>
          <a:lstStyle/>
          <a:p>
            <a:pPr algn="ctr"/>
            <a:r>
              <a:rPr lang="en-US" sz="3700" dirty="0" smtClean="0">
                <a:solidFill>
                  <a:srgbClr val="000090"/>
                </a:solidFill>
                <a:latin typeface="Arial"/>
              </a:rPr>
              <a:t>3-Step Sustainability Planning Process</a:t>
            </a:r>
            <a:endParaRPr lang="en-US" sz="3700" dirty="0">
              <a:solidFill>
                <a:srgbClr val="000090"/>
              </a:solidFill>
              <a:latin typeface="Arial"/>
            </a:endParaRPr>
          </a:p>
        </p:txBody>
      </p:sp>
      <p:sp>
        <p:nvSpPr>
          <p:cNvPr id="4" name="Rectangle 3"/>
          <p:cNvSpPr/>
          <p:nvPr/>
        </p:nvSpPr>
        <p:spPr>
          <a:xfrm>
            <a:off x="381000" y="3048000"/>
            <a:ext cx="2286000" cy="9144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smtClean="0">
                <a:solidFill>
                  <a:schemeClr val="bg1"/>
                </a:solidFill>
              </a:rPr>
              <a:t>Identify Priorities</a:t>
            </a:r>
            <a:endParaRPr lang="en-US" b="1" dirty="0">
              <a:solidFill>
                <a:schemeClr val="bg1"/>
              </a:solidFill>
            </a:endParaRPr>
          </a:p>
        </p:txBody>
      </p:sp>
      <p:sp>
        <p:nvSpPr>
          <p:cNvPr id="5" name="Rectangle 4"/>
          <p:cNvSpPr/>
          <p:nvPr/>
        </p:nvSpPr>
        <p:spPr>
          <a:xfrm>
            <a:off x="6553200" y="3048000"/>
            <a:ext cx="2194560" cy="9144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smtClean="0">
                <a:solidFill>
                  <a:schemeClr val="bg1"/>
                </a:solidFill>
              </a:rPr>
              <a:t>Develop an Action Plan</a:t>
            </a:r>
            <a:endParaRPr lang="en-US" b="1" dirty="0">
              <a:solidFill>
                <a:schemeClr val="bg1"/>
              </a:solidFill>
            </a:endParaRPr>
          </a:p>
        </p:txBody>
      </p:sp>
      <p:sp>
        <p:nvSpPr>
          <p:cNvPr id="6" name="Rectangle 5"/>
          <p:cNvSpPr/>
          <p:nvPr/>
        </p:nvSpPr>
        <p:spPr>
          <a:xfrm>
            <a:off x="3429000" y="3048000"/>
            <a:ext cx="2194560" cy="9144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smtClean="0">
                <a:solidFill>
                  <a:schemeClr val="bg1"/>
                </a:solidFill>
              </a:rPr>
              <a:t>Assess Academic Return on Investments</a:t>
            </a:r>
            <a:endParaRPr lang="en-US" b="1" dirty="0">
              <a:solidFill>
                <a:schemeClr val="bg1"/>
              </a:solidFill>
            </a:endParaRPr>
          </a:p>
        </p:txBody>
      </p:sp>
      <p:sp>
        <p:nvSpPr>
          <p:cNvPr id="11" name="Rounded Rectangle 10"/>
          <p:cNvSpPr/>
          <p:nvPr/>
        </p:nvSpPr>
        <p:spPr>
          <a:xfrm>
            <a:off x="6477000" y="4876800"/>
            <a:ext cx="2438400" cy="609600"/>
          </a:xfrm>
          <a:prstGeom prst="roundRect">
            <a:avLst/>
          </a:prstGeom>
          <a:solidFill>
            <a:schemeClr val="bg1">
              <a:lumMod val="85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a:solidFill>
                  <a:schemeClr val="tx1"/>
                </a:solidFill>
              </a:rPr>
              <a:t>Abandon </a:t>
            </a:r>
            <a:r>
              <a:rPr lang="en-US" sz="1400" dirty="0" smtClean="0">
                <a:solidFill>
                  <a:schemeClr val="tx1"/>
                </a:solidFill>
              </a:rPr>
              <a:t>High Cost/Low Impact Initiatives</a:t>
            </a:r>
            <a:endParaRPr lang="en-US" sz="1400" dirty="0">
              <a:solidFill>
                <a:schemeClr val="tx1"/>
              </a:solidFill>
            </a:endParaRPr>
          </a:p>
        </p:txBody>
      </p:sp>
      <p:sp>
        <p:nvSpPr>
          <p:cNvPr id="13" name="Rounded Rectangle 12"/>
          <p:cNvSpPr/>
          <p:nvPr/>
        </p:nvSpPr>
        <p:spPr>
          <a:xfrm>
            <a:off x="6553200" y="4114800"/>
            <a:ext cx="2362200" cy="609600"/>
          </a:xfrm>
          <a:prstGeom prst="roundRect">
            <a:avLst/>
          </a:prstGeom>
          <a:solidFill>
            <a:schemeClr val="bg1">
              <a:lumMod val="85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smtClean="0">
                <a:solidFill>
                  <a:schemeClr val="tx1"/>
                </a:solidFill>
              </a:rPr>
              <a:t>Link Key Strategies</a:t>
            </a:r>
            <a:endParaRPr lang="en-US" sz="1400" dirty="0">
              <a:solidFill>
                <a:schemeClr val="tx1"/>
              </a:solidFill>
            </a:endParaRPr>
          </a:p>
        </p:txBody>
      </p:sp>
      <p:sp>
        <p:nvSpPr>
          <p:cNvPr id="14" name="Rounded Rectangle 13"/>
          <p:cNvSpPr/>
          <p:nvPr/>
        </p:nvSpPr>
        <p:spPr>
          <a:xfrm>
            <a:off x="3429000" y="4114800"/>
            <a:ext cx="2194560" cy="609600"/>
          </a:xfrm>
          <a:prstGeom prst="roundRect">
            <a:avLst/>
          </a:prstGeom>
          <a:solidFill>
            <a:schemeClr val="bg1">
              <a:lumMod val="85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smtClean="0">
                <a:solidFill>
                  <a:schemeClr val="tx1"/>
                </a:solidFill>
              </a:rPr>
              <a:t>Use Data to Assess Impact</a:t>
            </a:r>
            <a:endParaRPr lang="en-US" sz="1400" dirty="0">
              <a:solidFill>
                <a:schemeClr val="tx1"/>
              </a:solidFill>
            </a:endParaRPr>
          </a:p>
        </p:txBody>
      </p:sp>
      <p:sp>
        <p:nvSpPr>
          <p:cNvPr id="15" name="Rounded Rectangle 14"/>
          <p:cNvSpPr/>
          <p:nvPr/>
        </p:nvSpPr>
        <p:spPr>
          <a:xfrm>
            <a:off x="304801" y="4876800"/>
            <a:ext cx="2438400" cy="609600"/>
          </a:xfrm>
          <a:prstGeom prst="roundRect">
            <a:avLst/>
          </a:prstGeom>
          <a:solidFill>
            <a:schemeClr val="bg1">
              <a:lumMod val="85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en-US" sz="1400" dirty="0" smtClean="0">
              <a:solidFill>
                <a:schemeClr val="tx1"/>
              </a:solidFill>
            </a:endParaRPr>
          </a:p>
          <a:p>
            <a:pPr algn="ctr"/>
            <a:r>
              <a:rPr lang="en-US" sz="1400" dirty="0" smtClean="0">
                <a:solidFill>
                  <a:schemeClr val="tx1"/>
                </a:solidFill>
              </a:rPr>
              <a:t>Identify Key Turnaround Strategies and Programs</a:t>
            </a:r>
          </a:p>
          <a:p>
            <a:pPr algn="ctr"/>
            <a:endParaRPr lang="en-US" sz="1400" dirty="0">
              <a:solidFill>
                <a:schemeClr val="tx1"/>
              </a:solidFill>
            </a:endParaRPr>
          </a:p>
        </p:txBody>
      </p:sp>
      <p:sp>
        <p:nvSpPr>
          <p:cNvPr id="16" name="Rounded Rectangle 15"/>
          <p:cNvSpPr/>
          <p:nvPr/>
        </p:nvSpPr>
        <p:spPr>
          <a:xfrm>
            <a:off x="304800" y="4114800"/>
            <a:ext cx="2438399" cy="609600"/>
          </a:xfrm>
          <a:prstGeom prst="roundRect">
            <a:avLst/>
          </a:prstGeom>
          <a:solidFill>
            <a:schemeClr val="bg1">
              <a:lumMod val="85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smtClean="0">
                <a:solidFill>
                  <a:schemeClr val="tx1"/>
                </a:solidFill>
              </a:rPr>
              <a:t>Conduct Needs Assessment</a:t>
            </a:r>
            <a:endParaRPr lang="en-US" sz="1400" dirty="0">
              <a:solidFill>
                <a:schemeClr val="tx1"/>
              </a:solidFill>
            </a:endParaRPr>
          </a:p>
        </p:txBody>
      </p:sp>
      <p:sp>
        <p:nvSpPr>
          <p:cNvPr id="17" name="Rounded Rectangle 16"/>
          <p:cNvSpPr/>
          <p:nvPr/>
        </p:nvSpPr>
        <p:spPr>
          <a:xfrm>
            <a:off x="457200" y="1143000"/>
            <a:ext cx="8382000" cy="990600"/>
          </a:xfrm>
          <a:prstGeom prst="roundRect">
            <a:avLst/>
          </a:prstGeom>
          <a:solidFill>
            <a:schemeClr val="bg1">
              <a:lumMod val="85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2800" dirty="0" smtClean="0">
                <a:solidFill>
                  <a:schemeClr val="tx1"/>
                </a:solidFill>
                <a:latin typeface="Arial" pitchFamily="34" charset="0"/>
                <a:cs typeface="Arial" pitchFamily="34" charset="0"/>
              </a:rPr>
              <a:t>Building Capacity: </a:t>
            </a:r>
          </a:p>
          <a:p>
            <a:pPr algn="ctr"/>
            <a:r>
              <a:rPr lang="en-US" sz="2000" dirty="0" smtClean="0">
                <a:solidFill>
                  <a:schemeClr val="tx1"/>
                </a:solidFill>
                <a:latin typeface="Arial" pitchFamily="34" charset="0"/>
                <a:cs typeface="Arial" pitchFamily="34" charset="0"/>
              </a:rPr>
              <a:t>Improving the Instructional Core, Attendance, and Discipline </a:t>
            </a:r>
          </a:p>
        </p:txBody>
      </p:sp>
      <p:sp>
        <p:nvSpPr>
          <p:cNvPr id="19" name="Rounded Rectangle 18"/>
          <p:cNvSpPr/>
          <p:nvPr/>
        </p:nvSpPr>
        <p:spPr>
          <a:xfrm>
            <a:off x="3429000" y="4876800"/>
            <a:ext cx="2194560" cy="609600"/>
          </a:xfrm>
          <a:prstGeom prst="roundRect">
            <a:avLst/>
          </a:prstGeom>
          <a:solidFill>
            <a:schemeClr val="bg1">
              <a:lumMod val="85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smtClean="0">
                <a:solidFill>
                  <a:schemeClr val="tx1"/>
                </a:solidFill>
              </a:rPr>
              <a:t>Identify Funding Gap</a:t>
            </a:r>
            <a:endParaRPr lang="en-US" sz="1400" dirty="0">
              <a:solidFill>
                <a:schemeClr val="tx1"/>
              </a:solidFill>
            </a:endParaRPr>
          </a:p>
        </p:txBody>
      </p:sp>
      <p:sp>
        <p:nvSpPr>
          <p:cNvPr id="22" name="Right Arrow 21"/>
          <p:cNvSpPr/>
          <p:nvPr/>
        </p:nvSpPr>
        <p:spPr>
          <a:xfrm>
            <a:off x="5867400" y="3352800"/>
            <a:ext cx="533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p:cNvSpPr/>
          <p:nvPr/>
        </p:nvSpPr>
        <p:spPr>
          <a:xfrm>
            <a:off x="2819400" y="3429000"/>
            <a:ext cx="533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p:cNvSpPr/>
          <p:nvPr/>
        </p:nvSpPr>
        <p:spPr>
          <a:xfrm rot="5400000">
            <a:off x="1181100" y="2552700"/>
            <a:ext cx="6858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Arrow 25"/>
          <p:cNvSpPr/>
          <p:nvPr/>
        </p:nvSpPr>
        <p:spPr>
          <a:xfrm rot="5400000">
            <a:off x="7200900" y="2552700"/>
            <a:ext cx="6858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Arrow 26"/>
          <p:cNvSpPr/>
          <p:nvPr/>
        </p:nvSpPr>
        <p:spPr>
          <a:xfrm rot="5400000">
            <a:off x="4221911" y="2552700"/>
            <a:ext cx="6858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00688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95400"/>
            <a:ext cx="7848600" cy="4419600"/>
          </a:xfrm>
        </p:spPr>
        <p:txBody>
          <a:bodyPr>
            <a:normAutofit/>
          </a:bodyPr>
          <a:lstStyle/>
          <a:p>
            <a:pPr>
              <a:buFont typeface="Wingdings" pitchFamily="2" charset="2"/>
              <a:buChar char="Ø"/>
            </a:pPr>
            <a:r>
              <a:rPr lang="en-US" sz="2800" dirty="0" smtClean="0">
                <a:latin typeface="Arial"/>
              </a:rPr>
              <a:t>Provide High-Quality Leadership</a:t>
            </a:r>
          </a:p>
          <a:p>
            <a:pPr>
              <a:buFont typeface="Wingdings" pitchFamily="2" charset="2"/>
              <a:buChar char="Ø"/>
            </a:pPr>
            <a:r>
              <a:rPr lang="en-US" sz="2800" dirty="0" smtClean="0">
                <a:latin typeface="Arial"/>
              </a:rPr>
              <a:t>Stabilize the Systems Supporting the Schools</a:t>
            </a:r>
          </a:p>
          <a:p>
            <a:pPr>
              <a:buFont typeface="Wingdings" pitchFamily="2" charset="2"/>
              <a:buChar char="Ø"/>
            </a:pPr>
            <a:r>
              <a:rPr lang="en-US" sz="2800" dirty="0" smtClean="0">
                <a:latin typeface="Arial"/>
              </a:rPr>
              <a:t>Embed Professional Development</a:t>
            </a:r>
          </a:p>
          <a:p>
            <a:pPr>
              <a:buFont typeface="Wingdings" pitchFamily="2" charset="2"/>
              <a:buChar char="Ø"/>
            </a:pPr>
            <a:r>
              <a:rPr lang="en-US" sz="2800" dirty="0" smtClean="0">
                <a:latin typeface="Arial"/>
              </a:rPr>
              <a:t>Strengthen Core Instruction and Interventions</a:t>
            </a:r>
          </a:p>
          <a:p>
            <a:pPr>
              <a:buFont typeface="Wingdings" pitchFamily="2" charset="2"/>
              <a:buChar char="Ø"/>
            </a:pPr>
            <a:r>
              <a:rPr lang="en-US" sz="2800" dirty="0" smtClean="0">
                <a:latin typeface="Arial"/>
              </a:rPr>
              <a:t>Use Data to Align Assessments</a:t>
            </a:r>
          </a:p>
          <a:p>
            <a:pPr>
              <a:buFont typeface="Wingdings" pitchFamily="2" charset="2"/>
              <a:buChar char="Ø"/>
            </a:pPr>
            <a:r>
              <a:rPr lang="en-US" sz="2800" dirty="0" smtClean="0">
                <a:latin typeface="Arial"/>
              </a:rPr>
              <a:t>Implement Collaborative Planning Time</a:t>
            </a:r>
          </a:p>
          <a:p>
            <a:pPr>
              <a:buFont typeface="Wingdings" pitchFamily="2" charset="2"/>
              <a:buChar char="Ø"/>
            </a:pPr>
            <a:r>
              <a:rPr lang="en-US" sz="2800" dirty="0" smtClean="0">
                <a:latin typeface="Arial"/>
              </a:rPr>
              <a:t>Ensure Singular Instructional Focus (i.e., Literacy)</a:t>
            </a:r>
          </a:p>
          <a:p>
            <a:pPr>
              <a:buNone/>
            </a:pPr>
            <a:endParaRPr lang="en-US" dirty="0" smtClean="0"/>
          </a:p>
          <a:p>
            <a:pPr>
              <a:buNone/>
            </a:pPr>
            <a:endParaRPr lang="en-US" dirty="0" smtClean="0"/>
          </a:p>
          <a:p>
            <a:endParaRPr lang="en-US" dirty="0" smtClean="0"/>
          </a:p>
          <a:p>
            <a:endParaRPr lang="en-US" dirty="0"/>
          </a:p>
        </p:txBody>
      </p:sp>
      <p:sp>
        <p:nvSpPr>
          <p:cNvPr id="2" name="Title 1"/>
          <p:cNvSpPr>
            <a:spLocks noGrp="1"/>
          </p:cNvSpPr>
          <p:nvPr>
            <p:ph type="title"/>
          </p:nvPr>
        </p:nvSpPr>
        <p:spPr>
          <a:xfrm>
            <a:off x="914400" y="0"/>
            <a:ext cx="8229600" cy="990600"/>
          </a:xfrm>
        </p:spPr>
        <p:txBody>
          <a:bodyPr>
            <a:noAutofit/>
          </a:bodyPr>
          <a:lstStyle/>
          <a:p>
            <a:pPr algn="ctr"/>
            <a:r>
              <a:rPr lang="en-US" sz="3200" dirty="0" smtClean="0">
                <a:solidFill>
                  <a:srgbClr val="000090"/>
                </a:solidFill>
                <a:latin typeface="Arial"/>
              </a:rPr>
              <a:t>Next Steps: </a:t>
            </a:r>
            <a:br>
              <a:rPr lang="en-US" sz="3200" dirty="0" smtClean="0">
                <a:solidFill>
                  <a:srgbClr val="000090"/>
                </a:solidFill>
                <a:latin typeface="Arial"/>
              </a:rPr>
            </a:br>
            <a:r>
              <a:rPr lang="en-US" sz="3200" dirty="0" smtClean="0">
                <a:solidFill>
                  <a:srgbClr val="000090"/>
                </a:solidFill>
                <a:latin typeface="Arial"/>
              </a:rPr>
              <a:t>Sustaining Improvement System-Wide</a:t>
            </a:r>
            <a:endParaRPr lang="en-US" sz="3200" dirty="0">
              <a:solidFill>
                <a:srgbClr val="000090"/>
              </a:solidFill>
              <a:latin typeface="Arial"/>
            </a:endParaRPr>
          </a:p>
        </p:txBody>
      </p:sp>
      <p:pic>
        <p:nvPicPr>
          <p:cNvPr id="5" name="Picture 2" descr="clip0001"/>
          <p:cNvPicPr>
            <a:picLocks noChangeAspect="1" noChangeArrowheads="1"/>
          </p:cNvPicPr>
          <p:nvPr/>
        </p:nvPicPr>
        <p:blipFill>
          <a:blip r:embed="rId3" cstate="print"/>
          <a:stretch>
            <a:fillRect/>
          </a:stretch>
        </p:blipFill>
        <p:spPr bwMode="auto">
          <a:xfrm>
            <a:off x="0" y="0"/>
            <a:ext cx="914400" cy="1066800"/>
          </a:xfrm>
          <a:prstGeom prst="rect">
            <a:avLst/>
          </a:prstGeom>
          <a:noFill/>
          <a:ln>
            <a:noFill/>
          </a:ln>
          <a:effectLst>
            <a:outerShdw blurRad="127000" dist="50800" dir="5400000" sx="38000" sy="38000" algn="ctr" rotWithShape="0">
              <a:schemeClr val="accent1">
                <a:lumMod val="75000"/>
                <a:alpha val="62000"/>
              </a:schemeClr>
            </a:outerShdw>
          </a:effectLst>
        </p:spPr>
      </p:pic>
    </p:spTree>
    <p:extLst>
      <p:ext uri="{BB962C8B-B14F-4D97-AF65-F5344CB8AC3E}">
        <p14:creationId xmlns:p14="http://schemas.microsoft.com/office/powerpoint/2010/main" val="22025570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524000"/>
          </a:xfrm>
        </p:spPr>
        <p:txBody>
          <a:bodyPr>
            <a:normAutofit/>
          </a:bodyPr>
          <a:lstStyle/>
          <a:p>
            <a:pPr algn="ctr"/>
            <a:r>
              <a:rPr lang="en-US" dirty="0" smtClean="0">
                <a:solidFill>
                  <a:srgbClr val="000090"/>
                </a:solidFill>
              </a:rPr>
              <a:t>Thank You!</a:t>
            </a:r>
            <a:endParaRPr lang="en-US" sz="2200" dirty="0">
              <a:solidFill>
                <a:srgbClr val="000090"/>
              </a:solidFill>
            </a:endParaRPr>
          </a:p>
        </p:txBody>
      </p:sp>
      <p:pic>
        <p:nvPicPr>
          <p:cNvPr id="2050" name="Picture 2" descr="C:\Documents and Settings\ljones6228\Local Settings\Temporary Internet Files\Content.IE5\0L6YVI6A\MP900446467[1].jpg"/>
          <p:cNvPicPr>
            <a:picLocks noChangeAspect="1" noChangeArrowheads="1"/>
          </p:cNvPicPr>
          <p:nvPr/>
        </p:nvPicPr>
        <p:blipFill>
          <a:blip r:embed="rId3" cstate="print"/>
          <a:srcRect/>
          <a:stretch>
            <a:fillRect/>
          </a:stretch>
        </p:blipFill>
        <p:spPr bwMode="auto">
          <a:xfrm>
            <a:off x="0" y="2057400"/>
            <a:ext cx="9144000" cy="3657600"/>
          </a:xfrm>
          <a:prstGeom prst="rect">
            <a:avLst/>
          </a:prstGeom>
          <a:noFill/>
        </p:spPr>
      </p:pic>
      <p:pic>
        <p:nvPicPr>
          <p:cNvPr id="7" name="Picture 2" descr="clip0001"/>
          <p:cNvPicPr>
            <a:picLocks noChangeAspect="1" noChangeArrowheads="1"/>
          </p:cNvPicPr>
          <p:nvPr/>
        </p:nvPicPr>
        <p:blipFill>
          <a:blip r:embed="rId4" cstate="print"/>
          <a:stretch>
            <a:fillRect/>
          </a:stretch>
        </p:blipFill>
        <p:spPr bwMode="auto">
          <a:xfrm>
            <a:off x="0" y="0"/>
            <a:ext cx="914400" cy="1066800"/>
          </a:xfrm>
          <a:prstGeom prst="rect">
            <a:avLst/>
          </a:prstGeom>
          <a:noFill/>
          <a:ln>
            <a:noFill/>
          </a:ln>
          <a:effectLst>
            <a:outerShdw blurRad="127000" dist="50800" dir="5400000" sx="38000" sy="38000" algn="ctr" rotWithShape="0">
              <a:schemeClr val="accent1">
                <a:lumMod val="75000"/>
                <a:alpha val="62000"/>
              </a:schemeClr>
            </a:outerShdw>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15698</TotalTime>
  <Words>1148</Words>
  <Application>Microsoft Office PowerPoint</Application>
  <PresentationFormat>On-screen Show (4:3)</PresentationFormat>
  <Paragraphs>267</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Concourse</vt:lpstr>
      <vt:lpstr>Missouri School Improvement Grant  St. Louis Public Schools  </vt:lpstr>
      <vt:lpstr>PowerPoint Presentation</vt:lpstr>
      <vt:lpstr>PowerPoint Presentation</vt:lpstr>
      <vt:lpstr>PowerPoint Presentation</vt:lpstr>
      <vt:lpstr>PowerPoint Presentation</vt:lpstr>
      <vt:lpstr>3-Step Sustainability Planning Process</vt:lpstr>
      <vt:lpstr>Next Steps:  Sustaining Improvement System-Wide</vt:lpstr>
      <vt:lpstr>Thank You!</vt:lpstr>
    </vt:vector>
  </TitlesOfParts>
  <Company>St. Louis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OF INNOVATION</dc:title>
  <dc:creator>afractio2244</dc:creator>
  <cp:lastModifiedBy>dfrancis</cp:lastModifiedBy>
  <cp:revision>450</cp:revision>
  <cp:lastPrinted>2013-05-06T21:19:14Z</cp:lastPrinted>
  <dcterms:created xsi:type="dcterms:W3CDTF">2013-05-06T16:24:57Z</dcterms:created>
  <dcterms:modified xsi:type="dcterms:W3CDTF">2013-05-07T13:27:07Z</dcterms:modified>
</cp:coreProperties>
</file>