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60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6" r:id="rId3"/>
    <p:sldId id="267" r:id="rId4"/>
    <p:sldId id="270" r:id="rId5"/>
    <p:sldId id="269" r:id="rId6"/>
    <p:sldId id="271" r:id="rId7"/>
    <p:sldId id="274" r:id="rId8"/>
    <p:sldId id="268" r:id="rId9"/>
    <p:sldId id="272" r:id="rId10"/>
    <p:sldId id="273" r:id="rId11"/>
    <p:sldId id="264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Palatino Linotype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66AC"/>
    <a:srgbClr val="1A2D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7" d="100"/>
          <a:sy n="67" d="100"/>
        </p:scale>
        <p:origin x="149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BA6E35-533A-1640-8925-A2087A8EE42F}" type="datetimeFigureOut">
              <a:rPr lang="en-US" smtClean="0"/>
              <a:t>7/28/2015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D763FC-C080-874B-B52C-594209F1F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09581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8D5145-8D50-F74A-948B-76BB50AD821E}" type="datetimeFigureOut">
              <a:rPr lang="en-US" smtClean="0"/>
              <a:t>7/28/2015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051DCD-F602-A04B-AE53-1FC08CF1D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415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051DCD-F602-A04B-AE53-1FC08CF1DFB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0778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6854825" y="-96838"/>
            <a:ext cx="2322513" cy="1739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49353" y="2188817"/>
            <a:ext cx="7543800" cy="731328"/>
          </a:xfrm>
        </p:spPr>
        <p:txBody>
          <a:bodyPr/>
          <a:lstStyle>
            <a:lvl1pPr algn="r">
              <a:defRPr sz="6000">
                <a:solidFill>
                  <a:srgbClr val="4A66A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9353" y="2920145"/>
            <a:ext cx="7543800" cy="685800"/>
          </a:xfrm>
        </p:spPr>
        <p:txBody>
          <a:bodyPr/>
          <a:lstStyle>
            <a:lvl1pPr marL="0" indent="0" algn="r">
              <a:buNone/>
              <a:defRPr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487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240" y="699249"/>
            <a:ext cx="6096000" cy="3657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777240" y="4900705"/>
            <a:ext cx="6096000" cy="72614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5BEB58-84F9-6245-B61F-E5BDF33CB551}" type="datetime4">
              <a:rPr lang="en-US" smtClean="0"/>
              <a:t>July 28, 2015</a:t>
            </a:fld>
            <a:endParaRPr lang="en-US" dirty="0"/>
          </a:p>
        </p:txBody>
      </p:sp>
      <p:sp>
        <p:nvSpPr>
          <p:cNvPr id="6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AF6161-1078-1549-8FF0-98DCD2F5830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756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7389" y="4451940"/>
            <a:ext cx="3733800" cy="73152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57389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1" i="0" kern="1200" cap="none" dirty="0" smtClean="0">
                <a:solidFill>
                  <a:srgbClr val="4A66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j-ea"/>
                <a:cs typeface="Calibri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17C8D9-BD8D-A64F-9DC9-BEE10250BE71}" type="datetime4">
              <a:rPr lang="en-US" smtClean="0"/>
              <a:t>July 28, 2015</a:t>
            </a:fld>
            <a:endParaRPr lang="en-US" dirty="0"/>
          </a:p>
        </p:txBody>
      </p:sp>
      <p:sp>
        <p:nvSpPr>
          <p:cNvPr id="7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B2B01-79A6-D941-AD06-2E548EC539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029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84383" y="4692973"/>
            <a:ext cx="7543800" cy="9144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784383" y="1512394"/>
            <a:ext cx="3273552" cy="25749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4469415" y="1512395"/>
            <a:ext cx="3273552" cy="257814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9F61E3-A59F-E14A-9578-6174930109D3}" type="datetime4">
              <a:rPr lang="en-US" smtClean="0"/>
              <a:t>July 28, 2015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0E59E0-87A0-A945-8177-24D7184B10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145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77875" y="1652588"/>
            <a:ext cx="457200" cy="9239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{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00563" y="1652588"/>
            <a:ext cx="457200" cy="9239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{</a:t>
            </a:r>
          </a:p>
        </p:txBody>
      </p:sp>
      <p:pic>
        <p:nvPicPr>
          <p:cNvPr id="9" name="Picture 1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1720" y="1795068"/>
            <a:ext cx="3273552" cy="639762"/>
          </a:xfrm>
        </p:spPr>
        <p:txBody>
          <a:bodyPr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4768" y="2504692"/>
            <a:ext cx="3276600" cy="2042888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49800" y="1795068"/>
            <a:ext cx="3273552" cy="639762"/>
          </a:xfrm>
        </p:spPr>
        <p:txBody>
          <a:bodyPr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49800" y="2504692"/>
            <a:ext cx="3273552" cy="2042888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B5226A-639D-DA47-9C4F-878446156601}" type="datetime4">
              <a:rPr lang="en-US" smtClean="0"/>
              <a:t>July 28, 2015</a:t>
            </a:fld>
            <a:endParaRPr lang="en-US" dirty="0"/>
          </a:p>
        </p:txBody>
      </p:sp>
      <p:sp>
        <p:nvSpPr>
          <p:cNvPr id="11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F079C-BBBA-6049-BEA8-DF38C6C4DC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178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77240" y="4086578"/>
            <a:ext cx="75438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083734" y="5014116"/>
            <a:ext cx="3733800" cy="73152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45546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AD2294-775A-A04A-9D47-1610BF652198}" type="datetime4">
              <a:rPr lang="en-US" smtClean="0"/>
              <a:t>July 28, 2015</a:t>
            </a:fld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E6D069-3BC5-0F4E-AED0-A581D8B0A3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671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740400" y="1774825"/>
            <a:ext cx="457200" cy="123031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{</a:t>
            </a:r>
          </a:p>
        </p:txBody>
      </p:sp>
      <p:pic>
        <p:nvPicPr>
          <p:cNvPr id="6" name="Picture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9902" y="685801"/>
            <a:ext cx="4343400" cy="3429000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702" y="685801"/>
            <a:ext cx="2590800" cy="3429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25C82B-E545-304A-A01C-5DBA38AE32C8}" type="datetime4">
              <a:rPr lang="en-US" smtClean="0"/>
              <a:t>July 28, 2015</a:t>
            </a:fld>
            <a:endParaRPr lang="en-US" dirty="0"/>
          </a:p>
        </p:txBody>
      </p:sp>
      <p:sp>
        <p:nvSpPr>
          <p:cNvPr id="8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721EEE-780A-C741-9946-A948AC465D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898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55675" y="3692525"/>
            <a:ext cx="457200" cy="92233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{</a:t>
            </a:r>
          </a:p>
        </p:txBody>
      </p:sp>
      <p:pic>
        <p:nvPicPr>
          <p:cNvPr id="6" name="Picture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96454" y="1397000"/>
            <a:ext cx="7424585" cy="208863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64284" y="3813449"/>
            <a:ext cx="5029200" cy="720804"/>
          </a:xfrm>
        </p:spPr>
        <p:txBody>
          <a:bodyPr/>
          <a:lstStyle>
            <a:lvl1pPr marL="0" indent="0">
              <a:buNone/>
              <a:defRPr sz="16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D54CA-71F3-AB42-9544-804BC1A514FE}" type="datetime4">
              <a:rPr lang="en-US" smtClean="0"/>
              <a:t>July 28, 2015</a:t>
            </a:fld>
            <a:endParaRPr lang="en-US" dirty="0"/>
          </a:p>
        </p:txBody>
      </p:sp>
      <p:sp>
        <p:nvSpPr>
          <p:cNvPr id="8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9B44FF-73CD-B944-A24A-C098C6968FA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945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>
            <a:off x="7280275" y="0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588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EB69D-C828-1D4B-8E7C-AA7288DC06EC}" type="datetime4">
              <a:rPr lang="en-US" smtClean="0"/>
              <a:t>July 28, 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AB7962-86B7-1A42-BD2B-2AB85F7A99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550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5"/>
          <a:stretch>
            <a:fillRect/>
          </a:stretch>
        </p:blipFill>
        <p:spPr bwMode="auto">
          <a:xfrm rot="5400000">
            <a:off x="7373937" y="4516438"/>
            <a:ext cx="1863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72510" y="609601"/>
            <a:ext cx="213360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58510" y="685801"/>
            <a:ext cx="5029200" cy="3776181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50A9A-B631-E847-AB43-2C1C4594463B}" type="datetime4">
              <a:rPr lang="en-US" smtClean="0"/>
              <a:t>July 28, 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08DC0C-358F-5D4E-B0CC-FF45E7EC01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66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875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 smtClean="0"/>
              <a:t>Presentation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0"/>
            <a:ext cx="6096000" cy="365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0" i="0">
                <a:solidFill>
                  <a:schemeClr val="tx1">
                    <a:alpha val="60000"/>
                  </a:schemeClr>
                </a:solidFill>
                <a:effectLst/>
                <a:latin typeface="Calibri"/>
                <a:ea typeface="+mn-ea"/>
                <a:cs typeface="Calibri"/>
              </a:defRPr>
            </a:lvl1pPr>
          </a:lstStyle>
          <a:p>
            <a:pPr>
              <a:defRPr/>
            </a:pPr>
            <a:fld id="{391AE998-9DFF-B046-8B61-46163DD9C63C}" type="datetime4">
              <a:rPr lang="en-US" smtClean="0"/>
              <a:t>July 28, 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325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0" i="0">
                <a:solidFill>
                  <a:schemeClr val="tx1">
                    <a:alpha val="60000"/>
                  </a:schemeClr>
                </a:solidFill>
                <a:effectLst/>
                <a:latin typeface="Calibri"/>
                <a:ea typeface="+mn-ea"/>
                <a:cs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325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600" b="0" i="0">
                <a:solidFill>
                  <a:schemeClr val="tx1">
                    <a:alpha val="60000"/>
                  </a:schemeClr>
                </a:solidFill>
                <a:effectLst/>
                <a:latin typeface="Calibri"/>
                <a:ea typeface="+mn-ea"/>
                <a:cs typeface="Calibri"/>
              </a:defRPr>
            </a:lvl1pPr>
          </a:lstStyle>
          <a:p>
            <a:pPr>
              <a:defRPr/>
            </a:pPr>
            <a:fld id="{0ADC0D0B-05AD-5040-BE5B-53A288BDFE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05" r:id="rId1"/>
    <p:sldLayoutId id="2147484006" r:id="rId2"/>
    <p:sldLayoutId id="2147484007" r:id="rId3"/>
    <p:sldLayoutId id="2147484008" r:id="rId4"/>
    <p:sldLayoutId id="2147484009" r:id="rId5"/>
    <p:sldLayoutId id="2147484010" r:id="rId6"/>
    <p:sldLayoutId id="2147484011" r:id="rId7"/>
    <p:sldLayoutId id="2147484012" r:id="rId8"/>
    <p:sldLayoutId id="2147484013" r:id="rId9"/>
    <p:sldLayoutId id="2147484014" r:id="rId10"/>
    <p:sldLayoutId id="2147484015" r:id="rId11"/>
  </p:sldLayoutIdLst>
  <p:hf sldNum="0"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900" b="1" kern="1200">
          <a:solidFill>
            <a:srgbClr val="4A66AC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/>
          <a:ea typeface="ＭＳ Ｐゴシック" charset="0"/>
          <a:cs typeface="Calibri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900" b="1">
          <a:solidFill>
            <a:srgbClr val="4A66AC"/>
          </a:solidFill>
          <a:latin typeface="Calibri" charset="0"/>
          <a:ea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900" b="1">
          <a:solidFill>
            <a:srgbClr val="4A66AC"/>
          </a:solidFill>
          <a:latin typeface="Calibri" charset="0"/>
          <a:ea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900" b="1">
          <a:solidFill>
            <a:srgbClr val="4A66AC"/>
          </a:solidFill>
          <a:latin typeface="Calibri" charset="0"/>
          <a:ea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900" b="1">
          <a:solidFill>
            <a:srgbClr val="4A66AC"/>
          </a:solidFill>
          <a:latin typeface="Calibri" charset="0"/>
          <a:ea typeface="ＭＳ Ｐゴシック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55588" algn="l" rtl="0" eaLnBrk="1" fontAlgn="base" hangingPunct="1">
        <a:spcBef>
          <a:spcPct val="20000"/>
        </a:spcBef>
        <a:spcAft>
          <a:spcPct val="0"/>
        </a:spcAft>
        <a:buSzPct val="60000"/>
        <a:buFont typeface="Wingdings" charset="0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/>
          <a:ea typeface="ＭＳ Ｐゴシック" charset="0"/>
          <a:cs typeface="Calibri"/>
        </a:defRPr>
      </a:lvl1pPr>
      <a:lvl2pPr marL="639763" indent="-255588" algn="l" rtl="0" eaLnBrk="1" fontAlgn="base" hangingPunct="1">
        <a:spcBef>
          <a:spcPct val="20000"/>
        </a:spcBef>
        <a:spcAft>
          <a:spcPct val="0"/>
        </a:spcAft>
        <a:buSzPct val="60000"/>
        <a:buFont typeface="Wingdings" charset="0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/>
          <a:ea typeface="ＭＳ Ｐゴシック" charset="0"/>
          <a:cs typeface="Calibri"/>
        </a:defRPr>
      </a:lvl2pPr>
      <a:lvl3pPr marL="1004888" indent="-255588" algn="l" rtl="0" eaLnBrk="1" fontAlgn="base" hangingPunct="1">
        <a:spcBef>
          <a:spcPct val="20000"/>
        </a:spcBef>
        <a:spcAft>
          <a:spcPct val="0"/>
        </a:spcAft>
        <a:buSzPct val="60000"/>
        <a:buFont typeface="Wingdings" charset="0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/>
          <a:ea typeface="ＭＳ Ｐゴシック" charset="0"/>
          <a:cs typeface="Calibri"/>
        </a:defRPr>
      </a:lvl3pPr>
      <a:lvl4pPr marL="1371600" indent="-255588" algn="l" rtl="0" eaLnBrk="1" fontAlgn="base" hangingPunct="1">
        <a:spcBef>
          <a:spcPct val="20000"/>
        </a:spcBef>
        <a:spcAft>
          <a:spcPct val="0"/>
        </a:spcAft>
        <a:buSzPct val="60000"/>
        <a:buFont typeface="Wingdings" charset="0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/>
          <a:ea typeface="ＭＳ Ｐゴシック" charset="0"/>
          <a:cs typeface="Calibri"/>
        </a:defRPr>
      </a:lvl4pPr>
      <a:lvl5pPr marL="1644650" indent="-255588" algn="l" rtl="0" eaLnBrk="1" fontAlgn="base" hangingPunct="1">
        <a:spcBef>
          <a:spcPct val="20000"/>
        </a:spcBef>
        <a:spcAft>
          <a:spcPct val="0"/>
        </a:spcAft>
        <a:buSzPct val="60000"/>
        <a:buFont typeface="Wingdings" charset="0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/>
          <a:ea typeface="ＭＳ Ｐゴシック" charset="0"/>
          <a:cs typeface="Calibri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middle school girl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35"/>
          <a:stretch/>
        </p:blipFill>
        <p:spPr>
          <a:xfrm>
            <a:off x="4989843" y="5189517"/>
            <a:ext cx="2057902" cy="1674833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2578" y="3338513"/>
            <a:ext cx="6172200" cy="685800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dirty="0" smtClean="0">
                <a:ea typeface="+mn-ea"/>
              </a:rPr>
              <a:t>Presentation to the Special Administrative Board</a:t>
            </a:r>
            <a:endParaRPr lang="en-US" dirty="0">
              <a:ea typeface="+mn-ea"/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5162" y="0"/>
            <a:ext cx="2289201" cy="153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 descr="TOKY-SLPS-DAY2-0077_R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89517"/>
            <a:ext cx="2523211" cy="1682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61"/>
          <a:stretch/>
        </p:blipFill>
        <p:spPr bwMode="auto">
          <a:xfrm>
            <a:off x="6852425" y="5189517"/>
            <a:ext cx="2291575" cy="1682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2" descr="Screen Shot 2014-03-13 at 4.18.19 PM_cropped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637" y="-1587"/>
            <a:ext cx="2295525" cy="153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807" y="0"/>
            <a:ext cx="2289201" cy="153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ubtitle 2"/>
          <p:cNvSpPr txBox="1">
            <a:spLocks/>
          </p:cNvSpPr>
          <p:nvPr/>
        </p:nvSpPr>
        <p:spPr>
          <a:xfrm>
            <a:off x="1349375" y="3681413"/>
            <a:ext cx="7543800" cy="37306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None/>
              <a:defRPr sz="2100" b="0" i="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9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7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5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defRPr/>
            </a:pPr>
            <a:endParaRPr lang="en-US" sz="1800" dirty="0">
              <a:latin typeface="Calibri"/>
              <a:cs typeface="Calibri"/>
            </a:endParaRP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1349375" y="4100513"/>
            <a:ext cx="7543800" cy="574357"/>
          </a:xfrm>
          <a:prstGeom prst="rect">
            <a:avLst/>
          </a:prstGeom>
        </p:spPr>
        <p:txBody>
          <a:bodyPr anchor="ctr">
            <a:normAutofit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None/>
              <a:defRPr sz="2100" b="0" i="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9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7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500" b="0" i="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ter Roman"/>
                <a:ea typeface="+mn-ea"/>
                <a:cs typeface="Charter Roman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defRPr/>
            </a:pPr>
            <a:r>
              <a:rPr lang="en-US" sz="1800" dirty="0" smtClean="0">
                <a:latin typeface="Calibri"/>
                <a:cs typeface="Calibri"/>
              </a:rPr>
              <a:t>Yvonne Green</a:t>
            </a:r>
          </a:p>
          <a:p>
            <a:pPr algn="r" fontAlgn="auto">
              <a:defRPr/>
            </a:pPr>
            <a:r>
              <a:rPr lang="en-US" sz="1400" dirty="0" smtClean="0">
                <a:latin typeface="Calibri"/>
                <a:cs typeface="Calibri"/>
              </a:rPr>
              <a:t>July 28, 2015</a:t>
            </a:r>
            <a:endParaRPr lang="en-US" sz="1400" dirty="0">
              <a:latin typeface="Calibri"/>
              <a:cs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807" y="2427923"/>
            <a:ext cx="8893982" cy="7302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800" dirty="0" smtClean="0">
                <a:solidFill>
                  <a:srgbClr val="1A2D70"/>
                </a:solidFill>
                <a:ea typeface="+mj-ea"/>
              </a:rPr>
              <a:t>Building Project Updates</a:t>
            </a:r>
            <a:endParaRPr lang="en-US" sz="4800" dirty="0">
              <a:solidFill>
                <a:srgbClr val="1A2D70"/>
              </a:solidFill>
              <a:ea typeface="+mj-ea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23210" y="5189517"/>
            <a:ext cx="2502723" cy="1668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77215" y="1108186"/>
            <a:ext cx="8229600" cy="2263664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Update on major building projects: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 err="1" smtClean="0"/>
              <a:t>L’Ouverture</a:t>
            </a:r>
            <a:r>
              <a:rPr lang="en-US" sz="2200" dirty="0" smtClean="0"/>
              <a:t> (AESM Middle relocation)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 smtClean="0"/>
              <a:t>Wyman (CSMB relocation)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 smtClean="0"/>
              <a:t>Pruitt (KIPP new building)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 smtClean="0"/>
              <a:t>Madison (new Therapeutic School)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7215" y="519205"/>
            <a:ext cx="6747510" cy="72614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A752FAD-E51C-4A14-8888-3DF46EE89A65}" type="datetime1">
              <a:rPr lang="en-US" smtClean="0"/>
              <a:pPr>
                <a:defRPr/>
              </a:pPr>
              <a:t>7/28/2015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St. Louis Public Schools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662D3C-9B96-4698-8557-E14F0816AC44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556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53151"/>
            <a:ext cx="8458200" cy="3770666"/>
          </a:xfrm>
        </p:spPr>
        <p:txBody>
          <a:bodyPr>
            <a:noAutofit/>
          </a:bodyPr>
          <a:lstStyle/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</a:rPr>
              <a:t>Project has been substantially completed as of July 1, 2015</a:t>
            </a:r>
          </a:p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</a:rPr>
              <a:t>Working on punch-list items</a:t>
            </a:r>
          </a:p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</a:rPr>
              <a:t>In process of coordinating furniture move  into classrooms </a:t>
            </a:r>
            <a:r>
              <a:rPr lang="en-US" sz="2400" dirty="0" smtClean="0">
                <a:effectLst/>
              </a:rPr>
              <a:t>week </a:t>
            </a:r>
            <a:r>
              <a:rPr lang="en-US" sz="2400" dirty="0">
                <a:effectLst/>
              </a:rPr>
              <a:t>of July 20th</a:t>
            </a:r>
          </a:p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</a:rPr>
              <a:t>Currently working on repairing water main and preparing for resurfacing playground/ parking lot</a:t>
            </a:r>
          </a:p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en-US" sz="2400" dirty="0" err="1">
                <a:effectLst/>
              </a:rPr>
              <a:t>L’Ouverture</a:t>
            </a:r>
            <a:r>
              <a:rPr lang="en-US" sz="2400" dirty="0">
                <a:effectLst/>
              </a:rPr>
              <a:t> is </a:t>
            </a:r>
            <a:r>
              <a:rPr lang="en-US" sz="2400" dirty="0" smtClean="0">
                <a:effectLst/>
              </a:rPr>
              <a:t>scheduled </a:t>
            </a:r>
            <a:r>
              <a:rPr lang="en-US" sz="2400" dirty="0">
                <a:effectLst/>
              </a:rPr>
              <a:t>to be turned over to SLPS on or before  July 31</a:t>
            </a:r>
            <a:r>
              <a:rPr lang="en-US" sz="2400" baseline="30000" dirty="0">
                <a:effectLst/>
              </a:rPr>
              <a:t>st</a:t>
            </a:r>
            <a:endParaRPr lang="en-US" sz="2400" dirty="0">
              <a:effectLst/>
            </a:endParaRPr>
          </a:p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</a:rPr>
              <a:t>Closed  </a:t>
            </a:r>
            <a:r>
              <a:rPr lang="en-US" sz="2400" dirty="0" smtClean="0">
                <a:effectLst/>
              </a:rPr>
              <a:t>Chouteau and Spring leased building on </a:t>
            </a:r>
            <a:r>
              <a:rPr lang="en-US" sz="2400" dirty="0">
                <a:effectLst/>
              </a:rPr>
              <a:t>schedule (June 25, 2015) </a:t>
            </a:r>
            <a:r>
              <a:rPr lang="en-US" sz="2400" dirty="0" smtClean="0">
                <a:effectLst/>
              </a:rPr>
              <a:t> - awaiting </a:t>
            </a:r>
            <a:r>
              <a:rPr lang="en-US" sz="2400" dirty="0">
                <a:effectLst/>
              </a:rPr>
              <a:t>deposit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7240" y="511585"/>
            <a:ext cx="6096000" cy="726141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L’Ouverture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A752FAD-E51C-4A14-8888-3DF46EE89A65}" type="datetime1">
              <a:rPr lang="en-US" smtClean="0"/>
              <a:pPr>
                <a:defRPr/>
              </a:pPr>
              <a:t>7/28/2015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74725" y="5980895"/>
            <a:ext cx="2133600" cy="3048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St. Louis Public Schools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662D3C-9B96-4698-8557-E14F0816AC44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337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F5BEB58-84F9-6245-B61F-E5BDF33CB551}" type="datetime4">
              <a:rPr lang="en-US" smtClean="0"/>
              <a:t>July 28, 2015</a:t>
            </a:fld>
            <a:endParaRPr lang="en-US" dirty="0"/>
          </a:p>
        </p:txBody>
      </p:sp>
      <p:pic>
        <p:nvPicPr>
          <p:cNvPr id="3074" name="Picture 2" descr="L:\Offices\BOE\Operations\L'Ouverture\Recommissioning Project (2014-2015)\Pictures\Typical classroom demo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430" y="699248"/>
            <a:ext cx="4210986" cy="2533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L:\Offices\BOE\Operations\L'Ouverture\Recommissioning Project (2014-2015)\Pictures\Upper hall demo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965" y="57466"/>
            <a:ext cx="2105025" cy="3499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L:\Offices\BOE\Operations\L'Ouverture\Recommissioning Project (2014-2015)\Pictures\Principals office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430" y="3590279"/>
            <a:ext cx="4286655" cy="2927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49721" y="77910"/>
            <a:ext cx="32976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4A66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L’Ouverture</a:t>
            </a:r>
            <a:endParaRPr lang="en-US" sz="3600" b="1" dirty="0">
              <a:solidFill>
                <a:srgbClr val="4A66A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416" y="3466783"/>
            <a:ext cx="4119214" cy="3089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939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53151"/>
            <a:ext cx="8458200" cy="3190299"/>
          </a:xfrm>
        </p:spPr>
        <p:txBody>
          <a:bodyPr>
            <a:noAutofit/>
          </a:bodyPr>
          <a:lstStyle/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en-US" sz="2400" dirty="0" smtClean="0">
                <a:effectLst/>
              </a:rPr>
              <a:t>Modular classrooms </a:t>
            </a:r>
            <a:r>
              <a:rPr lang="en-US" sz="2400" dirty="0">
                <a:effectLst/>
              </a:rPr>
              <a:t>are arriving and being installed</a:t>
            </a:r>
          </a:p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</a:rPr>
              <a:t>Hallway floor refinishing work is 70% complete</a:t>
            </a:r>
          </a:p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</a:rPr>
              <a:t>Student lockers on back order but should be received and installed by late August</a:t>
            </a:r>
          </a:p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</a:rPr>
              <a:t>Construction of the ADA hallway and ramp have </a:t>
            </a:r>
            <a:r>
              <a:rPr lang="en-US" sz="2400" dirty="0" smtClean="0">
                <a:effectLst/>
              </a:rPr>
              <a:t>begun</a:t>
            </a:r>
            <a:r>
              <a:rPr lang="en-US" sz="2400" dirty="0">
                <a:effectLst/>
              </a:rPr>
              <a:t>	</a:t>
            </a:r>
          </a:p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</a:rPr>
              <a:t>Wyman is </a:t>
            </a:r>
            <a:r>
              <a:rPr lang="en-US" sz="2400" dirty="0" smtClean="0">
                <a:effectLst/>
              </a:rPr>
              <a:t>scheduled </a:t>
            </a:r>
            <a:r>
              <a:rPr lang="en-US" sz="2400" dirty="0">
                <a:effectLst/>
              </a:rPr>
              <a:t>to be turned over to SLPS on or before July 31st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7240" y="511585"/>
            <a:ext cx="6096000" cy="72614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Wyman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A752FAD-E51C-4A14-8888-3DF46EE89A65}" type="datetime1">
              <a:rPr lang="en-US" smtClean="0"/>
              <a:pPr>
                <a:defRPr/>
              </a:pPr>
              <a:t>7/28/2015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74725" y="5980895"/>
            <a:ext cx="2133600" cy="3048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St. Louis Public Schools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662D3C-9B96-4698-8557-E14F0816AC44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60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23" y="777949"/>
            <a:ext cx="4177058" cy="2784705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766553" y="2811294"/>
            <a:ext cx="2106686" cy="17509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F5BEB58-84F9-6245-B61F-E5BDF33CB551}" type="datetime4">
              <a:rPr lang="en-US" smtClean="0"/>
              <a:t>July 28, 2015</a:t>
            </a:fld>
            <a:endParaRPr lang="en-US" dirty="0"/>
          </a:p>
        </p:txBody>
      </p:sp>
      <p:pic>
        <p:nvPicPr>
          <p:cNvPr id="1027" name="Picture 3" descr="L:\Offices\BOE\Operations\Wyman\Recommissioning project (Oct 2014)\Pictures\3rd Floor Hallway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845" y="3562654"/>
            <a:ext cx="3443593" cy="2957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:\Offices\BOE\Operations\Wyman\Recommissioning project (Oct 2014)\Pictures\Photos\2-18\DSC00078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539" y="3562654"/>
            <a:ext cx="3492229" cy="2957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86382" y="175099"/>
            <a:ext cx="32976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4A66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Wyman </a:t>
            </a:r>
            <a:endParaRPr lang="en-US" sz="3600" b="1" dirty="0">
              <a:solidFill>
                <a:srgbClr val="4A66A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5215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F5BEB58-84F9-6245-B61F-E5BDF33CB551}" type="datetime4">
              <a:rPr lang="en-US" smtClean="0"/>
              <a:t>July 28, 2015</a:t>
            </a:fld>
            <a:endParaRPr lang="en-US" dirty="0"/>
          </a:p>
        </p:txBody>
      </p:sp>
      <p:pic>
        <p:nvPicPr>
          <p:cNvPr id="5" name="Picture 4" descr="C:\Users\ygreen9658\AppData\Local\Microsoft\Windows\Temporary Internet Files\Content.Outlook\LCK5U85F\Piering (2) (3)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87" y="415851"/>
            <a:ext cx="2273433" cy="3450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L:\Offices\BOE\Operations\Wyman\Recommissioning project (Oct 2014)\Pictures\Mobile Classroom Pics\Open half of unit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7103" y="3708377"/>
            <a:ext cx="2631484" cy="3149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ygreen9658\AppData\Local\Microsoft\Windows\Temporary Internet Files\Content.Outlook\LCK5U85F\20150721_104122_resized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688" y="3821690"/>
            <a:ext cx="3495230" cy="3090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ygreen9658\AppData\Local\Microsoft\Windows\Temporary Internet Files\Content.Outlook\LCK5U85F\20150717_153358 (2)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5946" y="537210"/>
            <a:ext cx="4132299" cy="3164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-1" y="-13846"/>
            <a:ext cx="36918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4A66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Wyman Modular Science Labs</a:t>
            </a:r>
            <a:endParaRPr lang="en-US" sz="3600" b="1" dirty="0">
              <a:solidFill>
                <a:srgbClr val="4A66A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386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40030" y="1270687"/>
            <a:ext cx="8458200" cy="2298759"/>
          </a:xfrm>
        </p:spPr>
        <p:txBody>
          <a:bodyPr>
            <a:noAutofit/>
          </a:bodyPr>
          <a:lstStyle/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en-US" sz="2400" dirty="0" smtClean="0">
                <a:effectLst/>
              </a:rPr>
              <a:t>Building is substantially complete</a:t>
            </a:r>
          </a:p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en-US" sz="2400" dirty="0" smtClean="0">
                <a:effectLst/>
              </a:rPr>
              <a:t>Working on punch list items and heating unit repairs</a:t>
            </a:r>
          </a:p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en-US" sz="2400" dirty="0" smtClean="0">
                <a:effectLst/>
              </a:rPr>
              <a:t>KIPP has moved into the building and have been </a:t>
            </a:r>
            <a:r>
              <a:rPr lang="en-US" sz="2400" dirty="0" smtClean="0">
                <a:effectLst/>
              </a:rPr>
              <a:t>issued </a:t>
            </a:r>
            <a:r>
              <a:rPr lang="en-US" sz="2400" dirty="0" smtClean="0">
                <a:effectLst/>
              </a:rPr>
              <a:t>3 sets of keys</a:t>
            </a:r>
          </a:p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en-US" sz="2400" dirty="0" smtClean="0">
                <a:effectLst/>
              </a:rPr>
              <a:t>Payments have been made promptly when billed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7240" y="511585"/>
            <a:ext cx="6096000" cy="72614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Pruitt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A752FAD-E51C-4A14-8888-3DF46EE89A65}" type="datetime1">
              <a:rPr lang="en-US" smtClean="0"/>
              <a:pPr>
                <a:defRPr/>
              </a:pPr>
              <a:t>7/28/2015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74725" y="5980895"/>
            <a:ext cx="2133600" cy="3048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St. Louis Public Schools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662D3C-9B96-4698-8557-E14F0816AC44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219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F5BEB58-84F9-6245-B61F-E5BDF33CB551}" type="datetime4">
              <a:rPr lang="en-US" smtClean="0"/>
              <a:t>July 28, 2015</a:t>
            </a:fld>
            <a:endParaRPr lang="en-US" dirty="0"/>
          </a:p>
        </p:txBody>
      </p:sp>
      <p:pic>
        <p:nvPicPr>
          <p:cNvPr id="2050" name="Picture 2" descr="L:\Offices\BOE\Operations\Pruitt\Recommissioning project (2014-2015)\Pictures\20150501_11450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192" y="826852"/>
            <a:ext cx="2240097" cy="3982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L:\Offices\BOE\Operations\Pruitt\Recommissioning project (2014-2015)\Pictures\20150406_135853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1450" y="877020"/>
            <a:ext cx="3960239" cy="2227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82879" y="48126"/>
            <a:ext cx="32976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4A66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Pruitt</a:t>
            </a:r>
            <a:endParaRPr lang="en-US" sz="3600" b="1" dirty="0">
              <a:solidFill>
                <a:srgbClr val="4A66A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0390" y="3274060"/>
            <a:ext cx="5185410" cy="306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863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40030" y="1533577"/>
            <a:ext cx="8458200" cy="1826843"/>
          </a:xfrm>
        </p:spPr>
        <p:txBody>
          <a:bodyPr>
            <a:noAutofit/>
          </a:bodyPr>
          <a:lstStyle/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</a:rPr>
              <a:t>Moved Special Education functions from McKinley</a:t>
            </a:r>
          </a:p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en-US" sz="2400" dirty="0" smtClean="0">
                <a:effectLst/>
              </a:rPr>
              <a:t>Moving the Epworth program from Fanning the week of July 27th</a:t>
            </a:r>
          </a:p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en-US" sz="2400" dirty="0" smtClean="0">
                <a:effectLst/>
              </a:rPr>
              <a:t>Hazmat remediation for lower grades will be completed by July 31st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7240" y="511585"/>
            <a:ext cx="6096000" cy="72614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Madison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A752FAD-E51C-4A14-8888-3DF46EE89A65}" type="datetime1">
              <a:rPr lang="en-US" smtClean="0">
                <a:solidFill>
                  <a:srgbClr val="252525">
                    <a:alpha val="60000"/>
                  </a:srgbClr>
                </a:solidFill>
              </a:rPr>
              <a:pPr>
                <a:defRPr/>
              </a:pPr>
              <a:t>7/28/2015</a:t>
            </a:fld>
            <a:endParaRPr lang="en-US" dirty="0">
              <a:solidFill>
                <a:srgbClr val="252525">
                  <a:alpha val="6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74725" y="5980895"/>
            <a:ext cx="2133600" cy="3048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252525">
                    <a:alpha val="60000"/>
                  </a:srgbClr>
                </a:solidFill>
              </a:rPr>
              <a:t>St. Louis Public Schools</a:t>
            </a:r>
            <a:endParaRPr lang="en-US" dirty="0">
              <a:solidFill>
                <a:srgbClr val="252525">
                  <a:alpha val="6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662D3C-9B96-4698-8557-E14F0816AC44}" type="slidenum">
              <a:rPr lang="en-US" smtClean="0">
                <a:solidFill>
                  <a:srgbClr val="252525">
                    <a:alpha val="60000"/>
                  </a:srgbClr>
                </a:solidFill>
              </a:rPr>
              <a:pPr>
                <a:defRPr/>
              </a:pPr>
              <a:t>10</a:t>
            </a:fld>
            <a:endParaRPr lang="en-US" dirty="0">
              <a:solidFill>
                <a:srgbClr val="252525">
                  <a:alpha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008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7240" y="2959551"/>
            <a:ext cx="6096000" cy="726141"/>
          </a:xfrm>
        </p:spPr>
        <p:txBody>
          <a:bodyPr/>
          <a:lstStyle/>
          <a:p>
            <a:r>
              <a:rPr lang="en-US" dirty="0" smtClean="0">
                <a:solidFill>
                  <a:srgbClr val="1A2D70"/>
                </a:solidFill>
                <a:effectLst/>
              </a:rPr>
              <a:t>Questions?</a:t>
            </a:r>
            <a:endParaRPr lang="en-US" dirty="0">
              <a:solidFill>
                <a:srgbClr val="1A2D70"/>
              </a:solidFill>
              <a:effectLst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2CDC74E-6411-8B41-83B0-7D6F6CE3BCFF}" type="datetime4">
              <a:rPr lang="en-US" smtClean="0"/>
              <a:t>July 28, 2015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340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PT Template Calibri">
  <a:themeElements>
    <a:clrScheme name="Custom 3">
      <a:dk1>
        <a:srgbClr val="FFFFFF"/>
      </a:dk1>
      <a:lt1>
        <a:srgbClr val="252525"/>
      </a:lt1>
      <a:dk2>
        <a:srgbClr val="FFFFFF"/>
      </a:dk2>
      <a:lt2>
        <a:srgbClr val="FFFFFF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Template Calibri.pot</Template>
  <TotalTime>11153</TotalTime>
  <Words>271</Words>
  <Application>Microsoft Office PowerPoint</Application>
  <PresentationFormat>On-screen Show (4:3)</PresentationFormat>
  <Paragraphs>58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ＭＳ Ｐゴシック</vt:lpstr>
      <vt:lpstr>Arial</vt:lpstr>
      <vt:lpstr>Calibri</vt:lpstr>
      <vt:lpstr>Palatino Linotype</vt:lpstr>
      <vt:lpstr>Wingdings</vt:lpstr>
      <vt:lpstr>PPT Template Calibri</vt:lpstr>
      <vt:lpstr>Building Project Updates</vt:lpstr>
      <vt:lpstr>Overview</vt:lpstr>
      <vt:lpstr>L’Ouverture</vt:lpstr>
      <vt:lpstr>PowerPoint Presentation</vt:lpstr>
      <vt:lpstr>Wyman</vt:lpstr>
      <vt:lpstr>PowerPoint Presentation</vt:lpstr>
      <vt:lpstr>PowerPoint Presentation</vt:lpstr>
      <vt:lpstr>Pruitt</vt:lpstr>
      <vt:lpstr>PowerPoint Presentation</vt:lpstr>
      <vt:lpstr>Madison</vt:lpstr>
      <vt:lpstr>Questions?</vt:lpstr>
    </vt:vector>
  </TitlesOfParts>
  <Company>Saint Louis Public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Christian Holt</dc:creator>
  <cp:lastModifiedBy>Houlihan, Mary M.</cp:lastModifiedBy>
  <cp:revision>75</cp:revision>
  <dcterms:created xsi:type="dcterms:W3CDTF">2015-01-28T17:47:56Z</dcterms:created>
  <dcterms:modified xsi:type="dcterms:W3CDTF">2015-07-28T15:10:37Z</dcterms:modified>
</cp:coreProperties>
</file>