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0" r:id="rId1"/>
  </p:sldMasterIdLst>
  <p:notesMasterIdLst>
    <p:notesMasterId r:id="rId8"/>
  </p:notesMasterIdLst>
  <p:handoutMasterIdLst>
    <p:handoutMasterId r:id="rId9"/>
  </p:handoutMasterIdLst>
  <p:sldIdLst>
    <p:sldId id="256" r:id="rId2"/>
    <p:sldId id="276" r:id="rId3"/>
    <p:sldId id="280" r:id="rId4"/>
    <p:sldId id="277" r:id="rId5"/>
    <p:sldId id="279" r:id="rId6"/>
    <p:sldId id="264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864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A6E35-533A-1640-8925-A2087A8EE42F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763FC-C080-874B-B52C-594209F1F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958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D5145-8D50-F74A-948B-76BB50AD821E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51DCD-F602-A04B-AE53-1FC08CF1D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15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170B94-9430-4CC2-93EF-8AA0240C099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928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170B94-9430-4CC2-93EF-8AA0240C099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833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6854825" y="-96838"/>
            <a:ext cx="2322513" cy="173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353" y="2188817"/>
            <a:ext cx="7543800" cy="731328"/>
          </a:xfrm>
        </p:spPr>
        <p:txBody>
          <a:bodyPr/>
          <a:lstStyle>
            <a:lvl1pPr algn="r">
              <a:defRPr sz="6000">
                <a:solidFill>
                  <a:srgbClr val="4A66A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353" y="2920145"/>
            <a:ext cx="7543800" cy="685800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87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699249"/>
            <a:ext cx="6096000" cy="3657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77240" y="4900705"/>
            <a:ext cx="6096000" cy="72614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BEB58-84F9-6245-B61F-E5BDF33CB551}" type="datetime4">
              <a:rPr lang="en-US" smtClean="0"/>
              <a:t>May 26, 2015</a:t>
            </a:fld>
            <a:endParaRPr lang="en-US" dirty="0"/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F6161-1078-1549-8FF0-98DCD2F583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56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389" y="4451940"/>
            <a:ext cx="3733800" cy="73152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7389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1" i="0" kern="1200" cap="none" dirty="0" smtClean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j-ea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7C8D9-BD8D-A64F-9DC9-BEE10250BE71}" type="datetime4">
              <a:rPr lang="en-US" smtClean="0"/>
              <a:t>May 26, 2015</a:t>
            </a:fld>
            <a:endParaRPr lang="en-US" dirty="0"/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2B01-79A6-D941-AD06-2E548EC539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2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84383" y="4692973"/>
            <a:ext cx="7543800" cy="914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784383" y="1512394"/>
            <a:ext cx="3273552" cy="2574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469415" y="1512395"/>
            <a:ext cx="3273552" cy="25781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F61E3-A59F-E14A-9578-6174930109D3}" type="datetime4">
              <a:rPr lang="en-US" smtClean="0"/>
              <a:t>May 26, 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E59E0-87A0-A945-8177-24D7184B10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45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77875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0563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9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172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4768" y="2504692"/>
            <a:ext cx="3276600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980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9800" y="2504692"/>
            <a:ext cx="3273552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5226A-639D-DA47-9C4F-878446156601}" type="datetime4">
              <a:rPr lang="en-US" smtClean="0"/>
              <a:t>May 26, 2015</a:t>
            </a:fld>
            <a:endParaRPr lang="en-US" dirty="0"/>
          </a:p>
        </p:txBody>
      </p:sp>
      <p:sp>
        <p:nvSpPr>
          <p:cNvPr id="11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079C-BBBA-6049-BEA8-DF38C6C4DC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78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7240" y="4086578"/>
            <a:ext cx="7543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83734" y="5014116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5546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D2294-775A-A04A-9D47-1610BF652198}" type="datetime4">
              <a:rPr lang="en-US" smtClean="0"/>
              <a:t>May 26, 2015</a:t>
            </a:fld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6D069-3BC5-0F4E-AED0-A581D8B0A3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67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40400" y="1774825"/>
            <a:ext cx="457200" cy="1230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9902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702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5C82B-E545-304A-A01C-5DBA38AE32C8}" type="datetime4">
              <a:rPr lang="en-US" smtClean="0"/>
              <a:t>May 26, 2015</a:t>
            </a:fld>
            <a:endParaRPr lang="en-US" dirty="0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21EEE-780A-C741-9946-A948AC465D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9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5675" y="3692525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454" y="1397000"/>
            <a:ext cx="7424585" cy="208863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4284" y="3813449"/>
            <a:ext cx="5029200" cy="720804"/>
          </a:xfrm>
        </p:spPr>
        <p:txBody>
          <a:bodyPr/>
          <a:lstStyle>
            <a:lvl1pPr marL="0" indent="0">
              <a:buNone/>
              <a:defRPr sz="16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D54CA-71F3-AB42-9544-804BC1A514FE}" type="datetime4">
              <a:rPr lang="en-US" smtClean="0"/>
              <a:t>May 26, 2015</a:t>
            </a:fld>
            <a:endParaRPr lang="en-US" dirty="0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B44FF-73CD-B944-A24A-C098C6968F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45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588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EB69D-C828-1D4B-8E7C-AA7288DC06EC}" type="datetime4">
              <a:rPr lang="en-US" smtClean="0"/>
              <a:t>May 26, 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B7962-86B7-1A42-BD2B-2AB85F7A9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5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 rot="5400000">
            <a:off x="7373937" y="4516438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7251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58510" y="685801"/>
            <a:ext cx="5029200" cy="377618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50A9A-B631-E847-AB43-2C1C4594463B}" type="datetime4">
              <a:rPr lang="en-US" smtClean="0"/>
              <a:t>May 26, 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8DC0C-358F-5D4E-B0CC-FF45E7EC01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391AE998-9DFF-B046-8B61-46163DD9C63C}" type="datetime4">
              <a:rPr lang="en-US" smtClean="0"/>
              <a:t>May 26,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0ADC0D0B-05AD-5040-BE5B-53A288BDFE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900" b="1" kern="1200">
          <a:solidFill>
            <a:srgbClr val="4A66A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marL="639763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2pPr>
      <a:lvl3pPr marL="1004888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3pPr>
      <a:lvl4pPr marL="137160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4pPr>
      <a:lvl5pPr marL="16446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middle school girl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35"/>
          <a:stretch/>
        </p:blipFill>
        <p:spPr>
          <a:xfrm>
            <a:off x="4989843" y="5189517"/>
            <a:ext cx="2057902" cy="167483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0975" y="3524253"/>
            <a:ext cx="6172200" cy="6858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ea typeface="+mn-ea"/>
              </a:rPr>
              <a:t>Presentation to the Special Administrative Board</a:t>
            </a:r>
            <a:endParaRPr lang="en-US" dirty="0">
              <a:ea typeface="+mn-ea"/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5162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TOKY-SLPS-DAY2-0077_R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9517"/>
            <a:ext cx="2523211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1"/>
          <a:stretch/>
        </p:blipFill>
        <p:spPr bwMode="auto">
          <a:xfrm>
            <a:off x="6852425" y="5189517"/>
            <a:ext cx="2291575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Screen Shot 2014-03-13 at 4.18.19 PM_cropp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37" y="-1587"/>
            <a:ext cx="2295525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07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1349375" y="4193383"/>
            <a:ext cx="7543800" cy="3730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800" dirty="0" smtClean="0">
                <a:latin typeface="Calibri"/>
                <a:cs typeface="Calibri"/>
              </a:rPr>
              <a:t>Angie Banks/ Mary Houlihan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349375" y="4589463"/>
            <a:ext cx="7543800" cy="244475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400" dirty="0" smtClean="0">
                <a:latin typeface="Calibri"/>
                <a:cs typeface="Calibri"/>
              </a:rPr>
              <a:t>May 21, 2015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" y="2903542"/>
            <a:ext cx="8759825" cy="7302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smtClean="0">
                <a:solidFill>
                  <a:srgbClr val="1A2D70"/>
                </a:solidFill>
                <a:ea typeface="+mj-ea"/>
              </a:rPr>
              <a:t>General Operating Budget </a:t>
            </a:r>
            <a:br>
              <a:rPr lang="en-US" sz="4400" dirty="0" smtClean="0">
                <a:solidFill>
                  <a:srgbClr val="1A2D70"/>
                </a:solidFill>
                <a:ea typeface="+mj-ea"/>
              </a:rPr>
            </a:br>
            <a:r>
              <a:rPr lang="en-US" sz="4400" dirty="0" smtClean="0">
                <a:solidFill>
                  <a:srgbClr val="1A2D70"/>
                </a:solidFill>
                <a:ea typeface="+mj-ea"/>
              </a:rPr>
              <a:t>3</a:t>
            </a:r>
            <a:r>
              <a:rPr lang="en-US" sz="4400" baseline="30000" dirty="0" smtClean="0">
                <a:solidFill>
                  <a:srgbClr val="1A2D70"/>
                </a:solidFill>
                <a:ea typeface="+mj-ea"/>
              </a:rPr>
              <a:t>rd</a:t>
            </a:r>
            <a:r>
              <a:rPr lang="en-US" sz="4400" dirty="0" smtClean="0">
                <a:solidFill>
                  <a:srgbClr val="1A2D70"/>
                </a:solidFill>
                <a:ea typeface="+mj-ea"/>
              </a:rPr>
              <a:t> Quarter 2014-15 Financial Update</a:t>
            </a:r>
            <a:endParaRPr lang="en-US" sz="4400" dirty="0">
              <a:solidFill>
                <a:srgbClr val="1A2D70"/>
              </a:solidFill>
              <a:ea typeface="+mj-ea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3210" y="5189517"/>
            <a:ext cx="2502723" cy="166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777240" y="536984"/>
            <a:ext cx="6096000" cy="7261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 kern="120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rgbClr val="1A2D70"/>
                </a:solidFill>
                <a:effectLst/>
              </a:rPr>
              <a:t>Budget Objectives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idx="4294967295"/>
          </p:nvPr>
        </p:nvSpPr>
        <p:spPr>
          <a:xfrm>
            <a:off x="962025" y="1714500"/>
            <a:ext cx="7267575" cy="5438775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600" dirty="0" smtClean="0"/>
              <a:t>Improve academic outcomes </a:t>
            </a:r>
            <a:endParaRPr lang="en-US" sz="2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/>
              <a:t>Implement </a:t>
            </a:r>
            <a:r>
              <a:rPr lang="en-US" sz="2200" dirty="0"/>
              <a:t>SLPS Initiatives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/>
              <a:t>Re-align </a:t>
            </a:r>
            <a:r>
              <a:rPr lang="en-US" sz="2200" dirty="0"/>
              <a:t>resources to support principals, teachers and students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/>
              <a:t>Target </a:t>
            </a:r>
            <a:r>
              <a:rPr lang="en-US" sz="2200" dirty="0"/>
              <a:t>resources to schools based on academic </a:t>
            </a:r>
            <a:r>
              <a:rPr lang="en-US" sz="2200" dirty="0" smtClean="0"/>
              <a:t>need</a:t>
            </a:r>
            <a:br>
              <a:rPr lang="en-US" sz="2200" dirty="0" smtClean="0"/>
            </a:br>
            <a:r>
              <a:rPr lang="en-US" sz="2200" dirty="0" smtClean="0"/>
              <a:t> </a:t>
            </a:r>
            <a:endParaRPr lang="en-US" sz="2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 smtClean="0"/>
              <a:t>Establish Full </a:t>
            </a:r>
            <a:r>
              <a:rPr lang="en-US" sz="2600" dirty="0"/>
              <a:t>Accreditation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Balance expenditures and revenues </a:t>
            </a:r>
            <a:r>
              <a:rPr lang="en-US" sz="2600" dirty="0" smtClean="0"/>
              <a:t/>
            </a:r>
            <a:br>
              <a:rPr lang="en-US" sz="2600" dirty="0" smtClean="0"/>
            </a:br>
            <a:endParaRPr lang="en-US"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Reinforce a culture of high expectations and accountability </a:t>
            </a:r>
          </a:p>
          <a:p>
            <a:endParaRPr lang="en-US" sz="2600" dirty="0"/>
          </a:p>
          <a:p>
            <a:pPr marL="109537" indent="0">
              <a:buNone/>
            </a:pPr>
            <a:r>
              <a:rPr lang="en-US" sz="2400" b="1" dirty="0" smtClean="0"/>
              <a:t> </a:t>
            </a:r>
            <a:r>
              <a:rPr lang="en-US" sz="2400" dirty="0" smtClean="0">
                <a:solidFill>
                  <a:schemeClr val="tx2"/>
                </a:solidFill>
              </a:rPr>
              <a:t/>
            </a:r>
            <a:br>
              <a:rPr lang="en-US" sz="2400" dirty="0" smtClean="0">
                <a:solidFill>
                  <a:schemeClr val="tx2"/>
                </a:solidFill>
              </a:rPr>
            </a:br>
            <a:endParaRPr lang="en-US" sz="2400" dirty="0" smtClean="0">
              <a:solidFill>
                <a:schemeClr val="tx2"/>
              </a:solidFill>
            </a:endParaRPr>
          </a:p>
          <a:p>
            <a:pPr marL="109537" indent="0">
              <a:buFont typeface="Wingdings 3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quarter" idx="10"/>
          </p:nvPr>
        </p:nvSpPr>
        <p:spPr bwMode="auto">
          <a:xfrm>
            <a:off x="6172200" y="6154738"/>
            <a:ext cx="2133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6470B4-D36A-4DBA-B8FC-D74732B0419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5/26/2015</a:t>
            </a:fld>
            <a:endParaRPr lang="en-US" dirty="0" smtClean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822325" y="6154738"/>
            <a:ext cx="45720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E90021-D88B-42F3-9C16-56695A3B7FB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 smtClean="0"/>
          </a:p>
        </p:txBody>
      </p:sp>
      <p:sp>
        <p:nvSpPr>
          <p:cNvPr id="9" name="Footer Placeholder 5"/>
          <p:cNvSpPr txBox="1">
            <a:spLocks/>
          </p:cNvSpPr>
          <p:nvPr/>
        </p:nvSpPr>
        <p:spPr bwMode="auto">
          <a:xfrm>
            <a:off x="822325" y="5842000"/>
            <a:ext cx="2133600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600" b="0" i="0" kern="120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/>
              <a:t>St. Louis Public Schools</a:t>
            </a:r>
          </a:p>
        </p:txBody>
      </p:sp>
    </p:spTree>
    <p:extLst>
      <p:ext uri="{BB962C8B-B14F-4D97-AF65-F5344CB8AC3E}">
        <p14:creationId xmlns:p14="http://schemas.microsoft.com/office/powerpoint/2010/main" val="3846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7258168"/>
              </p:ext>
            </p:extLst>
          </p:nvPr>
        </p:nvGraphicFramePr>
        <p:xfrm>
          <a:off x="233293" y="1409700"/>
          <a:ext cx="8548757" cy="473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r:id="rId5" imgW="6800867" imgH="3943350" progId="Excel.Sheet.8">
                  <p:embed/>
                </p:oleObj>
              </mc:Choice>
              <mc:Fallback>
                <p:oleObj name="Worksheet" r:id="rId5" imgW="6800867" imgH="394335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3293" y="1409700"/>
                        <a:ext cx="8548757" cy="4737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2"/>
          <p:cNvSpPr txBox="1">
            <a:spLocks/>
          </p:cNvSpPr>
          <p:nvPr/>
        </p:nvSpPr>
        <p:spPr>
          <a:xfrm>
            <a:off x="366643" y="536984"/>
            <a:ext cx="7167632" cy="7261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 kern="120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rgbClr val="1A2D70"/>
                </a:solidFill>
                <a:effectLst/>
              </a:rPr>
              <a:t>FY2014-15 GOB Quarter#3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quarter" idx="10"/>
          </p:nvPr>
        </p:nvSpPr>
        <p:spPr bwMode="auto">
          <a:xfrm>
            <a:off x="6172200" y="6154738"/>
            <a:ext cx="2133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6470B4-D36A-4DBA-B8FC-D74732B0419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5/26/2015</a:t>
            </a:fld>
            <a:endParaRPr lang="en-US" dirty="0" smtClean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822325" y="6154738"/>
            <a:ext cx="45720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E90021-D88B-42F3-9C16-56695A3B7FB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701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82175"/>
            <a:ext cx="8839200" cy="4525962"/>
          </a:xfrm>
        </p:spPr>
        <p:txBody>
          <a:bodyPr>
            <a:normAutofit/>
          </a:bodyPr>
          <a:lstStyle/>
          <a:p>
            <a:pPr>
              <a:lnSpc>
                <a:spcPts val="2640"/>
              </a:lnSpc>
              <a:buNone/>
              <a:defRPr/>
            </a:pPr>
            <a:r>
              <a:rPr lang="en-US" spc="-150" dirty="0" smtClean="0">
                <a:solidFill>
                  <a:srgbClr val="C00000"/>
                </a:solidFill>
              </a:rPr>
              <a:t>			      </a:t>
            </a:r>
            <a:r>
              <a:rPr lang="en-US" sz="2200" b="1" dirty="0" smtClean="0">
                <a:solidFill>
                  <a:srgbClr val="000000"/>
                </a:solidFill>
              </a:rPr>
              <a:t>FY2015                   QTR2 	    	QTR3</a:t>
            </a:r>
            <a:endParaRPr lang="en-US" sz="2200" b="1" dirty="0">
              <a:solidFill>
                <a:srgbClr val="000000"/>
              </a:solidFill>
            </a:endParaRPr>
          </a:p>
          <a:p>
            <a:pPr>
              <a:lnSpc>
                <a:spcPts val="2640"/>
              </a:lnSpc>
              <a:spcBef>
                <a:spcPts val="0"/>
              </a:spcBef>
              <a:buNone/>
              <a:defRPr/>
            </a:pPr>
            <a:r>
              <a:rPr lang="en-US" spc="-15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		   </a:t>
            </a:r>
            <a:r>
              <a:rPr lang="en-US" sz="2200" b="1" dirty="0" smtClean="0">
                <a:solidFill>
                  <a:srgbClr val="000000"/>
                </a:solidFill>
              </a:rPr>
              <a:t>Amended             Projection	            Projection</a:t>
            </a:r>
          </a:p>
          <a:p>
            <a:pPr>
              <a:lnSpc>
                <a:spcPts val="2640"/>
              </a:lnSpc>
              <a:spcBef>
                <a:spcPts val="0"/>
              </a:spcBef>
              <a:buNone/>
              <a:defRPr/>
            </a:pPr>
            <a:endParaRPr lang="en-US" sz="2200" b="1" dirty="0">
              <a:solidFill>
                <a:srgbClr val="000000"/>
              </a:solidFill>
            </a:endParaRPr>
          </a:p>
          <a:p>
            <a:pPr>
              <a:buNone/>
              <a:defRPr/>
            </a:pPr>
            <a:r>
              <a:rPr lang="en-US" sz="2400" dirty="0">
                <a:solidFill>
                  <a:srgbClr val="000000"/>
                </a:solidFill>
              </a:rPr>
              <a:t>Revenues </a:t>
            </a:r>
            <a:r>
              <a:rPr lang="en-US" sz="2400" spc="-15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     </a:t>
            </a:r>
            <a:r>
              <a:rPr lang="en-US" sz="2400" dirty="0">
                <a:solidFill>
                  <a:srgbClr val="000000"/>
                </a:solidFill>
              </a:rPr>
              <a:t>$</a:t>
            </a:r>
            <a:r>
              <a:rPr lang="en-US" sz="2400" dirty="0" smtClean="0">
                <a:solidFill>
                  <a:srgbClr val="000000"/>
                </a:solidFill>
              </a:rPr>
              <a:t>290.5M     </a:t>
            </a:r>
            <a:r>
              <a:rPr lang="en-US" sz="2400" dirty="0">
                <a:solidFill>
                  <a:srgbClr val="000000"/>
                </a:solidFill>
              </a:rPr>
              <a:t>	      $</a:t>
            </a:r>
            <a:r>
              <a:rPr lang="en-US" sz="2400" dirty="0" smtClean="0">
                <a:solidFill>
                  <a:srgbClr val="000000"/>
                </a:solidFill>
              </a:rPr>
              <a:t>280.0M</a:t>
            </a: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0000"/>
                </a:solidFill>
              </a:rPr>
              <a:t>            $290.5M	</a:t>
            </a:r>
          </a:p>
          <a:p>
            <a:pPr>
              <a:buNone/>
              <a:defRPr/>
            </a:pP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smtClean="0">
                <a:solidFill>
                  <a:srgbClr val="000000"/>
                </a:solidFill>
              </a:rPr>
              <a:t>						</a:t>
            </a:r>
            <a:endParaRPr lang="en-US" sz="2400" dirty="0">
              <a:solidFill>
                <a:srgbClr val="000000"/>
              </a:solidFill>
            </a:endParaRPr>
          </a:p>
          <a:p>
            <a:pPr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Expenditures       </a:t>
            </a:r>
            <a:r>
              <a:rPr lang="en-US" sz="2400" u="sng" dirty="0" smtClean="0">
                <a:solidFill>
                  <a:srgbClr val="000000"/>
                </a:solidFill>
              </a:rPr>
              <a:t>$302.2M</a:t>
            </a:r>
            <a:r>
              <a:rPr lang="en-US" sz="2400" dirty="0" smtClean="0">
                <a:solidFill>
                  <a:srgbClr val="000000"/>
                </a:solidFill>
              </a:rPr>
              <a:t>     </a:t>
            </a:r>
            <a:r>
              <a:rPr lang="en-US" sz="2400" dirty="0">
                <a:solidFill>
                  <a:srgbClr val="000000"/>
                </a:solidFill>
              </a:rPr>
              <a:t>	      </a:t>
            </a:r>
            <a:r>
              <a:rPr lang="en-US" sz="2400" u="sng" dirty="0" smtClean="0">
                <a:solidFill>
                  <a:srgbClr val="000000"/>
                </a:solidFill>
              </a:rPr>
              <a:t>$291.6M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smtClean="0">
                <a:solidFill>
                  <a:srgbClr val="000000"/>
                </a:solidFill>
              </a:rPr>
              <a:t>            </a:t>
            </a:r>
            <a:r>
              <a:rPr lang="en-US" sz="2400" u="sng" dirty="0" smtClean="0">
                <a:solidFill>
                  <a:srgbClr val="000000"/>
                </a:solidFill>
              </a:rPr>
              <a:t>$302.2M   </a:t>
            </a:r>
          </a:p>
          <a:p>
            <a:pPr>
              <a:buNone/>
              <a:defRPr/>
            </a:pP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smtClean="0">
                <a:solidFill>
                  <a:srgbClr val="000000"/>
                </a:solidFill>
              </a:rPr>
              <a:t>		</a:t>
            </a:r>
            <a:r>
              <a:rPr lang="en-US" sz="2400" dirty="0"/>
              <a:t>	</a:t>
            </a:r>
            <a:r>
              <a:rPr lang="en-US" sz="2000" dirty="0" smtClean="0"/>
              <a:t>						</a:t>
            </a:r>
            <a:endParaRPr lang="en-US" sz="2400" dirty="0"/>
          </a:p>
          <a:p>
            <a:pPr>
              <a:buNone/>
              <a:defRPr/>
            </a:pPr>
            <a:r>
              <a:rPr lang="en-US" sz="2200" b="1" dirty="0" smtClean="0">
                <a:solidFill>
                  <a:srgbClr val="000000"/>
                </a:solidFill>
              </a:rPr>
              <a:t>Surplus/(Deficit)    </a:t>
            </a:r>
            <a:r>
              <a:rPr lang="en-US" sz="2400" b="1" dirty="0" smtClean="0">
                <a:solidFill>
                  <a:srgbClr val="FF0000"/>
                </a:solidFill>
              </a:rPr>
              <a:t>($11.7M)</a:t>
            </a:r>
            <a:r>
              <a:rPr lang="en-US" sz="2400" b="1" dirty="0" smtClean="0"/>
              <a:t> </a:t>
            </a:r>
            <a:r>
              <a:rPr lang="en-US" sz="2400" b="1" dirty="0"/>
              <a:t>	      </a:t>
            </a:r>
            <a:r>
              <a:rPr lang="en-US" sz="2400" b="1" dirty="0" smtClean="0">
                <a:solidFill>
                  <a:srgbClr val="FF0000"/>
                </a:solidFill>
              </a:rPr>
              <a:t>($11.6M)	           ($11.7M)</a:t>
            </a:r>
          </a:p>
          <a:p>
            <a:pPr>
              <a:buNone/>
              <a:defRPr/>
            </a:pPr>
            <a:endParaRPr lang="en-US" sz="24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buNone/>
              <a:defRPr/>
            </a:pPr>
            <a:r>
              <a:rPr lang="en-US" sz="2400" b="1" dirty="0">
                <a:solidFill>
                  <a:srgbClr val="000000"/>
                </a:solidFill>
              </a:rPr>
              <a:t>Ending </a:t>
            </a:r>
            <a:r>
              <a:rPr lang="en-US" sz="2400" b="1" dirty="0" smtClean="0">
                <a:solidFill>
                  <a:srgbClr val="000000"/>
                </a:solidFill>
              </a:rPr>
              <a:t>Fund	       $15.2M	        $15.3M	             $15.2M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Balance</a:t>
            </a:r>
            <a:endParaRPr lang="en-US" sz="2400" b="1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10615" cy="79057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2438400" y="2057400"/>
            <a:ext cx="586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2"/>
          <p:cNvSpPr txBox="1">
            <a:spLocks/>
          </p:cNvSpPr>
          <p:nvPr/>
        </p:nvSpPr>
        <p:spPr>
          <a:xfrm>
            <a:off x="400050" y="536984"/>
            <a:ext cx="7391400" cy="7261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 kern="120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>
                <a:solidFill>
                  <a:srgbClr val="1A2D70"/>
                </a:solidFill>
                <a:effectLst/>
              </a:rPr>
              <a:t>FY2014-15 GOB Year-End Projection</a:t>
            </a:r>
            <a:endParaRPr lang="en-US" sz="3600" dirty="0">
              <a:solidFill>
                <a:srgbClr val="1A2D70"/>
              </a:solidFill>
              <a:effectLst/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quarter" idx="10"/>
          </p:nvPr>
        </p:nvSpPr>
        <p:spPr bwMode="auto">
          <a:xfrm>
            <a:off x="6172200" y="6154738"/>
            <a:ext cx="2133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6470B4-D36A-4DBA-B8FC-D74732B0419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5/26/2015</a:t>
            </a:fld>
            <a:endParaRPr lang="en-US" dirty="0" smtClean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822325" y="6154738"/>
            <a:ext cx="45720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E90021-D88B-42F3-9C16-56695A3B7FB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dirty="0" smtClean="0"/>
          </a:p>
        </p:txBody>
      </p:sp>
      <p:sp>
        <p:nvSpPr>
          <p:cNvPr id="11" name="Footer Placeholder 5"/>
          <p:cNvSpPr txBox="1">
            <a:spLocks/>
          </p:cNvSpPr>
          <p:nvPr/>
        </p:nvSpPr>
        <p:spPr bwMode="auto">
          <a:xfrm>
            <a:off x="822325" y="5842000"/>
            <a:ext cx="2133600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600" b="0" i="0" kern="120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</p:spTree>
    <p:extLst>
      <p:ext uri="{BB962C8B-B14F-4D97-AF65-F5344CB8AC3E}">
        <p14:creationId xmlns:p14="http://schemas.microsoft.com/office/powerpoint/2010/main" val="5042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504825" y="536984"/>
            <a:ext cx="6953249" cy="7261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 kern="120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 smtClean="0">
                <a:solidFill>
                  <a:srgbClr val="1A2D70"/>
                </a:solidFill>
                <a:effectLst/>
              </a:rPr>
              <a:t>FY2014-15 Considerations</a:t>
            </a:r>
            <a:endParaRPr lang="en-US" sz="4800" dirty="0">
              <a:solidFill>
                <a:srgbClr val="1A2D70"/>
              </a:solidFill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8625" y="1676400"/>
            <a:ext cx="3971925" cy="30469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A2D70"/>
                </a:solidFill>
              </a:rPr>
              <a:t>Tax Anticipation </a:t>
            </a:r>
            <a:r>
              <a:rPr lang="en-US" sz="2400" dirty="0" smtClean="0">
                <a:solidFill>
                  <a:srgbClr val="1A2D70"/>
                </a:solidFill>
              </a:rPr>
              <a:t>Borrowing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</a:rPr>
              <a:t>Legal Actions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70C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70C0"/>
              </a:solidFill>
            </a:endParaRPr>
          </a:p>
          <a:p>
            <a:endParaRPr lang="en-US" sz="2400" dirty="0">
              <a:solidFill>
                <a:srgbClr val="0070C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70C0"/>
              </a:solidFill>
            </a:endParaRPr>
          </a:p>
          <a:p>
            <a:endParaRPr lang="en-US" sz="2400" dirty="0" smtClean="0">
              <a:solidFill>
                <a:srgbClr val="0070C0"/>
              </a:solidFill>
            </a:endParaRPr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423862" y="4507944"/>
            <a:ext cx="3971925" cy="762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73050" indent="-255588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 typeface="Wingdings" charset="0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1pPr>
            <a:lvl2pPr marL="639763" indent="-255588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 typeface="Wingdings" charset="0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2pPr>
            <a:lvl3pPr marL="1004888" indent="-255588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 typeface="Wingdings" charset="0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3pPr>
            <a:lvl4pPr marL="1371600" indent="-255588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 typeface="Wingdings" charset="0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4pPr>
            <a:lvl5pPr marL="1644650" indent="-255588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 typeface="Wingdings" charset="0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7462" indent="0"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Risks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9150" y="1676400"/>
            <a:ext cx="3971925" cy="28828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</a:rPr>
              <a:t>Property Taxes </a:t>
            </a:r>
          </a:p>
          <a:p>
            <a:pPr marL="342900" indent="-342900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1A2D70"/>
                </a:solidFill>
              </a:rPr>
              <a:t>Additional </a:t>
            </a:r>
            <a:r>
              <a:rPr lang="en-US" sz="2400" dirty="0">
                <a:solidFill>
                  <a:srgbClr val="1A2D70"/>
                </a:solidFill>
              </a:rPr>
              <a:t>Formula </a:t>
            </a:r>
            <a:r>
              <a:rPr lang="en-US" sz="2400" dirty="0" smtClean="0">
                <a:solidFill>
                  <a:srgbClr val="1A2D70"/>
                </a:solidFill>
              </a:rPr>
              <a:t>Funding</a:t>
            </a:r>
          </a:p>
          <a:p>
            <a:pPr marL="342900" indent="-342900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1A2D70"/>
                </a:solidFill>
              </a:rPr>
              <a:t>Staffing/Vacancies</a:t>
            </a:r>
            <a:endParaRPr lang="en-US" sz="2400" dirty="0">
              <a:solidFill>
                <a:srgbClr val="1A2D70"/>
              </a:solidFill>
            </a:endParaRPr>
          </a:p>
          <a:p>
            <a:pPr marL="800100" lvl="1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A2D70"/>
                </a:solidFill>
              </a:rPr>
              <a:t>Salaries</a:t>
            </a:r>
          </a:p>
          <a:p>
            <a:pPr marL="800100" lvl="1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A2D70"/>
                </a:solidFill>
              </a:rPr>
              <a:t>Benefits</a:t>
            </a:r>
            <a:br>
              <a:rPr lang="en-US" sz="2400" dirty="0">
                <a:solidFill>
                  <a:srgbClr val="1A2D70"/>
                </a:solidFill>
              </a:rPr>
            </a:br>
            <a:r>
              <a:rPr lang="en-US" sz="2400" dirty="0" smtClean="0">
                <a:solidFill>
                  <a:srgbClr val="1A2D70"/>
                </a:solidFill>
              </a:rPr>
              <a:t>Budget Reviews</a:t>
            </a:r>
            <a:endParaRPr lang="en-US" sz="2400" dirty="0">
              <a:solidFill>
                <a:srgbClr val="1A2D70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629148" y="4507944"/>
            <a:ext cx="3971925" cy="762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73050" indent="-255588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 typeface="Wingdings" charset="0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1pPr>
            <a:lvl2pPr marL="639763" indent="-255588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 typeface="Wingdings" charset="0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2pPr>
            <a:lvl3pPr marL="1004888" indent="-255588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 typeface="Wingdings" charset="0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3pPr>
            <a:lvl4pPr marL="1371600" indent="-255588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 typeface="Wingdings" charset="0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4pPr>
            <a:lvl5pPr marL="1644650" indent="-255588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 typeface="Wingdings" charset="0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7462" indent="0" algn="ctr">
              <a:buNone/>
            </a:pPr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Opportunities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quarter" idx="10"/>
          </p:nvPr>
        </p:nvSpPr>
        <p:spPr bwMode="auto">
          <a:xfrm>
            <a:off x="6172200" y="6154738"/>
            <a:ext cx="2133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6470B4-D36A-4DBA-B8FC-D74732B0419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5/26/2015</a:t>
            </a:fld>
            <a:endParaRPr lang="en-US" dirty="0" smtClean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822325" y="6154738"/>
            <a:ext cx="45720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E90021-D88B-42F3-9C16-56695A3B7FB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dirty="0" smtClean="0"/>
          </a:p>
        </p:txBody>
      </p:sp>
      <p:sp>
        <p:nvSpPr>
          <p:cNvPr id="12" name="Footer Placeholder 5"/>
          <p:cNvSpPr txBox="1">
            <a:spLocks/>
          </p:cNvSpPr>
          <p:nvPr/>
        </p:nvSpPr>
        <p:spPr bwMode="auto">
          <a:xfrm>
            <a:off x="822325" y="5842000"/>
            <a:ext cx="2133600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600" b="0" i="0" kern="120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St. Louis Public Schools</a:t>
            </a:r>
          </a:p>
        </p:txBody>
      </p:sp>
    </p:spTree>
    <p:extLst>
      <p:ext uri="{BB962C8B-B14F-4D97-AF65-F5344CB8AC3E}">
        <p14:creationId xmlns:p14="http://schemas.microsoft.com/office/powerpoint/2010/main" val="219506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2959551"/>
            <a:ext cx="6096000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Questions?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quarter" idx="10"/>
          </p:nvPr>
        </p:nvSpPr>
        <p:spPr bwMode="auto">
          <a:xfrm>
            <a:off x="6172200" y="6154738"/>
            <a:ext cx="2133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6470B4-D36A-4DBA-B8FC-D74732B0419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5/26/2015</a:t>
            </a:fld>
            <a:endParaRPr lang="en-US" dirty="0" smtClean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822325" y="6154738"/>
            <a:ext cx="45720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E90021-D88B-42F3-9C16-56695A3B7FB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dirty="0" smtClean="0"/>
          </a:p>
        </p:txBody>
      </p:sp>
      <p:sp>
        <p:nvSpPr>
          <p:cNvPr id="10" name="Footer Placeholder 5"/>
          <p:cNvSpPr txBox="1">
            <a:spLocks/>
          </p:cNvSpPr>
          <p:nvPr/>
        </p:nvSpPr>
        <p:spPr bwMode="auto">
          <a:xfrm>
            <a:off x="822325" y="5842000"/>
            <a:ext cx="2133600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600" b="0" i="0" kern="120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Palatino Linotype" charset="0"/>
                <a:ea typeface="ＭＳ Ｐゴシック" charset="0"/>
                <a:cs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/>
              <a:t>St. Louis Public Schools</a:t>
            </a:r>
          </a:p>
        </p:txBody>
      </p:sp>
    </p:spTree>
    <p:extLst>
      <p:ext uri="{BB962C8B-B14F-4D97-AF65-F5344CB8AC3E}">
        <p14:creationId xmlns:p14="http://schemas.microsoft.com/office/powerpoint/2010/main" val="362734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 Template Calibri">
  <a:themeElements>
    <a:clrScheme name="Custom 3">
      <a:dk1>
        <a:srgbClr val="FFFFFF"/>
      </a:dk1>
      <a:lt1>
        <a:srgbClr val="252525"/>
      </a:lt1>
      <a:dk2>
        <a:srgbClr val="FFFFFF"/>
      </a:dk2>
      <a:lt2>
        <a:srgbClr val="FFFFFF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 Calibri.pot</Template>
  <TotalTime>9276</TotalTime>
  <Words>101</Words>
  <Application>Microsoft Office PowerPoint</Application>
  <PresentationFormat>On-screen Show (4:3)</PresentationFormat>
  <Paragraphs>58</Paragraphs>
  <Slides>6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PPT Template Calibri</vt:lpstr>
      <vt:lpstr>Worksheet</vt:lpstr>
      <vt:lpstr>General Operating Budget  3rd Quarter 2014-15 Financial Update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>Saint Louis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Holt</dc:creator>
  <cp:lastModifiedBy>Wallace, Patrick W.</cp:lastModifiedBy>
  <cp:revision>34</cp:revision>
  <dcterms:created xsi:type="dcterms:W3CDTF">2015-01-28T17:47:56Z</dcterms:created>
  <dcterms:modified xsi:type="dcterms:W3CDTF">2015-05-26T16:11:09Z</dcterms:modified>
</cp:coreProperties>
</file>