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70" r:id="rId4"/>
    <p:sldId id="271" r:id="rId5"/>
    <p:sldId id="273" r:id="rId6"/>
    <p:sldId id="272" r:id="rId7"/>
    <p:sldId id="267" r:id="rId8"/>
    <p:sldId id="26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A6E35-533A-1640-8925-A2087A8EE42F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63FC-C080-874B-B52C-594209F1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5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D5145-8D50-F74A-948B-76BB50AD821E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51DCD-F602-A04B-AE53-1FC08CF1D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1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6854825" y="-96838"/>
            <a:ext cx="2322513" cy="173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53" y="2188817"/>
            <a:ext cx="7543800" cy="731328"/>
          </a:xfrm>
        </p:spPr>
        <p:txBody>
          <a:bodyPr/>
          <a:lstStyle>
            <a:lvl1pPr algn="r">
              <a:defRPr sz="6000">
                <a:solidFill>
                  <a:srgbClr val="4A66A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353" y="2920145"/>
            <a:ext cx="7543800" cy="6858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699249"/>
            <a:ext cx="6096000" cy="365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7240" y="4900705"/>
            <a:ext cx="6096000" cy="7261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BEB58-84F9-6245-B61F-E5BDF33CB551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161-1078-1549-8FF0-98DCD2F583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5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389" y="4451940"/>
            <a:ext cx="3733800" cy="73152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389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1" i="0" kern="1200" cap="none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C8D9-BD8D-A64F-9DC9-BEE10250BE71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2B01-79A6-D941-AD06-2E548EC53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84383" y="4692973"/>
            <a:ext cx="7543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4383" y="1512394"/>
            <a:ext cx="3273552" cy="2574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469415" y="1512395"/>
            <a:ext cx="3273552" cy="25781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F61E3-A59F-E14A-9578-6174930109D3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59E0-87A0-A945-8177-24D7184B1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4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875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3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72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4768" y="2504692"/>
            <a:ext cx="3276600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980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9800" y="2504692"/>
            <a:ext cx="3273552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5226A-639D-DA47-9C4F-878446156601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079C-BBBA-6049-BEA8-DF38C6C4D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7240" y="4086578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83734" y="5014116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54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D2294-775A-A04A-9D47-1610BF652198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D069-3BC5-0F4E-AED0-A581D8B0A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0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902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702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C82B-E545-304A-A01C-5DBA38AE32C8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1EEE-780A-C741-9946-A948AC465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5675" y="3692525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454" y="1397000"/>
            <a:ext cx="7424585" cy="208863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4284" y="3813449"/>
            <a:ext cx="5029200" cy="720804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54CA-71F3-AB42-9544-804BC1A514FE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44FF-73CD-B944-A24A-C098C6968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588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EB69D-C828-1D4B-8E7C-AA7288DC06EC}" type="datetime4">
              <a:rPr lang="en-US" smtClean="0"/>
              <a:t>July 28,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7962-86B7-1A42-BD2B-2AB85F7A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 rot="5400000">
            <a:off x="7373937" y="4516438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51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8510" y="685801"/>
            <a:ext cx="5029200" cy="377618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0A9A-B631-E847-AB43-2C1C4594463B}" type="datetime4">
              <a:rPr lang="en-US" smtClean="0"/>
              <a:t>July 28,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DC0C-358F-5D4E-B0CC-FF45E7EC0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391AE998-9DFF-B046-8B61-46163DD9C63C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0ADC0D0B-05AD-5040-BE5B-53A288BD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 kern="1200">
          <a:solidFill>
            <a:srgbClr val="4A66A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marL="639763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3pPr>
      <a:lvl4pPr marL="137160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4pPr>
      <a:lvl5pPr marL="16446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iddle school girl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35"/>
          <a:stretch/>
        </p:blipFill>
        <p:spPr>
          <a:xfrm>
            <a:off x="4989843" y="5189517"/>
            <a:ext cx="2057902" cy="167483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2578" y="3338513"/>
            <a:ext cx="6172200" cy="685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ea typeface="+mn-ea"/>
              </a:rPr>
              <a:t>Presentation to the Special Administrative Board</a:t>
            </a:r>
            <a:endParaRPr lang="en-US" dirty="0">
              <a:ea typeface="+mn-ea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5162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OKY-SLPS-DAY2-0077_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9517"/>
            <a:ext cx="2523211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 bwMode="auto">
          <a:xfrm>
            <a:off x="6852425" y="5189517"/>
            <a:ext cx="2291575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creen Shot 2014-03-13 at 4.18.19 PM_cropp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37" y="-1587"/>
            <a:ext cx="2295525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7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349375" y="3681413"/>
            <a:ext cx="7543800" cy="373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9375" y="4100513"/>
            <a:ext cx="7543800" cy="24447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400" dirty="0" smtClean="0">
                <a:latin typeface="Calibri"/>
                <a:cs typeface="Calibri"/>
              </a:rPr>
              <a:t>July 28, 2015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807" y="2427923"/>
            <a:ext cx="8893982" cy="730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 smtClean="0">
                <a:solidFill>
                  <a:srgbClr val="1A2D70"/>
                </a:solidFill>
                <a:ea typeface="+mj-ea"/>
              </a:rPr>
              <a:t>Missouri State Highway</a:t>
            </a:r>
            <a:br>
              <a:rPr lang="en-US" sz="4800" dirty="0" smtClean="0">
                <a:solidFill>
                  <a:srgbClr val="1A2D70"/>
                </a:solidFill>
                <a:ea typeface="+mj-ea"/>
              </a:rPr>
            </a:br>
            <a:r>
              <a:rPr lang="en-US" sz="4800" dirty="0" smtClean="0">
                <a:solidFill>
                  <a:srgbClr val="1A2D70"/>
                </a:solidFill>
                <a:ea typeface="+mj-ea"/>
              </a:rPr>
              <a:t> Bus Inspection</a:t>
            </a:r>
            <a:endParaRPr lang="en-US" sz="4800" dirty="0">
              <a:solidFill>
                <a:srgbClr val="1A2D70"/>
              </a:solidFill>
              <a:ea typeface="+mj-ea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3210" y="5189517"/>
            <a:ext cx="2502723" cy="16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7215" y="1108186"/>
            <a:ext cx="8229600" cy="561265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Bus Inspections occurred in February and March 2015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Buses Presented	313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Approved	              266 (85%)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Rejected*		  40 (12.8%)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Rejected instances are interior and/or exterior lights out (20),  brake components (10), emergency buzzer/horn failure (5), exhaust leaks (4), other miscellaneous (8)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Out of Service              7 (2.2%)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</a:rPr>
              <a:t>Out of service instances are fuel leaks (4), crossing control arm failure (2), emergency door interlock failure (1)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>
              <a:effectLst/>
            </a:endParaRPr>
          </a:p>
          <a:p>
            <a:pPr marL="384175" lvl="1" indent="0">
              <a:buNone/>
            </a:pPr>
            <a:r>
              <a:rPr lang="en-US" sz="1400" i="1" dirty="0" smtClean="0"/>
              <a:t>*</a:t>
            </a:r>
            <a:r>
              <a:rPr lang="en-US" sz="1400" i="1" dirty="0" smtClean="0">
                <a:effectLst/>
              </a:rPr>
              <a:t> Note:  The number </a:t>
            </a:r>
            <a:r>
              <a:rPr lang="en-US" sz="1400" i="1" dirty="0">
                <a:effectLst/>
              </a:rPr>
              <a:t>of defective items is not the number of buses, but the actual number of defects identified.  If a defect was found multiple times on a bus, such defect will be counted multiple times</a:t>
            </a:r>
            <a:r>
              <a:rPr lang="en-US" sz="1400" dirty="0">
                <a:effectLst/>
              </a:rPr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7215" y="519205"/>
            <a:ext cx="6747510" cy="72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7/28/2015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55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3396931"/>
              </p:ext>
            </p:extLst>
          </p:nvPr>
        </p:nvGraphicFramePr>
        <p:xfrm>
          <a:off x="822324" y="1488122"/>
          <a:ext cx="6181035" cy="3041010"/>
        </p:xfrm>
        <a:graphic>
          <a:graphicData uri="http://schemas.openxmlformats.org/drawingml/2006/table">
            <a:tbl>
              <a:tblPr/>
              <a:tblGrid>
                <a:gridCol w="1243632"/>
                <a:gridCol w="890960"/>
                <a:gridCol w="890960"/>
                <a:gridCol w="1095138"/>
                <a:gridCol w="890960"/>
                <a:gridCol w="1169385"/>
              </a:tblGrid>
              <a:tr h="119697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2013-14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2014-15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2014-15 Vs</a:t>
                      </a:r>
                      <a:r>
                        <a:rPr lang="en-US" sz="2000" b="1" i="0" u="sng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 2013-14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2014-15 State Average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SLPS</a:t>
                      </a:r>
                      <a:r>
                        <a:rPr lang="en-US" sz="2000" b="1" i="0" u="sng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</a:t>
                      </a:r>
                      <a:r>
                        <a:rPr lang="en-US" sz="2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2014-15 State Average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899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899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Approved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68.9%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85.0%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88.3%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-3.3%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899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Rejected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12.8%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-12.9%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9.6%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561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Out of Service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2.2%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-3.4%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/>
                        </a:rPr>
                        <a:t>2.1%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004" y="759531"/>
            <a:ext cx="7908587" cy="726141"/>
          </a:xfrm>
        </p:spPr>
        <p:txBody>
          <a:bodyPr>
            <a:noAutofit/>
          </a:bodyPr>
          <a:lstStyle/>
          <a:p>
            <a:r>
              <a:rPr lang="en-US" sz="4400" dirty="0" smtClean="0"/>
              <a:t>Comparison to Last Year and State Average</a:t>
            </a:r>
            <a:endParaRPr lang="en-US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7/28/2015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4818618"/>
            <a:ext cx="8503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Results are improved vs. last year but lower than the state average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291 districts earned approval ratings above 90% with no out of service buses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72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28409"/>
            <a:ext cx="7723762" cy="72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Comparison to STL Area Districts</a:t>
            </a:r>
            <a:br>
              <a:rPr lang="en-US" dirty="0" smtClean="0"/>
            </a:br>
            <a:r>
              <a:rPr lang="en-US" sz="4000" dirty="0" smtClean="0"/>
              <a:t>Using First Student</a:t>
            </a:r>
            <a:endParaRPr lang="en-US" sz="4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70232"/>
              </p:ext>
            </p:extLst>
          </p:nvPr>
        </p:nvGraphicFramePr>
        <p:xfrm>
          <a:off x="136186" y="1624238"/>
          <a:ext cx="9007813" cy="3128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270"/>
                <a:gridCol w="1710092"/>
                <a:gridCol w="994240"/>
                <a:gridCol w="1467930"/>
                <a:gridCol w="1114282"/>
                <a:gridCol w="1523999"/>
              </a:tblGrid>
              <a:tr h="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Provider</a:t>
                      </a:r>
                      <a:endParaRPr lang="en-US" sz="1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Total Buses</a:t>
                      </a:r>
                      <a:endParaRPr lang="en-US" sz="1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% Approved</a:t>
                      </a:r>
                      <a:endParaRPr lang="en-US" sz="1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% Defective</a:t>
                      </a:r>
                      <a:endParaRPr lang="en-US" sz="1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%</a:t>
                      </a:r>
                      <a:r>
                        <a:rPr lang="en-US" sz="1200" u="sng" baseline="0" dirty="0" smtClean="0"/>
                        <a:t> Out of Service</a:t>
                      </a:r>
                      <a:endParaRPr lang="en-US" sz="1200" u="sng" dirty="0"/>
                    </a:p>
                  </a:txBody>
                  <a:tcPr/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St.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Louis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313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85.0%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12.8%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2.2%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Confluence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57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89.5%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7.0%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3.5%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Francis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Howell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166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85.5%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11.4%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KIPP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STL/ Endeavor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63.2%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26.3%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10.5%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Kirkwood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72.0%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20.0%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8.0%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Lindbergh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91.9%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8.1%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Normandy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 Student 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92.9%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7.1%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Ritenour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Riverview Gardens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95.7%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4.3%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Rockwood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173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94.2%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1.7%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56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00753"/>
            <a:ext cx="7852410" cy="72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Comparison to STL Area Districts </a:t>
            </a:r>
            <a:r>
              <a:rPr lang="en-US" sz="4000" dirty="0" smtClean="0"/>
              <a:t>Self Operated or Other Providers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765096"/>
              </p:ext>
            </p:extLst>
          </p:nvPr>
        </p:nvGraphicFramePr>
        <p:xfrm>
          <a:off x="136186" y="1464218"/>
          <a:ext cx="9007813" cy="3411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270"/>
                <a:gridCol w="1710092"/>
                <a:gridCol w="994240"/>
                <a:gridCol w="1467930"/>
                <a:gridCol w="1114282"/>
                <a:gridCol w="1523999"/>
              </a:tblGrid>
              <a:tr h="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Provider</a:t>
                      </a:r>
                      <a:endParaRPr lang="en-US" sz="1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Total Buses</a:t>
                      </a:r>
                      <a:endParaRPr lang="en-US" sz="1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% Approved</a:t>
                      </a:r>
                      <a:endParaRPr lang="en-US" sz="1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% Defective</a:t>
                      </a:r>
                      <a:endParaRPr lang="en-US" sz="12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/>
                        <a:t>%</a:t>
                      </a:r>
                      <a:r>
                        <a:rPr lang="en-US" sz="1200" u="sng" baseline="0" dirty="0" smtClean="0"/>
                        <a:t> Out of Service</a:t>
                      </a:r>
                      <a:endParaRPr lang="en-US" sz="1200" u="sng" dirty="0"/>
                    </a:p>
                  </a:txBody>
                  <a:tcPr/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St.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Louis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First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Student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313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85.0%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12.8%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2.2%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Ferguson-Florissant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76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97.4%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2.6%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Fort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Zumwalt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165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Hazelwood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132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95.5%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4.5%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Ladue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Missouri Central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92.6%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7.4%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Mehlville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97.0%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3.0%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Parkway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146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93.2%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4.1%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2.7%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Pattonville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87.7%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7.7%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4.6%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Special School District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Multiple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275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93.8%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3.6%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2.5%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University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City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Missouri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Central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823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VICC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Mo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Central/Durham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281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79.7%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17.4%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2.8%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66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542" y="578111"/>
            <a:ext cx="7314658" cy="72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Comparison to Other Large Missouri Districts </a:t>
            </a:r>
            <a:r>
              <a:rPr lang="en-US" sz="2700" i="1" dirty="0" smtClean="0"/>
              <a:t>(more than 100 buses)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7/28/2015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193907"/>
              </p:ext>
            </p:extLst>
          </p:nvPr>
        </p:nvGraphicFramePr>
        <p:xfrm>
          <a:off x="165101" y="1460180"/>
          <a:ext cx="8877298" cy="477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274"/>
                <a:gridCol w="1521476"/>
                <a:gridCol w="888804"/>
                <a:gridCol w="1459283"/>
                <a:gridCol w="1370840"/>
                <a:gridCol w="1208621"/>
              </a:tblGrid>
              <a:tr h="41942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u="sng" dirty="0" smtClean="0"/>
                    </a:p>
                    <a:p>
                      <a:pPr algn="ctr"/>
                      <a:r>
                        <a:rPr lang="en-US" sz="1400" u="sng" dirty="0" smtClean="0"/>
                        <a:t>Provider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Total Buses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u="sng" dirty="0" smtClean="0"/>
                    </a:p>
                    <a:p>
                      <a:pPr algn="ctr"/>
                      <a:r>
                        <a:rPr lang="en-US" sz="1400" u="sng" dirty="0" smtClean="0"/>
                        <a:t>% Approved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u="sng" dirty="0" smtClean="0"/>
                    </a:p>
                    <a:p>
                      <a:pPr algn="ctr"/>
                      <a:r>
                        <a:rPr lang="en-US" sz="1400" u="sng" dirty="0" smtClean="0"/>
                        <a:t>% Defective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%</a:t>
                      </a:r>
                      <a:r>
                        <a:rPr lang="en-US" sz="1400" u="sng" baseline="0" dirty="0" smtClean="0"/>
                        <a:t> Out of Service</a:t>
                      </a:r>
                      <a:endParaRPr lang="en-US" sz="1400" u="sng" dirty="0"/>
                    </a:p>
                  </a:txBody>
                  <a:tcPr/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St.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Louis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313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85.0%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12.8%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2.2%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Blue Springs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150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96.0%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4.0%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Columbia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Student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Tran of America (STA)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213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91.5%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5.6%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2.8%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Fox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139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99.3%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.7%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Independence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154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92.9%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7.1%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Kansas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City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170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90.0%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8.8%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1.2%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Lee’s Summit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150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98.0%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1.3%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.7%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North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Kansas City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157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91.7%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8.3%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Park Hill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First Student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146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93.2%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4.1%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2.7%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Springfield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97.9%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2.1%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383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Wentzville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solidFill>
                            <a:schemeClr val="tx1"/>
                          </a:solidFill>
                        </a:rPr>
                        <a:t>Self Operated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139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96.4%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2.9%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solidFill>
                            <a:schemeClr val="tx1"/>
                          </a:solidFill>
                        </a:rPr>
                        <a:t>.7%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58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76061"/>
            <a:ext cx="8458200" cy="3418899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First Student Action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Adding 17 new buses and approx. 20 “newer” buses to upgrade the fleet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Improving pre-trip training for drivers to allow maintenance team to improve follow-up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Providing additional training to maintenance staff in performing inspections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SLPS Action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Requested spot inspections from State Highway Patrol Motor Vehicle Inspection Division during the 2015-16 school year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Increased monitoring of pre-trip inspection and maintenance training and processes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700" i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11585"/>
            <a:ext cx="6096000" cy="72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Action Plan/Next Steps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7/28/2015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4725" y="5980895"/>
            <a:ext cx="2133600" cy="30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33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295955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Questions?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CDC74E-6411-8B41-83B0-7D6F6CE3BCFF}" type="datetime4">
              <a:rPr lang="en-US" smtClean="0"/>
              <a:t>July 28, 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4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 Calibri">
  <a:themeElements>
    <a:clrScheme name="Custom 3">
      <a:dk1>
        <a:srgbClr val="FFFFFF"/>
      </a:dk1>
      <a:lt1>
        <a:srgbClr val="252525"/>
      </a:lt1>
      <a:dk2>
        <a:srgbClr val="FFFFFF"/>
      </a:dk2>
      <a:lt2>
        <a:srgbClr val="FFFFFF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Calibri.pot</Template>
  <TotalTime>10865</TotalTime>
  <Words>625</Words>
  <Application>Microsoft Office PowerPoint</Application>
  <PresentationFormat>On-screen Show (4:3)</PresentationFormat>
  <Paragraphs>284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PPT Template Calibri</vt:lpstr>
      <vt:lpstr>Missouri State Highway  Bus Inspection</vt:lpstr>
      <vt:lpstr>Overview</vt:lpstr>
      <vt:lpstr>Comparison to Last Year and State Average</vt:lpstr>
      <vt:lpstr>Comparison to STL Area Districts Using First Student</vt:lpstr>
      <vt:lpstr>Comparison to STL Area Districts Self Operated or Other Providers</vt:lpstr>
      <vt:lpstr>Comparison to Other Large Missouri Districts (more than 100 buses)</vt:lpstr>
      <vt:lpstr>Action Plan/Next Steps  </vt:lpstr>
      <vt:lpstr>Questions?</vt:lpstr>
    </vt:vector>
  </TitlesOfParts>
  <Company>Saint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Holt</dc:creator>
  <cp:lastModifiedBy>VanNoy, Cheryl L.</cp:lastModifiedBy>
  <cp:revision>61</cp:revision>
  <dcterms:created xsi:type="dcterms:W3CDTF">2015-01-28T17:47:56Z</dcterms:created>
  <dcterms:modified xsi:type="dcterms:W3CDTF">2015-07-28T19:28:24Z</dcterms:modified>
</cp:coreProperties>
</file>