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6" r:id="rId3"/>
    <p:sldId id="267" r:id="rId4"/>
    <p:sldId id="268" r:id="rId5"/>
    <p:sldId id="273" r:id="rId6"/>
    <p:sldId id="269" r:id="rId7"/>
    <p:sldId id="270" r:id="rId8"/>
    <p:sldId id="264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2D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-95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A6E35-533A-1640-8925-A2087A8EE42F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763FC-C080-874B-B52C-594209F1F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0958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D5145-8D50-F74A-948B-76BB50AD821E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51DCD-F602-A04B-AE53-1FC08CF1D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15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 smtClean="0"/>
              <a:t>Please note:</a:t>
            </a:r>
          </a:p>
          <a:p>
            <a:pPr>
              <a:buFontTx/>
              <a:buChar char="•"/>
            </a:pPr>
            <a:r>
              <a:rPr lang="en-US" altLang="en-US" smtClean="0"/>
              <a:t>The bullet points should be brief and include highlights. </a:t>
            </a:r>
          </a:p>
          <a:p>
            <a:pPr>
              <a:buFontTx/>
              <a:buChar char="•"/>
            </a:pPr>
            <a:r>
              <a:rPr lang="en-US" altLang="en-US" smtClean="0"/>
              <a:t>There has been a tendency in the past for too much text that is then read word-for-word during the presentation.</a:t>
            </a:r>
          </a:p>
          <a:p>
            <a:pPr>
              <a:buFontTx/>
              <a:buChar char="•"/>
            </a:pPr>
            <a:r>
              <a:rPr lang="en-US" altLang="en-US" smtClean="0"/>
              <a:t>The minimum font size for bullets should be Arial 20 or the maximum font size for bullets should Arial 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2EC64E-4585-4311-BD68-F2192B89FF9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286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 dirty="0" smtClean="0"/>
              <a:t>Please note:</a:t>
            </a:r>
          </a:p>
          <a:p>
            <a:pPr>
              <a:buFontTx/>
              <a:buChar char="•"/>
            </a:pPr>
            <a:r>
              <a:rPr lang="en-US" altLang="en-US" dirty="0" smtClean="0"/>
              <a:t>The bullet points should be brief and include highlights. </a:t>
            </a:r>
          </a:p>
          <a:p>
            <a:pPr>
              <a:buFontTx/>
              <a:buChar char="•"/>
            </a:pPr>
            <a:r>
              <a:rPr lang="en-US" altLang="en-US" dirty="0" smtClean="0"/>
              <a:t>There has been a tendency in the past for too much text that is then read word-for-word during the presentation.</a:t>
            </a:r>
          </a:p>
          <a:p>
            <a:pPr>
              <a:buFontTx/>
              <a:buChar char="•"/>
            </a:pPr>
            <a:r>
              <a:rPr lang="en-US" altLang="en-US" dirty="0" smtClean="0"/>
              <a:t>The minimum font size for bullets should be Arial 20 or the maximum font size for bullets should Arial 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2CDD80-4924-4595-A5F1-AB2D406B923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643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 smtClean="0"/>
              <a:t>Please note:</a:t>
            </a:r>
          </a:p>
          <a:p>
            <a:pPr>
              <a:buFontTx/>
              <a:buChar char="•"/>
            </a:pPr>
            <a:r>
              <a:rPr lang="en-US" altLang="en-US" dirty="0" smtClean="0"/>
              <a:t>The bullet points should be brief and include highlights. </a:t>
            </a:r>
          </a:p>
          <a:p>
            <a:pPr>
              <a:buFontTx/>
              <a:buChar char="•"/>
            </a:pPr>
            <a:r>
              <a:rPr lang="en-US" altLang="en-US" dirty="0" smtClean="0"/>
              <a:t>There has been a tendency in the past for too much text that is then read word-for-word during the presentation.</a:t>
            </a:r>
          </a:p>
          <a:p>
            <a:pPr>
              <a:buFontTx/>
              <a:buChar char="•"/>
            </a:pPr>
            <a:r>
              <a:rPr lang="en-US" altLang="en-US" dirty="0" smtClean="0"/>
              <a:t>The minimum font size for bullets should be Arial 20 or the maximum font size for bullets should Arial 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6D8F49-5AB7-45DF-BCDE-A42859284A4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738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 smtClean="0"/>
              <a:t>Please note:</a:t>
            </a:r>
          </a:p>
          <a:p>
            <a:pPr>
              <a:buFontTx/>
              <a:buChar char="•"/>
            </a:pPr>
            <a:r>
              <a:rPr lang="en-US" altLang="en-US" dirty="0" smtClean="0"/>
              <a:t>The bullet points should be brief and include highlights. </a:t>
            </a:r>
          </a:p>
          <a:p>
            <a:pPr>
              <a:buFontTx/>
              <a:buChar char="•"/>
            </a:pPr>
            <a:r>
              <a:rPr lang="en-US" altLang="en-US" dirty="0" smtClean="0"/>
              <a:t>There has been a tendency in the past for too much text that is then read word-for-word during the presentation.</a:t>
            </a:r>
          </a:p>
          <a:p>
            <a:pPr>
              <a:buFontTx/>
              <a:buChar char="•"/>
            </a:pPr>
            <a:r>
              <a:rPr lang="en-US" altLang="en-US" dirty="0" smtClean="0"/>
              <a:t>The minimum font size for bullets should be Arial 20 or the maximum font size for bullets should Arial 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6D8F49-5AB7-45DF-BCDE-A42859284A4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549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 smtClean="0"/>
              <a:t>Please note:</a:t>
            </a:r>
          </a:p>
          <a:p>
            <a:pPr>
              <a:buFontTx/>
              <a:buChar char="•"/>
            </a:pPr>
            <a:r>
              <a:rPr lang="en-US" altLang="en-US" dirty="0" smtClean="0"/>
              <a:t>The bullet points should be brief and include highlights. </a:t>
            </a:r>
          </a:p>
          <a:p>
            <a:pPr>
              <a:buFontTx/>
              <a:buChar char="•"/>
            </a:pPr>
            <a:r>
              <a:rPr lang="en-US" altLang="en-US" dirty="0" smtClean="0"/>
              <a:t>There has been a tendency in the past for too much text that is then read word-for-word during the presentation.</a:t>
            </a:r>
          </a:p>
          <a:p>
            <a:pPr>
              <a:buFontTx/>
              <a:buChar char="•"/>
            </a:pPr>
            <a:r>
              <a:rPr lang="en-US" altLang="en-US" dirty="0" smtClean="0"/>
              <a:t>The minimum font size for bullets should be Arial 20 or the maximum font size for bullets should Arial 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6D8F49-5AB7-45DF-BCDE-A42859284A4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352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 dirty="0" smtClean="0"/>
              <a:t>Please note:</a:t>
            </a:r>
          </a:p>
          <a:p>
            <a:pPr>
              <a:buFontTx/>
              <a:buChar char="•"/>
            </a:pPr>
            <a:r>
              <a:rPr lang="en-US" altLang="en-US" dirty="0" smtClean="0"/>
              <a:t>The bullet points should be brief and include highlights. </a:t>
            </a:r>
          </a:p>
          <a:p>
            <a:pPr>
              <a:buFontTx/>
              <a:buChar char="•"/>
            </a:pPr>
            <a:r>
              <a:rPr lang="en-US" altLang="en-US" dirty="0" smtClean="0"/>
              <a:t>There has been a tendency in the past for too much text that is then read word-for-word during the presentation.</a:t>
            </a:r>
          </a:p>
          <a:p>
            <a:pPr>
              <a:buFontTx/>
              <a:buChar char="•"/>
            </a:pPr>
            <a:r>
              <a:rPr lang="en-US" altLang="en-US" dirty="0" smtClean="0"/>
              <a:t>The minimum font size for bullets should be Arial 20 or the maximum font size for bullets should Arial 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2CDD80-4924-4595-A5F1-AB2D406B923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474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6854825" y="-96838"/>
            <a:ext cx="2322513" cy="1739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9353" y="2188817"/>
            <a:ext cx="7543800" cy="731328"/>
          </a:xfrm>
        </p:spPr>
        <p:txBody>
          <a:bodyPr/>
          <a:lstStyle>
            <a:lvl1pPr algn="r">
              <a:defRPr sz="6000">
                <a:solidFill>
                  <a:srgbClr val="4A66A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353" y="2920145"/>
            <a:ext cx="7543800" cy="685800"/>
          </a:xfrm>
        </p:spPr>
        <p:txBody>
          <a:bodyPr/>
          <a:lstStyle>
            <a:lvl1pPr marL="0" indent="0" algn="r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487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240" y="699249"/>
            <a:ext cx="6096000" cy="3657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77240" y="4900705"/>
            <a:ext cx="6096000" cy="72614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BEB58-84F9-6245-B61F-E5BDF33CB551}" type="datetime4">
              <a:rPr lang="en-US" smtClean="0"/>
              <a:t>August 5, 2015</a:t>
            </a:fld>
            <a:endParaRPr lang="en-US" dirty="0"/>
          </a:p>
        </p:txBody>
      </p:sp>
      <p:sp>
        <p:nvSpPr>
          <p:cNvPr id="6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F6161-1078-1549-8FF0-98DCD2F583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756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389" y="4451940"/>
            <a:ext cx="3733800" cy="73152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7389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1" i="0" kern="1200" cap="none" dirty="0" smtClean="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j-ea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7C8D9-BD8D-A64F-9DC9-BEE10250BE71}" type="datetime4">
              <a:rPr lang="en-US" smtClean="0"/>
              <a:t>August 5, 2015</a:t>
            </a:fld>
            <a:endParaRPr lang="en-US" dirty="0"/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2B01-79A6-D941-AD06-2E548EC539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29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84383" y="4692973"/>
            <a:ext cx="7543800" cy="9144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784383" y="1512394"/>
            <a:ext cx="3273552" cy="2574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469415" y="1512395"/>
            <a:ext cx="3273552" cy="25781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F61E3-A59F-E14A-9578-6174930109D3}" type="datetime4">
              <a:rPr lang="en-US" smtClean="0"/>
              <a:t>August 5, 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E59E0-87A0-A945-8177-24D7184B10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45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77875" y="1652588"/>
            <a:ext cx="457200" cy="9239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0563" y="1652588"/>
            <a:ext cx="457200" cy="9239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9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1720" y="1795068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4768" y="2504692"/>
            <a:ext cx="3276600" cy="2042888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9800" y="1795068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49800" y="2504692"/>
            <a:ext cx="3273552" cy="2042888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5226A-639D-DA47-9C4F-878446156601}" type="datetime4">
              <a:rPr lang="en-US" smtClean="0"/>
              <a:t>August 5, 2015</a:t>
            </a:fld>
            <a:endParaRPr lang="en-US" dirty="0"/>
          </a:p>
        </p:txBody>
      </p:sp>
      <p:sp>
        <p:nvSpPr>
          <p:cNvPr id="11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F079C-BBBA-6049-BEA8-DF38C6C4DC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78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77240" y="4086578"/>
            <a:ext cx="7543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083734" y="5014116"/>
            <a:ext cx="3733800" cy="73152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5546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D2294-775A-A04A-9D47-1610BF652198}" type="datetime4">
              <a:rPr lang="en-US" smtClean="0"/>
              <a:t>August 5, 2015</a:t>
            </a:fld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6D069-3BC5-0F4E-AED0-A581D8B0A3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67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40400" y="1774825"/>
            <a:ext cx="457200" cy="12303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9902" y="685801"/>
            <a:ext cx="4343400" cy="34290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702" y="685801"/>
            <a:ext cx="2590800" cy="3429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5C82B-E545-304A-A01C-5DBA38AE32C8}" type="datetime4">
              <a:rPr lang="en-US" smtClean="0"/>
              <a:t>August 5, 2015</a:t>
            </a:fld>
            <a:endParaRPr lang="en-US" dirty="0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21EEE-780A-C741-9946-A948AC465D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898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5675" y="3692525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454" y="1397000"/>
            <a:ext cx="7424585" cy="208863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4284" y="3813449"/>
            <a:ext cx="5029200" cy="720804"/>
          </a:xfrm>
        </p:spPr>
        <p:txBody>
          <a:bodyPr/>
          <a:lstStyle>
            <a:lvl1pPr marL="0" indent="0">
              <a:buNone/>
              <a:defRPr sz="16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D54CA-71F3-AB42-9544-804BC1A514FE}" type="datetime4">
              <a:rPr lang="en-US" smtClean="0"/>
              <a:t>August 5, 2015</a:t>
            </a:fld>
            <a:endParaRPr lang="en-US" dirty="0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B44FF-73CD-B944-A24A-C098C6968F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945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588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EB69D-C828-1D4B-8E7C-AA7288DC06EC}" type="datetime4">
              <a:rPr lang="en-US" smtClean="0"/>
              <a:t>August 5, 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B7962-86B7-1A42-BD2B-2AB85F7A9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5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 rot="5400000">
            <a:off x="7373937" y="4516438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7251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58510" y="685801"/>
            <a:ext cx="5029200" cy="377618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50A9A-B631-E847-AB43-2C1C4594463B}" type="datetime4">
              <a:rPr lang="en-US" smtClean="0"/>
              <a:t>August 5, 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8DC0C-358F-5D4E-B0CC-FF45E7EC01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6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875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0"/>
            <a:ext cx="6096000" cy="365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fld id="{391AE998-9DFF-B046-8B61-46163DD9C63C}" type="datetime4">
              <a:rPr lang="en-US" smtClean="0"/>
              <a:t>August 5,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325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325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fld id="{0ADC0D0B-05AD-5040-BE5B-53A288BDFE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</p:sldLayoutIdLst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900" b="1" kern="1200">
          <a:solidFill>
            <a:srgbClr val="4A66A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1pPr>
      <a:lvl2pPr marL="639763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2pPr>
      <a:lvl3pPr marL="1004888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3pPr>
      <a:lvl4pPr marL="137160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4pPr>
      <a:lvl5pPr marL="164465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middle school girl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35"/>
          <a:stretch/>
        </p:blipFill>
        <p:spPr>
          <a:xfrm>
            <a:off x="4989843" y="5189517"/>
            <a:ext cx="2057902" cy="167483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20975" y="3021013"/>
            <a:ext cx="6172200" cy="6858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ea typeface="+mn-ea"/>
              </a:rPr>
              <a:t>Presentation to the Special Administrative Board</a:t>
            </a:r>
            <a:endParaRPr lang="en-US" dirty="0">
              <a:ea typeface="+mn-ea"/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5162" y="0"/>
            <a:ext cx="2289201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TOKY-SLPS-DAY2-0077_R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89517"/>
            <a:ext cx="2523211" cy="168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1"/>
          <a:stretch/>
        </p:blipFill>
        <p:spPr bwMode="auto">
          <a:xfrm>
            <a:off x="6852425" y="5189517"/>
            <a:ext cx="2291575" cy="168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Screen Shot 2014-03-13 at 4.18.19 PM_cropp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37" y="-1587"/>
            <a:ext cx="2295525" cy="153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07" y="0"/>
            <a:ext cx="2289201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1349375" y="3681412"/>
            <a:ext cx="7543800" cy="693738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defRPr/>
            </a:pPr>
            <a:r>
              <a:rPr lang="en-US" sz="1800" dirty="0" smtClean="0">
                <a:latin typeface="Calibri"/>
                <a:cs typeface="Calibri"/>
              </a:rPr>
              <a:t>Walker Gaffney</a:t>
            </a:r>
          </a:p>
          <a:p>
            <a:pPr algn="r" fontAlgn="auto">
              <a:defRPr/>
            </a:pPr>
            <a:r>
              <a:rPr lang="en-US" sz="1800" dirty="0" smtClean="0">
                <a:latin typeface="Calibri"/>
                <a:cs typeface="Calibri"/>
              </a:rPr>
              <a:t>Director, Real Estate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349375" y="4374494"/>
            <a:ext cx="7543800" cy="24447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defRPr/>
            </a:pPr>
            <a:r>
              <a:rPr lang="en-US" sz="1400" dirty="0" smtClean="0">
                <a:latin typeface="Calibri"/>
                <a:cs typeface="Calibri"/>
              </a:rPr>
              <a:t>August 11, 2015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9375" y="2308226"/>
            <a:ext cx="7543800" cy="7302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 smtClean="0">
                <a:solidFill>
                  <a:srgbClr val="1A2D70"/>
                </a:solidFill>
                <a:ea typeface="+mj-ea"/>
              </a:rPr>
              <a:t>Building Revitalization Collaborative (BRC) Update</a:t>
            </a:r>
            <a:endParaRPr lang="en-US" sz="4800" dirty="0">
              <a:solidFill>
                <a:srgbClr val="1A2D70"/>
              </a:solidFill>
              <a:ea typeface="+mj-ea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3210" y="5189517"/>
            <a:ext cx="2502723" cy="166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1"/>
          <p:cNvSpPr>
            <a:spLocks noGrp="1"/>
          </p:cNvSpPr>
          <p:nvPr>
            <p:ph idx="1"/>
          </p:nvPr>
        </p:nvSpPr>
        <p:spPr>
          <a:xfrm>
            <a:off x="44450" y="1997214"/>
            <a:ext cx="3740286" cy="4525962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The SAB approved the formation of the Building Revitalization Collaborative (BRC) in February 2015</a:t>
            </a:r>
          </a:p>
          <a:p>
            <a:pPr marL="109537" indent="0" eaLnBrk="1" hangingPunct="1">
              <a:buNone/>
            </a:pPr>
            <a:endParaRPr lang="en-US" altLang="en-US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The role of the BRC is to develop community-driven revitalization strategies for the District’s closed schools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en-US" sz="90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US" altLang="en-US" sz="2000" dirty="0" smtClean="0">
                <a:latin typeface="Arial" pitchFamily="34" charset="0"/>
                <a:cs typeface="Arial" pitchFamily="34" charset="0"/>
              </a:rPr>
              <a:t>To promote financial strength for the District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endParaRPr lang="en-US" altLang="en-US" sz="90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US" altLang="en-US" sz="2000" dirty="0" smtClean="0">
                <a:latin typeface="Arial" pitchFamily="34" charset="0"/>
                <a:cs typeface="Arial" pitchFamily="34" charset="0"/>
              </a:rPr>
              <a:t>To promote well-being of the community and neighborhoods</a:t>
            </a:r>
          </a:p>
          <a:p>
            <a:pPr lvl="1" eaLnBrk="1" hangingPunct="1"/>
            <a:endParaRPr lang="en-US" altLang="en-US" sz="20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 altLang="en-US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 altLang="en-US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 altLang="en-US" sz="2400" dirty="0" smtClean="0"/>
          </a:p>
        </p:txBody>
      </p:sp>
      <p:sp>
        <p:nvSpPr>
          <p:cNvPr id="10244" name="Date Placeholder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6470B4-D36A-4DBA-B8FC-D74732B0419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8/5/2015</a:t>
            </a:fld>
            <a:endParaRPr lang="en-US" dirty="0" smtClean="0"/>
          </a:p>
        </p:txBody>
      </p:sp>
      <p:sp>
        <p:nvSpPr>
          <p:cNvPr id="1024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E90021-D88B-42F3-9C16-56695A3B7FB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 smtClean="0"/>
          </a:p>
        </p:txBody>
      </p:sp>
      <p:sp>
        <p:nvSpPr>
          <p:cNvPr id="10246" name="Footer Placehold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St. Louis Public Schools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600200"/>
            <a:ext cx="5410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671" y="244841"/>
            <a:ext cx="6096000" cy="726141"/>
          </a:xfrm>
        </p:spPr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25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1"/>
          <p:cNvSpPr>
            <a:spLocks noGrp="1"/>
          </p:cNvSpPr>
          <p:nvPr>
            <p:ph idx="1"/>
          </p:nvPr>
        </p:nvSpPr>
        <p:spPr>
          <a:xfrm>
            <a:off x="777239" y="699250"/>
            <a:ext cx="8222381" cy="2865696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A public-facing platform engaging Community Stakeholders and Technical Advisory Committee (TAC)</a:t>
            </a:r>
          </a:p>
          <a:p>
            <a:pPr lvl="1" eaLnBrk="1" hangingPunct="1"/>
            <a:endParaRPr lang="en-US" alt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5011" y="372258"/>
            <a:ext cx="8301789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Building Revitalization Collaborative (BRC)</a:t>
            </a:r>
            <a:endParaRPr lang="en-US" dirty="0"/>
          </a:p>
        </p:txBody>
      </p:sp>
      <p:sp>
        <p:nvSpPr>
          <p:cNvPr id="14340" name="Date Placeholder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4B9C89-3543-4B23-8600-F49269BDDBCC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8/5/2015</a:t>
            </a:fld>
            <a:endParaRPr lang="en-US" dirty="0" smtClean="0"/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2479C6C-3928-43E8-9D2A-4589CAF6BC5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dirty="0" smtClean="0"/>
          </a:p>
        </p:txBody>
      </p:sp>
      <p:sp>
        <p:nvSpPr>
          <p:cNvPr id="14342" name="Footer Placehold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St. Louis Public Schools</a:t>
            </a:r>
          </a:p>
        </p:txBody>
      </p:sp>
      <p:sp>
        <p:nvSpPr>
          <p:cNvPr id="13" name="Curved Up Arrow 12"/>
          <p:cNvSpPr/>
          <p:nvPr/>
        </p:nvSpPr>
        <p:spPr>
          <a:xfrm rot="15945078">
            <a:off x="4325480" y="3148829"/>
            <a:ext cx="1216152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743249" y="2600189"/>
            <a:ext cx="2743200" cy="1828800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35 Closed schools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6" name="Flowchart: Connector 15"/>
          <p:cNvSpPr/>
          <p:nvPr/>
        </p:nvSpPr>
        <p:spPr>
          <a:xfrm>
            <a:off x="1978468" y="4080556"/>
            <a:ext cx="1529561" cy="1412477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Public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Flowchart: Connector 16"/>
          <p:cNvSpPr/>
          <p:nvPr/>
        </p:nvSpPr>
        <p:spPr>
          <a:xfrm>
            <a:off x="4523750" y="4148092"/>
            <a:ext cx="1496049" cy="1491035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Technical Advisory Committee </a:t>
            </a:r>
            <a:r>
              <a:rPr lang="en-US" sz="1600" b="1" dirty="0" smtClean="0">
                <a:solidFill>
                  <a:schemeClr val="tx1"/>
                </a:solidFill>
              </a:rPr>
              <a:t>(TAC)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8" name="Snip Same Side Corner Rectangle 17"/>
          <p:cNvSpPr/>
          <p:nvPr/>
        </p:nvSpPr>
        <p:spPr>
          <a:xfrm>
            <a:off x="3446858" y="5639454"/>
            <a:ext cx="1353742" cy="914400"/>
          </a:xfrm>
          <a:prstGeom prst="snip2Same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35 Building  Plans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9" name="Left-Right-Up Arrow 18"/>
          <p:cNvSpPr/>
          <p:nvPr/>
        </p:nvSpPr>
        <p:spPr>
          <a:xfrm rot="10800000">
            <a:off x="3446859" y="4636141"/>
            <a:ext cx="1216152" cy="1002985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urved Up Arrow 19"/>
          <p:cNvSpPr/>
          <p:nvPr/>
        </p:nvSpPr>
        <p:spPr>
          <a:xfrm rot="15945078">
            <a:off x="5288178" y="3530156"/>
            <a:ext cx="1216152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urved Left Arrow 20"/>
          <p:cNvSpPr/>
          <p:nvPr/>
        </p:nvSpPr>
        <p:spPr>
          <a:xfrm rot="11573682">
            <a:off x="1928866" y="3232465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9683" y="5137634"/>
            <a:ext cx="1905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Community Stakeholders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928911" y="5169868"/>
            <a:ext cx="29864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Architects, Builders, Developers, Preservation, Finance, etc.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7075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/>
          <p:cNvSpPr>
            <a:spLocks noGrp="1"/>
          </p:cNvSpPr>
          <p:nvPr>
            <p:ph idx="1"/>
          </p:nvPr>
        </p:nvSpPr>
        <p:spPr>
          <a:xfrm>
            <a:off x="418465" y="1739418"/>
            <a:ext cx="8686800" cy="5724372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Total TAC Members – 46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Total Buildings Toured – 28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Total Tour Attendance – 1,341</a:t>
            </a:r>
            <a:endParaRPr lang="en-US" altLang="en-US" sz="22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Total Comments on the Website – 52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Total Community Forum Attendance – 18</a:t>
            </a:r>
          </a:p>
          <a:p>
            <a:pPr marL="17462" indent="0" eaLnBrk="1" hangingPunct="1">
              <a:buNone/>
            </a:pPr>
            <a:endParaRPr lang="en-US" alt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Several Post Dispatch articles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4 local TV segments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KWMU interview that was picked up by national NPR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Arial" pitchFamily="34" charset="0"/>
              <a:cs typeface="Arial" pitchFamily="34" charset="0"/>
            </a:endParaRPr>
          </a:p>
          <a:p>
            <a:pPr marL="452437" indent="-342900" eaLnBrk="1" hangingPunct="1"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en-US" altLang="en-US" sz="2400" dirty="0" smtClean="0">
              <a:latin typeface="Arial" pitchFamily="34" charset="0"/>
              <a:cs typeface="Arial" pitchFamily="34" charset="0"/>
            </a:endParaRPr>
          </a:p>
          <a:p>
            <a:pPr marL="392113" lvl="1" indent="0" eaLnBrk="1" hangingPunct="1">
              <a:buNone/>
            </a:pPr>
            <a:r>
              <a:rPr lang="en-US" alt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2072" y="731476"/>
            <a:ext cx="7005988" cy="726141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Community Participation and Awareness</a:t>
            </a:r>
            <a:endParaRPr lang="en-US" dirty="0"/>
          </a:p>
        </p:txBody>
      </p:sp>
      <p:sp>
        <p:nvSpPr>
          <p:cNvPr id="16388" name="Date Placeholder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91D7AC-7557-4197-9942-761749EEB11B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8/5/2015</a:t>
            </a:fld>
            <a:endParaRPr lang="en-US" dirty="0" smtClean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505508-BA9C-4433-90D2-9D77343B2FF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dirty="0" smtClean="0"/>
          </a:p>
        </p:txBody>
      </p:sp>
      <p:sp>
        <p:nvSpPr>
          <p:cNvPr id="16390" name="Footer Placehold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St. Louis Public Schools</a:t>
            </a:r>
          </a:p>
        </p:txBody>
      </p:sp>
    </p:spTree>
    <p:extLst>
      <p:ext uri="{BB962C8B-B14F-4D97-AF65-F5344CB8AC3E}">
        <p14:creationId xmlns:p14="http://schemas.microsoft.com/office/powerpoint/2010/main" val="37863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/>
          <p:cNvSpPr>
            <a:spLocks noGrp="1"/>
          </p:cNvSpPr>
          <p:nvPr>
            <p:ph idx="1"/>
          </p:nvPr>
        </p:nvSpPr>
        <p:spPr>
          <a:xfrm>
            <a:off x="457200" y="1620838"/>
            <a:ext cx="8686800" cy="2974022"/>
          </a:xfrm>
        </p:spPr>
        <p:txBody>
          <a:bodyPr>
            <a:noAutofit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Number of building tours by potential buyers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200" dirty="0" smtClean="0">
                <a:latin typeface="Arial" pitchFamily="34" charset="0"/>
                <a:cs typeface="Arial" pitchFamily="34" charset="0"/>
              </a:rPr>
              <a:t>May – Aug 2014 – 33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200" dirty="0" smtClean="0">
                <a:latin typeface="Arial" pitchFamily="34" charset="0"/>
                <a:cs typeface="Arial" pitchFamily="34" charset="0"/>
              </a:rPr>
              <a:t>May – Aug 2015 – 42 </a:t>
            </a:r>
          </a:p>
          <a:p>
            <a:pPr marL="384175" lvl="1" indent="0">
              <a:buNone/>
            </a:pPr>
            <a:endParaRPr lang="en-US" altLang="en-US" sz="22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Higher quality contracts – not contingent on tax credits </a:t>
            </a:r>
          </a:p>
          <a:p>
            <a:pPr marL="392113" lvl="1" indent="0" eaLnBrk="1" hangingPunct="1">
              <a:buNone/>
            </a:pPr>
            <a:r>
              <a:rPr lang="en-US" alt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77505"/>
            <a:ext cx="7840980" cy="726141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Increased Real Estate Activity</a:t>
            </a:r>
            <a:endParaRPr lang="en-US" dirty="0"/>
          </a:p>
        </p:txBody>
      </p:sp>
      <p:sp>
        <p:nvSpPr>
          <p:cNvPr id="16388" name="Date Placeholder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91D7AC-7557-4197-9942-761749EEB11B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8/5/2015</a:t>
            </a:fld>
            <a:endParaRPr lang="en-US" dirty="0" smtClean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505508-BA9C-4433-90D2-9D77343B2FF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dirty="0" smtClean="0"/>
          </a:p>
        </p:txBody>
      </p:sp>
      <p:sp>
        <p:nvSpPr>
          <p:cNvPr id="16390" name="Footer Placehold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St. Louis Public Schools</a:t>
            </a:r>
          </a:p>
        </p:txBody>
      </p:sp>
    </p:spTree>
    <p:extLst>
      <p:ext uri="{BB962C8B-B14F-4D97-AF65-F5344CB8AC3E}">
        <p14:creationId xmlns:p14="http://schemas.microsoft.com/office/powerpoint/2010/main" val="270585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/>
          <p:cNvSpPr>
            <a:spLocks noGrp="1"/>
          </p:cNvSpPr>
          <p:nvPr>
            <p:ph idx="1"/>
          </p:nvPr>
        </p:nvSpPr>
        <p:spPr>
          <a:xfrm>
            <a:off x="457200" y="1620838"/>
            <a:ext cx="8686800" cy="4525962"/>
          </a:xfrm>
        </p:spPr>
        <p:txBody>
          <a:bodyPr>
            <a:noAutofit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Total Buildings Sold – 2 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US" altLang="en-US" sz="2000" dirty="0" smtClean="0">
                <a:latin typeface="Arial" pitchFamily="34" charset="0"/>
                <a:cs typeface="Arial" pitchFamily="34" charset="0"/>
              </a:rPr>
              <a:t>Windsor (4/15) , Lafayette (7/15)</a:t>
            </a:r>
          </a:p>
          <a:p>
            <a:pPr marL="384175" lvl="1" indent="0" eaLnBrk="1" hangingPunct="1">
              <a:buNone/>
            </a:pPr>
            <a:endParaRPr lang="en-US" altLang="en-US" sz="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Total Buildings Reopened 2015/16 – 3 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US" altLang="en-US" sz="2000" dirty="0" smtClean="0">
                <a:latin typeface="Arial" pitchFamily="34" charset="0"/>
                <a:cs typeface="Arial" pitchFamily="34" charset="0"/>
              </a:rPr>
              <a:t>Pruitt (KIPP), Wyman (CSMB), </a:t>
            </a:r>
            <a:r>
              <a:rPr lang="en-US" altLang="en-US" sz="2000" dirty="0" err="1" smtClean="0">
                <a:latin typeface="Arial" pitchFamily="34" charset="0"/>
                <a:cs typeface="Arial" pitchFamily="34" charset="0"/>
              </a:rPr>
              <a:t>L’Ouverture</a:t>
            </a:r>
            <a:r>
              <a:rPr lang="en-US" altLang="en-US" sz="2000" dirty="0" smtClean="0">
                <a:latin typeface="Arial" pitchFamily="34" charset="0"/>
                <a:cs typeface="Arial" pitchFamily="34" charset="0"/>
              </a:rPr>
              <a:t> (AESM)</a:t>
            </a:r>
          </a:p>
          <a:p>
            <a:pPr marL="384175" lvl="1" indent="0" eaLnBrk="1" hangingPunct="1">
              <a:buNone/>
            </a:pPr>
            <a:endParaRPr lang="en-US" altLang="en-US" sz="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Total Buildings Currently Under Contract – 8 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US" altLang="en-US" sz="2000" dirty="0" smtClean="0">
                <a:latin typeface="Arial" pitchFamily="34" charset="0"/>
                <a:cs typeface="Arial" pitchFamily="34" charset="0"/>
              </a:rPr>
              <a:t>Scullin, Shepard, Euclid, Gratiot, Old Central, Sherman, Turner Branch, Cook</a:t>
            </a:r>
          </a:p>
          <a:p>
            <a:pPr marL="384175" lvl="1" indent="0" eaLnBrk="1" hangingPunct="1">
              <a:buNone/>
            </a:pPr>
            <a:endParaRPr lang="en-US" altLang="en-US" sz="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Total Buildings Listed – 17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en-US" sz="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Total Buildings Being Held – 5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Arial" pitchFamily="34" charset="0"/>
              <a:cs typeface="Arial" pitchFamily="34" charset="0"/>
            </a:endParaRPr>
          </a:p>
          <a:p>
            <a:pPr marL="392113" lvl="1" indent="0" eaLnBrk="1" hangingPunct="1">
              <a:buNone/>
            </a:pPr>
            <a:r>
              <a:rPr lang="en-US" alt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0040" y="377505"/>
            <a:ext cx="6096000" cy="726141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Closed School Status</a:t>
            </a:r>
            <a:endParaRPr lang="en-US" dirty="0"/>
          </a:p>
        </p:txBody>
      </p:sp>
      <p:sp>
        <p:nvSpPr>
          <p:cNvPr id="16388" name="Date Placeholder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91D7AC-7557-4197-9942-761749EEB11B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8/5/2015</a:t>
            </a:fld>
            <a:endParaRPr lang="en-US" dirty="0" smtClean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505508-BA9C-4433-90D2-9D77343B2FF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dirty="0" smtClean="0"/>
          </a:p>
        </p:txBody>
      </p:sp>
      <p:sp>
        <p:nvSpPr>
          <p:cNvPr id="16390" name="Footer Placehold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St. Louis Public Schools</a:t>
            </a:r>
          </a:p>
        </p:txBody>
      </p:sp>
    </p:spTree>
    <p:extLst>
      <p:ext uri="{BB962C8B-B14F-4D97-AF65-F5344CB8AC3E}">
        <p14:creationId xmlns:p14="http://schemas.microsoft.com/office/powerpoint/2010/main" val="82597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2387" y="410567"/>
            <a:ext cx="6898907" cy="726141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14340" name="Date Placeholder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4B9C89-3543-4B23-8600-F49269BDDBCC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8/5/2015</a:t>
            </a:fld>
            <a:endParaRPr lang="en-US" dirty="0" smtClean="0"/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2479C6C-3928-43E8-9D2A-4589CAF6BC5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dirty="0" smtClean="0"/>
          </a:p>
        </p:txBody>
      </p:sp>
      <p:sp>
        <p:nvSpPr>
          <p:cNvPr id="14342" name="Footer Placehold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St. Louis Public Schools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733858"/>
              </p:ext>
            </p:extLst>
          </p:nvPr>
        </p:nvGraphicFramePr>
        <p:xfrm>
          <a:off x="974558" y="1447800"/>
          <a:ext cx="7102642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1321"/>
                <a:gridCol w="3551321"/>
              </a:tblGrid>
              <a:tr h="220844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Phase</a:t>
                      </a:r>
                      <a:r>
                        <a:rPr lang="en-US" sz="2400" baseline="0" dirty="0" smtClean="0"/>
                        <a:t> I</a:t>
                      </a:r>
                    </a:p>
                    <a:p>
                      <a:pPr algn="ctr"/>
                      <a:endParaRPr lang="en-US" sz="2400" baseline="0" dirty="0" smtClean="0"/>
                    </a:p>
                    <a:p>
                      <a:pPr algn="ctr"/>
                      <a:r>
                        <a:rPr lang="en-US" sz="2400" baseline="0" dirty="0" smtClean="0"/>
                        <a:t>Site Tours</a:t>
                      </a:r>
                    </a:p>
                    <a:p>
                      <a:pPr algn="ctr"/>
                      <a:endParaRPr lang="en-US" sz="1400" baseline="0" dirty="0" smtClean="0"/>
                    </a:p>
                    <a:p>
                      <a:pPr algn="ctr"/>
                      <a:r>
                        <a:rPr lang="en-US" sz="2000" baseline="0" dirty="0" smtClean="0"/>
                        <a:t>March – May 2015</a:t>
                      </a:r>
                    </a:p>
                    <a:p>
                      <a:pPr algn="ctr"/>
                      <a:r>
                        <a:rPr lang="en-US" sz="2400" baseline="0" dirty="0" smtClean="0"/>
                        <a:t>CONCLUDED</a:t>
                      </a:r>
                      <a:endParaRPr lang="en-US" sz="2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Phase II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Community</a:t>
                      </a:r>
                      <a:r>
                        <a:rPr lang="en-US" sz="2400" baseline="0" dirty="0" smtClean="0"/>
                        <a:t> Forums</a:t>
                      </a:r>
                    </a:p>
                    <a:p>
                      <a:pPr algn="ctr"/>
                      <a:endParaRPr lang="en-US" sz="1400" baseline="0" dirty="0" smtClean="0"/>
                    </a:p>
                    <a:p>
                      <a:pPr algn="ctr"/>
                      <a:r>
                        <a:rPr lang="en-US" sz="2000" baseline="0" dirty="0" smtClean="0"/>
                        <a:t>June – August 2015</a:t>
                      </a:r>
                    </a:p>
                    <a:p>
                      <a:pPr algn="ctr"/>
                      <a:r>
                        <a:rPr lang="en-US" sz="2400" baseline="0" dirty="0" smtClean="0"/>
                        <a:t>CONCLUDED</a:t>
                      </a:r>
                      <a:endParaRPr lang="en-US" sz="24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251595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bg1"/>
                          </a:solidFill>
                        </a:rPr>
                        <a:t>Phase III</a:t>
                      </a:r>
                    </a:p>
                    <a:p>
                      <a:pPr algn="ctr"/>
                      <a:endParaRPr lang="en-US" sz="2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bg1"/>
                          </a:solidFill>
                        </a:rPr>
                        <a:t>Action Plan</a:t>
                      </a:r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 Development</a:t>
                      </a:r>
                    </a:p>
                    <a:p>
                      <a:pPr algn="ctr"/>
                      <a:endParaRPr lang="en-US" sz="1400" b="1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2000" b="1" baseline="0" dirty="0" smtClean="0">
                          <a:solidFill>
                            <a:schemeClr val="bg1"/>
                          </a:solidFill>
                        </a:rPr>
                        <a:t>August  - September 2015</a:t>
                      </a:r>
                      <a:endParaRPr lang="en-US" sz="20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24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bg1"/>
                          </a:solidFill>
                        </a:rPr>
                        <a:t>Phase</a:t>
                      </a:r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 IV</a:t>
                      </a:r>
                    </a:p>
                    <a:p>
                      <a:pPr algn="ctr"/>
                      <a:endParaRPr lang="en-US" sz="2400" b="1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Action Plan Implementation</a:t>
                      </a:r>
                    </a:p>
                    <a:p>
                      <a:pPr algn="ctr"/>
                      <a:endParaRPr lang="en-US" sz="1400" b="1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2000" b="1" baseline="0" dirty="0" smtClean="0">
                          <a:solidFill>
                            <a:schemeClr val="bg1"/>
                          </a:solidFill>
                        </a:rPr>
                        <a:t>October 2015 and onward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854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2959551"/>
            <a:ext cx="6096000" cy="726141"/>
          </a:xfrm>
        </p:spPr>
        <p:txBody>
          <a:bodyPr/>
          <a:lstStyle/>
          <a:p>
            <a:r>
              <a:rPr lang="en-US" dirty="0" smtClean="0">
                <a:solidFill>
                  <a:srgbClr val="1A2D70"/>
                </a:solidFill>
                <a:effectLst/>
              </a:rPr>
              <a:t>Questions?</a:t>
            </a:r>
            <a:endParaRPr lang="en-US" dirty="0">
              <a:solidFill>
                <a:srgbClr val="1A2D70"/>
              </a:solidFill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CDC74E-6411-8B41-83B0-7D6F6CE3BCFF}" type="datetime4">
              <a:rPr lang="en-US" smtClean="0"/>
              <a:t>August 5, 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34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PT Template Calibri">
  <a:themeElements>
    <a:clrScheme name="Custom 3">
      <a:dk1>
        <a:srgbClr val="FFFFFF"/>
      </a:dk1>
      <a:lt1>
        <a:srgbClr val="252525"/>
      </a:lt1>
      <a:dk2>
        <a:srgbClr val="FFFFFF"/>
      </a:dk2>
      <a:lt2>
        <a:srgbClr val="FFFFFF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Template Calibri.pot</Template>
  <TotalTime>8898</TotalTime>
  <Words>438</Words>
  <Application>Microsoft Office PowerPoint</Application>
  <PresentationFormat>On-screen Show (4:3)</PresentationFormat>
  <Paragraphs>132</Paragraphs>
  <Slides>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PPT Template Calibri</vt:lpstr>
      <vt:lpstr>Building Revitalization Collaborative (BRC) Update</vt:lpstr>
      <vt:lpstr>Background</vt:lpstr>
      <vt:lpstr>Building Revitalization Collaborative (BRC)</vt:lpstr>
      <vt:lpstr>Community Participation and Awareness</vt:lpstr>
      <vt:lpstr>Increased Real Estate Activity</vt:lpstr>
      <vt:lpstr>Closed School Status</vt:lpstr>
      <vt:lpstr>Next Steps</vt:lpstr>
      <vt:lpstr>Questions?</vt:lpstr>
    </vt:vector>
  </TitlesOfParts>
  <Company>Saint Louis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Holt</dc:creator>
  <cp:lastModifiedBy>SLPS</cp:lastModifiedBy>
  <cp:revision>35</cp:revision>
  <dcterms:created xsi:type="dcterms:W3CDTF">2015-01-28T17:47:56Z</dcterms:created>
  <dcterms:modified xsi:type="dcterms:W3CDTF">2015-08-05T22:40:40Z</dcterms:modified>
</cp:coreProperties>
</file>