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30" r:id="rId1"/>
  </p:sldMasterIdLst>
  <p:notesMasterIdLst>
    <p:notesMasterId r:id="rId10"/>
  </p:notesMasterIdLst>
  <p:handoutMasterIdLst>
    <p:handoutMasterId r:id="rId11"/>
  </p:handoutMasterIdLst>
  <p:sldIdLst>
    <p:sldId id="294" r:id="rId2"/>
    <p:sldId id="504" r:id="rId3"/>
    <p:sldId id="505" r:id="rId4"/>
    <p:sldId id="501" r:id="rId5"/>
    <p:sldId id="507" r:id="rId6"/>
    <p:sldId id="502" r:id="rId7"/>
    <p:sldId id="464" r:id="rId8"/>
    <p:sldId id="506" r:id="rId9"/>
  </p:sldIdLst>
  <p:sldSz cx="9144000" cy="6858000" type="screen4x3"/>
  <p:notesSz cx="69977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64646"/>
    <a:srgbClr val="008000"/>
    <a:srgbClr val="FFFFFF"/>
    <a:srgbClr val="FCF5E0"/>
    <a:srgbClr val="F0E0E3"/>
    <a:srgbClr val="D1F5CF"/>
    <a:srgbClr val="D8F4EE"/>
    <a:srgbClr val="F3F9FB"/>
    <a:srgbClr val="FFF3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4" autoAdjust="0"/>
    <p:restoredTop sz="96007" autoAdjust="0"/>
  </p:normalViewPr>
  <p:slideViewPr>
    <p:cSldViewPr>
      <p:cViewPr>
        <p:scale>
          <a:sx n="66" d="100"/>
          <a:sy n="66" d="100"/>
        </p:scale>
        <p:origin x="-642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0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johnson9270\My%20Documents\SLPS1011\1011PresentationWork.xls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247653365363228"/>
          <c:y val="4.2307692307692886E-2"/>
          <c:w val="0.85752346634636767"/>
          <c:h val="0.91153846153846152"/>
        </c:manualLayout>
      </c:layout>
      <c:barChart>
        <c:barDir val="col"/>
        <c:grouping val="clustered"/>
        <c:dLbls>
          <c:showVal val="1"/>
        </c:dLbls>
        <c:gapWidth val="47"/>
        <c:overlap val="-25"/>
        <c:axId val="61583360"/>
        <c:axId val="33817344"/>
      </c:barChart>
      <c:catAx>
        <c:axId val="61583360"/>
        <c:scaling>
          <c:orientation val="minMax"/>
        </c:scaling>
        <c:delete val="1"/>
        <c:axPos val="t"/>
        <c:majorGridlines/>
        <c:tickLblPos val="none"/>
        <c:crossAx val="33817344"/>
        <c:crosses val="max"/>
        <c:auto val="1"/>
        <c:lblAlgn val="ctr"/>
        <c:lblOffset val="100"/>
      </c:catAx>
      <c:valAx>
        <c:axId val="33817344"/>
        <c:scaling>
          <c:orientation val="minMax"/>
          <c:max val="0"/>
          <c:min val="-65"/>
        </c:scaling>
        <c:axPos val="l"/>
        <c:majorGridlines>
          <c:spPr>
            <a:ln w="15875">
              <a:solidFill>
                <a:schemeClr val="accent2">
                  <a:lumMod val="40000"/>
                  <a:lumOff val="60000"/>
                </a:schemeClr>
              </a:solidFill>
              <a:prstDash val="solid"/>
            </a:ln>
          </c:spPr>
        </c:majorGridlines>
        <c:numFmt formatCode="_(&quot;$&quot;* #,##0.0_);_(&quot;$&quot;* \(#,##0.0\);_(&quot;$&quot;* &quot;-&quot;??_);_(@_)" sourceLinked="1"/>
        <c:tickLblPos val="nextTo"/>
        <c:txPr>
          <a:bodyPr/>
          <a:lstStyle/>
          <a:p>
            <a:pPr>
              <a:defRPr sz="1100">
                <a:solidFill>
                  <a:schemeClr val="bg1"/>
                </a:solidFill>
              </a:defRPr>
            </a:pPr>
            <a:endParaRPr lang="en-US"/>
          </a:p>
        </c:txPr>
        <c:crossAx val="61583360"/>
        <c:crosses val="autoZero"/>
        <c:crossBetween val="between"/>
        <c:majorUnit val="10"/>
        <c:minorUnit val="5"/>
      </c:valAx>
      <c:spPr>
        <a:solidFill>
          <a:sysClr val="window" lastClr="FFFFFF">
            <a:lumMod val="85000"/>
          </a:sysClr>
        </a:solidFill>
      </c:spPr>
    </c:plotArea>
    <c:plotVisOnly val="1"/>
    <c:dispBlanksAs val="gap"/>
  </c:chart>
  <c:spPr>
    <a:noFill/>
  </c:sp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3550"/>
          </a:xfrm>
          <a:prstGeom prst="rect">
            <a:avLst/>
          </a:prstGeom>
        </p:spPr>
        <p:txBody>
          <a:bodyPr vert="horz" lIns="91082" tIns="45541" rIns="91082" bIns="45541" rtlCol="0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744" y="0"/>
            <a:ext cx="3032337" cy="463550"/>
          </a:xfrm>
          <a:prstGeom prst="rect">
            <a:avLst/>
          </a:prstGeom>
        </p:spPr>
        <p:txBody>
          <a:bodyPr vert="horz" lIns="91082" tIns="45541" rIns="91082" bIns="45541" rtlCol="0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C02809D5-CBA8-40A4-8C89-B5DF8F229F03}" type="datetimeFigureOut">
              <a:rPr lang="en-US"/>
              <a:pPr>
                <a:defRPr/>
              </a:pPr>
              <a:t>3/20/2013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32337" cy="463550"/>
          </a:xfrm>
          <a:prstGeom prst="rect">
            <a:avLst/>
          </a:prstGeom>
        </p:spPr>
        <p:txBody>
          <a:bodyPr vert="horz" lIns="91082" tIns="45541" rIns="91082" bIns="45541" rtlCol="0" anchor="b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744" y="8805841"/>
            <a:ext cx="3032337" cy="463550"/>
          </a:xfrm>
          <a:prstGeom prst="rect">
            <a:avLst/>
          </a:prstGeom>
        </p:spPr>
        <p:txBody>
          <a:bodyPr vert="horz" lIns="91082" tIns="45541" rIns="91082" bIns="45541" rtlCol="0" anchor="b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0F00DBD-D8AC-4BF7-A850-578AEFDE2A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293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3550"/>
          </a:xfrm>
          <a:prstGeom prst="rect">
            <a:avLst/>
          </a:prstGeom>
        </p:spPr>
        <p:txBody>
          <a:bodyPr vert="horz" lIns="92813" tIns="46407" rIns="92813" bIns="4640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744" y="0"/>
            <a:ext cx="3032337" cy="463550"/>
          </a:xfrm>
          <a:prstGeom prst="rect">
            <a:avLst/>
          </a:prstGeom>
        </p:spPr>
        <p:txBody>
          <a:bodyPr vert="horz" lIns="92813" tIns="46407" rIns="92813" bIns="4640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170737E-3279-4581-B85E-E0F5CB0181F6}" type="datetimeFigureOut">
              <a:rPr lang="en-US"/>
              <a:pPr>
                <a:defRPr/>
              </a:pPr>
              <a:t>3/20/2013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3" tIns="46407" rIns="92813" bIns="4640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770" y="4403726"/>
            <a:ext cx="5598160" cy="4171950"/>
          </a:xfrm>
          <a:prstGeom prst="rect">
            <a:avLst/>
          </a:prstGeom>
        </p:spPr>
        <p:txBody>
          <a:bodyPr vert="horz" lIns="92813" tIns="46407" rIns="92813" bIns="46407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1"/>
            <a:ext cx="3032337" cy="463550"/>
          </a:xfrm>
          <a:prstGeom prst="rect">
            <a:avLst/>
          </a:prstGeom>
        </p:spPr>
        <p:txBody>
          <a:bodyPr vert="horz" lIns="92813" tIns="46407" rIns="92813" bIns="4640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744" y="8805841"/>
            <a:ext cx="3032337" cy="463550"/>
          </a:xfrm>
          <a:prstGeom prst="rect">
            <a:avLst/>
          </a:prstGeom>
        </p:spPr>
        <p:txBody>
          <a:bodyPr vert="horz" lIns="92813" tIns="46407" rIns="92813" bIns="4640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FD7B6F9-A68A-4B1A-AFC4-679EF3E5DD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60926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847430-6EEB-4B7E-B957-FD55344F96C7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D7B6F9-A68A-4B1A-AFC4-679EF3E5D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8567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EC0731-D914-4E97-A160-18A97D3A573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Lucida Sans Unicode"/>
              </a:endParaRPr>
            </a:p>
          </p:txBody>
        </p:sp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9108074 w 5760"/>
                <a:gd name="T3" fmla="*/ 0 h 528"/>
                <a:gd name="T4" fmla="*/ 9108074 w 5760"/>
                <a:gd name="T5" fmla="*/ 838869 h 528"/>
                <a:gd name="T6" fmla="*/ 75901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" descr="jpg"/>
          <p:cNvPicPr>
            <a:picLocks noChangeAspect="1" noChangeArrowheads="1"/>
          </p:cNvPicPr>
          <p:nvPr userDrawn="1"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1371600" cy="158908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1AA4F-C6FB-4261-BC70-B2288EE4CA73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BD134-68C5-4FDB-B322-0A52F06410E3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2237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C38A8-3CC9-4495-8AFF-927E01145097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887F7-8814-480B-BECD-68366EE6FEC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4185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C2E04-BED1-4D1C-A179-BF7B3CA7615A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E9D6C-9FF7-477B-91BD-6E8F29F698A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9527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73F709-6C66-4AFD-9009-F5BE9DFE1F9F}" type="datetime1">
              <a:rPr lang="en-US" smtClean="0">
                <a:solidFill>
                  <a:prstClr val="white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B3A9F3-66F2-44FF-9E8E-80546E8526B9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6259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CE801B1-A019-46C0-A79E-38E5F37EC153}" type="datetime1">
              <a:rPr lang="en-US" smtClean="0">
                <a:solidFill>
                  <a:prstClr val="white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796FAE-55A1-4029-B326-2D6BE893D32A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6179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942DF4-DDB4-4F86-BADD-05CB6CBD3C4A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45FF510-7298-4339-A87D-AEC1B4C5945D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9129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A865B9-2310-4D94-826D-3FA3A83348EE}" type="datetime1">
              <a:rPr lang="en-US" smtClean="0">
                <a:solidFill>
                  <a:prstClr val="white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320DA7B-4865-4901-938B-C482BDC562CF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605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46ACF-32D1-461D-98EB-1B6FD32C223D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69E84-CE58-4DD6-AA0F-3EBD868E8E0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4167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7D570-CA28-4EDF-8C1C-2F71AC789D6D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FAE7C-BD12-4E93-8586-D853A10A4EF1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042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155645C-A9A8-4E14-AB94-88175AD773D0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DA2E66C-EF07-42D2-B611-31489E5341E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1742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</a:endParaRPr>
          </a:p>
        </p:txBody>
      </p:sp>
      <p:sp>
        <p:nvSpPr>
          <p:cNvPr id="6" name="Freeform 16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3802505 w 5591"/>
              <a:gd name="T3" fmla="*/ 0 h 588"/>
              <a:gd name="T4" fmla="*/ 3802505 w 5591"/>
              <a:gd name="T5" fmla="*/ 838200 h 588"/>
              <a:gd name="T6" fmla="*/ 3168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60C75BE-41F6-4933-9948-FB9D4AFE9C2A}" type="datetime1">
              <a:rPr lang="en-US" smtClean="0">
                <a:solidFill>
                  <a:prstClr val="white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43C5B5B-D260-44FB-85CD-1556F458F510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4309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59F1C-3455-4D8E-B7F7-EA3738C53E9D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90F03-6900-47EB-A692-84BA63B52E9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5133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47611-F0DD-4D38-9922-AE2C4403D352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B0D10-BDD7-47E8-835E-8937AC8ED914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7977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A9D5B-CF26-489B-9CEA-70B18626F326}" type="datetime1">
              <a:rPr lang="en-US"/>
              <a:pPr>
                <a:defRPr/>
              </a:pPr>
              <a:t>3/20/2013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E9D6C-9FF7-477B-91BD-6E8F29F698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6390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3337C-1219-4F71-98E2-6144765E3161}" type="datetime1">
              <a:rPr lang="en-US"/>
              <a:pPr>
                <a:defRPr/>
              </a:pPr>
              <a:t>3/20/2013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FAE7C-BD12-4E93-8586-D853A10A4E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368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 descr="jpg"/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1"/>
            <a:ext cx="762000" cy="88219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</p:pic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1028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3802505 w 5591"/>
              <a:gd name="T3" fmla="*/ 0 h 588"/>
              <a:gd name="T4" fmla="*/ 3802505 w 5591"/>
              <a:gd name="T5" fmla="*/ 838200 h 588"/>
              <a:gd name="T6" fmla="*/ 3168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8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4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4D8F777-5834-4319-98F6-051FF3179159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3/20/2013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513BBC-1A6F-4CD5-A2C2-8FF64F9950B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398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1" r:id="rId1"/>
    <p:sldLayoutId id="2147484732" r:id="rId2"/>
    <p:sldLayoutId id="2147484733" r:id="rId3"/>
    <p:sldLayoutId id="2147484734" r:id="rId4"/>
    <p:sldLayoutId id="2147484735" r:id="rId5"/>
    <p:sldLayoutId id="2147484736" r:id="rId6"/>
    <p:sldLayoutId id="2147484737" r:id="rId7"/>
    <p:sldLayoutId id="2147484738" r:id="rId8"/>
    <p:sldLayoutId id="2147484739" r:id="rId9"/>
    <p:sldLayoutId id="2147484740" r:id="rId10"/>
    <p:sldLayoutId id="2147484741" r:id="rId11"/>
    <p:sldLayoutId id="2147484742" r:id="rId12"/>
    <p:sldLayoutId id="2147484743" r:id="rId13"/>
    <p:sldLayoutId id="2147484718" r:id="rId14"/>
    <p:sldLayoutId id="2147484720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1371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Superintendent’s Update</a:t>
            </a:r>
            <a:br>
              <a:rPr lang="en-US" sz="4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en-US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Revised FY </a:t>
            </a:r>
            <a:r>
              <a:rPr lang="en-US" sz="4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2014 and Beyond 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685800" y="2667000"/>
            <a:ext cx="7772400" cy="304800"/>
          </a:xfrm>
        </p:spPr>
        <p:txBody>
          <a:bodyPr/>
          <a:lstStyle/>
          <a:p>
            <a:pPr marR="0" eaLnBrk="1" hangingPunct="1"/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March 20, 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907F82-D8E8-4094-8C12-A0C1B3896CE2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14692" name="Picture 4" descr="E:\Budget Request\IMG_1396.jpg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116" b="12116"/>
          <a:stretch>
            <a:fillRect/>
          </a:stretch>
        </p:blipFill>
        <p:spPr bwMode="auto">
          <a:xfrm>
            <a:off x="0" y="3048000"/>
            <a:ext cx="4419600" cy="2193925"/>
          </a:xfrm>
          <a:prstGeom prst="rect">
            <a:avLst/>
          </a:prstGeom>
          <a:noFill/>
          <a:ln w="22225" cmpd="sng">
            <a:solidFill>
              <a:schemeClr val="tx1">
                <a:alpha val="8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" descr="E:\Budget Request\Wash U Anatomy Field Trip 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048000"/>
            <a:ext cx="4724401" cy="2209800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69950"/>
          </a:xfrm>
        </p:spPr>
        <p:txBody>
          <a:bodyPr/>
          <a:lstStyle/>
          <a:p>
            <a:pPr algn="ctr"/>
            <a:r>
              <a:rPr lang="en-US" sz="4800" dirty="0" smtClean="0">
                <a:latin typeface="Arial" pitchFamily="34" charset="0"/>
                <a:cs typeface="Arial" pitchFamily="34" charset="0"/>
              </a:rPr>
              <a:t>Review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609600"/>
          </a:xfrm>
        </p:spPr>
        <p:txBody>
          <a:bodyPr/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CHALLENGES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4724400" y="1219200"/>
            <a:ext cx="4041775" cy="609600"/>
          </a:xfrm>
        </p:spPr>
        <p:txBody>
          <a:bodyPr/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SOLUTIONS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xfrm>
            <a:off x="533400" y="1905000"/>
            <a:ext cx="3963988" cy="3941763"/>
          </a:xfrm>
        </p:spPr>
        <p:txBody>
          <a:bodyPr/>
          <a:lstStyle/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Reduced Federal Funding</a:t>
            </a:r>
          </a:p>
          <a:p>
            <a:pPr lvl="2"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SIG; Sequestration; New Title Guidelines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Retirement Contributions </a:t>
            </a:r>
          </a:p>
          <a:p>
            <a:pPr lvl="2"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20 million to 27 million increase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Employee Benefits</a:t>
            </a:r>
          </a:p>
          <a:p>
            <a:pPr lvl="2"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Increase by 2 million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Transportation Cost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Alternative Education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Staffing ratio</a:t>
            </a:r>
          </a:p>
          <a:p>
            <a:pPr lvl="2"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At the desired ratio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Building Capacity</a:t>
            </a:r>
          </a:p>
          <a:p>
            <a:pPr lvl="2"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21 schools under 60% utilization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Fund Balance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2"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New Policy to increase surplus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724400" y="1905000"/>
            <a:ext cx="3965575" cy="3941763"/>
          </a:xfrm>
        </p:spPr>
        <p:txBody>
          <a:bodyPr/>
          <a:lstStyle/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Reduction in Force</a:t>
            </a:r>
          </a:p>
          <a:p>
            <a:pPr lvl="1">
              <a:buClr>
                <a:srgbClr val="C00000"/>
              </a:buClr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Central Office/SW/Nurses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School Closure/Consolidation</a:t>
            </a:r>
          </a:p>
          <a:p>
            <a:pPr lvl="1"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Sherman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;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L’Ouverture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; Cleveland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Early Retirement Incentive Program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New Proposed Class Size </a:t>
            </a:r>
          </a:p>
          <a:p>
            <a:pPr lvl="1"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Midpoint as opposed to desired 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Other Non-Workforce Efficiencies</a:t>
            </a:r>
          </a:p>
          <a:p>
            <a:pPr lvl="1"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Reduction in contracted amounts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887F7-8814-480B-BECD-68366EE6FEC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6995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Cleveland Facts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04800" y="1295400"/>
            <a:ext cx="4040188" cy="762000"/>
          </a:xfrm>
        </p:spPr>
        <p:txBody>
          <a:bodyPr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2011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(257)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3"/>
          </p:nvPr>
        </p:nvSpPr>
        <p:spPr>
          <a:xfrm>
            <a:off x="4572000" y="1295400"/>
            <a:ext cx="4041775" cy="762000"/>
          </a:xfrm>
        </p:spPr>
        <p:txBody>
          <a:bodyPr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2012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(260)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>
          <a:xfrm>
            <a:off x="0" y="2209800"/>
            <a:ext cx="4572000" cy="39417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Graduation 		3rd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ACT 			4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Attendance		5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Science			3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rd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Comm. Arts		5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Math			6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Staff/Student Ratio       14-1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Dropouts			5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College Placement 	8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/>
              <a:t>			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572000" y="2209800"/>
            <a:ext cx="4572000" cy="3941763"/>
          </a:xfrm>
        </p:spPr>
        <p:txBody>
          <a:bodyPr/>
          <a:lstStyle/>
          <a:p>
            <a:pPr>
              <a:spcBef>
                <a:spcPts val="400"/>
              </a:spcBef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Graduation 		6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>
              <a:spcBef>
                <a:spcPts val="400"/>
              </a:spcBef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ACT 			3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rd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>
              <a:spcBef>
                <a:spcPts val="400"/>
              </a:spcBef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Attendance		3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rd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400"/>
              </a:spcBef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Science 			3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rd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400"/>
              </a:spcBef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Comm. Arts		6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400"/>
              </a:spcBef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Math			5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pPr>
              <a:spcBef>
                <a:spcPts val="400"/>
              </a:spcBef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Staff/Student Ratio       14-1</a:t>
            </a:r>
          </a:p>
          <a:p>
            <a:pPr>
              <a:spcBef>
                <a:spcPts val="400"/>
              </a:spcBef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Dropouts			8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400"/>
              </a:spcBef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College Placement 	9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pPr>
              <a:spcBef>
                <a:spcPts val="400"/>
              </a:spcBef>
              <a:buFont typeface="Wingdings" pitchFamily="2" charset="2"/>
              <a:buChar char="q"/>
            </a:pPr>
            <a:endParaRPr lang="en-US" baseline="300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5FF510-7298-4339-A87D-AEC1B4C5945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effectLst/>
                <a:latin typeface="Arial" pitchFamily="34" charset="0"/>
                <a:cs typeface="Arial" pitchFamily="34" charset="0"/>
              </a:rPr>
              <a:t>Cleveland JROTC</a:t>
            </a:r>
            <a:endParaRPr lang="en-US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4572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Initial Recommendation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800600" y="1219200"/>
            <a:ext cx="4041775" cy="4572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Final Recommendation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xfrm>
            <a:off x="457200" y="1828800"/>
            <a:ext cx="4038600" cy="43227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Close school 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Accept 68 students (266)</a:t>
            </a:r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000" dirty="0" smtClean="0">
                <a:latin typeface="Arial" charset="0"/>
              </a:rPr>
              <a:t>Cleveland staff assumed an increase in academic performance would increase enrollment </a:t>
            </a:r>
          </a:p>
          <a:p>
            <a:pPr marL="109537" indent="0">
              <a:spcBef>
                <a:spcPct val="50000"/>
              </a:spcBef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876800" y="1828800"/>
            <a:ext cx="4041775" cy="4551363"/>
          </a:xfrm>
        </p:spPr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000" dirty="0" smtClean="0">
                <a:latin typeface="Arial" charset="0"/>
              </a:rPr>
              <a:t>Keep school open </a:t>
            </a:r>
          </a:p>
          <a:p>
            <a:pPr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000" dirty="0" smtClean="0">
                <a:latin typeface="Arial" charset="0"/>
              </a:rPr>
              <a:t>Accept 111 (330)</a:t>
            </a:r>
          </a:p>
          <a:p>
            <a:pPr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Create middle school partnerships with Busch, </a:t>
            </a:r>
            <a:r>
              <a:rPr lang="en-US" sz="2000" kern="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Yeatman</a:t>
            </a:r>
            <a:r>
              <a:rPr lang="en-US" sz="2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Carondelet Leadership Academy, St Louis Charter</a:t>
            </a:r>
          </a:p>
          <a:p>
            <a:pPr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Re-examine applications to become more holistic </a:t>
            </a:r>
          </a:p>
          <a:p>
            <a:pPr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0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Align standards to NJROTC versus current alignment  to US Naval Academy (USNA) standards</a:t>
            </a:r>
            <a:endParaRPr lang="en-US" sz="1600" kern="0" dirty="0" smtClean="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  <a:buFont typeface="Wingdings" pitchFamily="2" charset="2"/>
              <a:buChar char="q"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887F7-8814-480B-BECD-68366EE6FEC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Proposed Reductions </a:t>
            </a:r>
            <a:r>
              <a:rPr lang="en-US" sz="3600" b="0" dirty="0" smtClean="0"/>
              <a:t/>
            </a:r>
            <a:br>
              <a:rPr lang="en-US" sz="3600" b="0" dirty="0" smtClean="0"/>
            </a:b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04800" y="1143000"/>
            <a:ext cx="4040188" cy="762000"/>
          </a:xfrm>
        </p:spPr>
        <p:txBody>
          <a:bodyPr/>
          <a:lstStyle/>
          <a:p>
            <a:endParaRPr lang="en-US" dirty="0" smtClean="0"/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Initial Recommendation</a:t>
            </a:r>
          </a:p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3"/>
          </p:nvPr>
        </p:nvSpPr>
        <p:spPr>
          <a:xfrm>
            <a:off x="4648200" y="1143000"/>
            <a:ext cx="4041775" cy="762000"/>
          </a:xfrm>
        </p:spPr>
        <p:txBody>
          <a:bodyPr/>
          <a:lstStyle/>
          <a:p>
            <a:endParaRPr lang="en-US" dirty="0" smtClean="0"/>
          </a:p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Final Recommendation</a:t>
            </a:r>
          </a:p>
          <a:p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"/>
          </p:nvPr>
        </p:nvSpPr>
        <p:spPr>
          <a:xfrm>
            <a:off x="228600" y="2209800"/>
            <a:ext cx="4191000" cy="3941763"/>
          </a:xfrm>
        </p:spPr>
        <p:txBody>
          <a:bodyPr/>
          <a:lstStyle/>
          <a:p>
            <a:pPr eaLnBrk="1" hangingPunct="1">
              <a:buClrTx/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Central Office 		            12</a:t>
            </a:r>
          </a:p>
          <a:p>
            <a:pPr eaLnBrk="1" hangingPunct="1">
              <a:buClrTx/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Nurses, SW and Counselors    20</a:t>
            </a:r>
          </a:p>
          <a:p>
            <a:pPr eaLnBrk="1" hangingPunct="1">
              <a:buClrTx/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Share HS Non-Core                 20</a:t>
            </a:r>
          </a:p>
          <a:p>
            <a:pPr eaLnBrk="1" hangingPunct="1">
              <a:buClrTx/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Class sizes to midpoint            82</a:t>
            </a:r>
          </a:p>
          <a:p>
            <a:pPr eaLnBrk="1" hangingPunct="1">
              <a:buClrTx/>
              <a:buSzPct val="100000"/>
              <a:buFont typeface="Wingdings" pitchFamily="2" charset="2"/>
              <a:buChar char="q"/>
              <a:defRPr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ClrTx/>
              <a:buSzPct val="100000"/>
              <a:buNone/>
              <a:defRPr/>
            </a:pPr>
            <a:r>
              <a:rPr lang="en-US" sz="1800" dirty="0" smtClean="0">
                <a:cs typeface="Arial" pitchFamily="34" charset="0"/>
              </a:rPr>
              <a:t>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Staff Reductions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(134 positions)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267200" cy="3941763"/>
          </a:xfrm>
        </p:spPr>
        <p:txBody>
          <a:bodyPr/>
          <a:lstStyle/>
          <a:p>
            <a:pPr eaLnBrk="1" hangingPunct="1">
              <a:spcBef>
                <a:spcPts val="400"/>
              </a:spcBef>
              <a:buClrTx/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Central Office 		              12</a:t>
            </a:r>
          </a:p>
          <a:p>
            <a:pPr eaLnBrk="1" hangingPunct="1">
              <a:spcBef>
                <a:spcPts val="400"/>
              </a:spcBef>
              <a:buClrTx/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Share HS Non-Core                   20</a:t>
            </a:r>
          </a:p>
          <a:p>
            <a:pPr eaLnBrk="1" hangingPunct="1">
              <a:spcBef>
                <a:spcPts val="400"/>
              </a:spcBef>
              <a:buClrTx/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Class sizes to midpoint              82</a:t>
            </a:r>
          </a:p>
          <a:p>
            <a:pPr eaLnBrk="1" hangingPunct="1">
              <a:spcBef>
                <a:spcPts val="400"/>
              </a:spcBef>
              <a:buClrTx/>
              <a:buSzPct val="100000"/>
              <a:buFont typeface="Wingdings" pitchFamily="2" charset="2"/>
              <a:buChar char="q"/>
              <a:defRPr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400"/>
              </a:spcBef>
              <a:buClrTx/>
              <a:buSzPct val="100000"/>
              <a:buFont typeface="Wingdings" pitchFamily="2" charset="2"/>
              <a:buChar char="q"/>
              <a:defRPr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400"/>
              </a:spcBef>
              <a:buClrTx/>
              <a:buSzPct val="100000"/>
              <a:buNone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Staff Reductions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(114 positions)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5FF510-7298-4339-A87D-AEC1B4C5945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Proposed Addition/Increases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81000" y="1143000"/>
            <a:ext cx="4116388" cy="609600"/>
          </a:xfrm>
        </p:spPr>
        <p:txBody>
          <a:bodyPr/>
          <a:lstStyle/>
          <a:p>
            <a:pPr lvl="1"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Initial Recommendation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4648200" y="1143000"/>
            <a:ext cx="4041775" cy="6096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Final Recommendation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81000" y="1905001"/>
            <a:ext cx="4040188" cy="44196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Shift from 3 tiers to 2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tiers by adding an additional 94 buses at a cost of 5.7 million 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Parent/Staff Survey Spring 2012,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largely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not  in favor of changing bell times (move times 20 min later):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1st Tier	67% “No”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2nd Tier	47% “No”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3rd Tier	66% “No”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Open the Medical High School in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Soldan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McKinley or Central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800600" y="1905000"/>
            <a:ext cx="4041775" cy="44751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Remove the recommendation to shift from 3 tiers to 2 tiers by adding an additional 94 buses at a cost of 5.7 million 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428 parents responded - 58% disagree with the change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1433 staff responded - 68% disagree with the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change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The total results indicated            743 ( 33%) agreed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and 1,535 (67%) disagreed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Locate the Medical High School to Des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887F7-8814-480B-BECD-68366EE6FEC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Net Budget Impact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7620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PROPOSED IMPACT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19200"/>
            <a:ext cx="4041775" cy="7620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REVISED IMPACT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 txBox="1">
            <a:spLocks noGrp="1"/>
          </p:cNvSpPr>
          <p:nvPr>
            <p:ph sz="quarter" idx="2"/>
          </p:nvPr>
        </p:nvSpPr>
        <p:spPr bwMode="auto">
          <a:xfrm>
            <a:off x="381000" y="2133600"/>
            <a:ext cx="4040188" cy="40179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65125" indent="-2555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Staffing Reductions	         9.4M</a:t>
            </a:r>
          </a:p>
          <a:p>
            <a:pPr eaLnBrk="1" hangingPunct="1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Early Retirement 	         1.2</a:t>
            </a:r>
          </a:p>
          <a:p>
            <a:pPr eaLnBrk="1" hangingPunct="1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Non-Workforce Efficiencies    2.2</a:t>
            </a:r>
          </a:p>
          <a:p>
            <a:pPr eaLnBrk="1" hangingPunct="1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Closings/Consolidations         1.8</a:t>
            </a:r>
          </a:p>
          <a:p>
            <a:pPr eaLnBrk="1" hangingPunct="1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Bell Times Shift	        (5.7)</a:t>
            </a:r>
          </a:p>
          <a:p>
            <a:pPr eaLnBrk="1" hangingPunct="1"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Medical High School	        </a:t>
            </a:r>
            <a:r>
              <a:rPr lang="en-US" sz="1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(0.5)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109537" indent="0" eaLnBrk="1" hangingPunct="1">
              <a:buClr>
                <a:schemeClr val="bg2">
                  <a:lumMod val="50000"/>
                </a:schemeClr>
              </a:buClr>
              <a:buSzPct val="100000"/>
              <a:buNone/>
              <a:defRPr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      </a:t>
            </a:r>
          </a:p>
          <a:p>
            <a:pPr marL="109537" indent="0" eaLnBrk="1" hangingPunct="1">
              <a:buClr>
                <a:schemeClr val="bg2">
                  <a:lumMod val="50000"/>
                </a:schemeClr>
              </a:buClr>
              <a:buSzPct val="100000"/>
              <a:buNone/>
              <a:defRPr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Total Net Savings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8.4M</a:t>
            </a:r>
            <a:endParaRPr lang="en-US" sz="3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41775" cy="3941763"/>
          </a:xfrm>
        </p:spPr>
        <p:txBody>
          <a:bodyPr/>
          <a:lstStyle/>
          <a:p>
            <a:pPr marL="109537" indent="0" eaLnBrk="1" hangingPunct="1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Staff Reductions                7.2 M</a:t>
            </a:r>
          </a:p>
          <a:p>
            <a:pPr marL="109537" indent="0" eaLnBrk="1" hangingPunct="1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Early Retirement                0.9 </a:t>
            </a:r>
          </a:p>
          <a:p>
            <a:pPr marL="109537" indent="0" eaLnBrk="1" hangingPunct="1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Non Work-Force	     2.2 </a:t>
            </a:r>
          </a:p>
          <a:p>
            <a:pPr marL="109537" indent="0" eaLnBrk="1" hangingPunct="1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Closing/Consolidation        1.3</a:t>
            </a:r>
          </a:p>
          <a:p>
            <a:pPr marL="109537" indent="0" eaLnBrk="1" hangingPunct="1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  <a:defRPr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Bell Times Shift                  -</a:t>
            </a:r>
          </a:p>
          <a:p>
            <a:pPr marL="109537" indent="0" eaLnBrk="1" hangingPunct="1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00000"/>
              <a:buFont typeface="Wingdings" pitchFamily="2" charset="2"/>
              <a:buChar char="q"/>
              <a:defRPr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Medical High School	     (0.5)</a:t>
            </a:r>
          </a:p>
          <a:p>
            <a:pPr marL="109537" indent="0" eaLnBrk="1" hangingPunct="1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100000"/>
              <a:buNone/>
              <a:defRPr/>
            </a:pPr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marL="109537" indent="0" eaLnBrk="1" hangingPunct="1">
              <a:spcBef>
                <a:spcPts val="800"/>
              </a:spcBef>
              <a:buClr>
                <a:schemeClr val="bg2">
                  <a:lumMod val="50000"/>
                </a:schemeClr>
              </a:buClr>
              <a:buSzPct val="100000"/>
              <a:buNone/>
              <a:defRPr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Total Net Savings  11.1M 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		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887F7-8814-480B-BECD-68366EE6FEC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581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>
            <a:graphicFrameLocks/>
          </p:cNvGraphicFramePr>
          <p:nvPr/>
        </p:nvGraphicFramePr>
        <p:xfrm>
          <a:off x="3200400" y="3733800"/>
          <a:ext cx="4343400" cy="247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578" name="Content Placeholder 3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029200"/>
          </a:xfrm>
        </p:spPr>
        <p:txBody>
          <a:bodyPr/>
          <a:lstStyle/>
          <a:p>
            <a:pPr>
              <a:buFont typeface="Wingdings 3" pitchFamily="18" charset="2"/>
              <a:buNone/>
              <a:defRPr/>
            </a:pPr>
            <a:r>
              <a:rPr lang="en-US" sz="2400" dirty="0" smtClean="0"/>
              <a:t>					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FY2013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FY2014	FY2014				Projected   Preliminary   Adjusted     	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US" sz="2200" b="1" u="sng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1600" b="1" i="1" u="sng" dirty="0" smtClean="0">
                <a:latin typeface="Arial" pitchFamily="34" charset="0"/>
                <a:cs typeface="Arial" pitchFamily="34" charset="0"/>
              </a:rPr>
              <a:t>(2/27/12)	(3/20/13)</a:t>
            </a:r>
          </a:p>
          <a:p>
            <a:pPr>
              <a:buFont typeface="Wingdings 3" pitchFamily="18" charset="2"/>
              <a:buNone/>
              <a:defRPr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Starting Fund Balance*</a:t>
            </a:r>
            <a:r>
              <a:rPr lang="en-US" sz="22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	$    3.2M  	$   0.8M	$   0.8M</a:t>
            </a:r>
          </a:p>
          <a:p>
            <a:pPr>
              <a:buFont typeface="Wingdings 3" pitchFamily="18" charset="2"/>
              <a:buNone/>
              <a:defRPr/>
            </a:pPr>
            <a:endParaRPr lang="en-US" sz="500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r>
              <a:rPr lang="en-US" sz="22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  Revenue*			$285.2M 	</a:t>
            </a:r>
            <a:r>
              <a:rPr lang="en-US" sz="21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$282.8M	$282.8M</a:t>
            </a:r>
          </a:p>
          <a:p>
            <a:pPr>
              <a:buFont typeface="Wingdings 3" pitchFamily="18" charset="2"/>
              <a:buNone/>
              <a:defRPr/>
            </a:pPr>
            <a:endParaRPr lang="en-US" sz="700" dirty="0" smtClean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r>
              <a:rPr lang="en-US" sz="21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100" dirty="0" smtClean="0">
                <a:latin typeface="Arial" pitchFamily="34" charset="0"/>
                <a:cs typeface="Arial" pitchFamily="34" charset="0"/>
              </a:rPr>
              <a:t>Payroll Expenditures</a:t>
            </a:r>
            <a:r>
              <a:rPr lang="en-US" sz="21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en-US" sz="2100" dirty="0" smtClean="0">
                <a:latin typeface="Arial" pitchFamily="34" charset="0"/>
                <a:cs typeface="Arial" pitchFamily="34" charset="0"/>
              </a:rPr>
              <a:t>$212.4M</a:t>
            </a:r>
            <a:r>
              <a:rPr lang="en-US" sz="21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en-US" sz="2100" dirty="0" smtClean="0">
                <a:latin typeface="Arial" pitchFamily="34" charset="0"/>
                <a:cs typeface="Arial" pitchFamily="34" charset="0"/>
              </a:rPr>
              <a:t>$211.2M	$202.0M</a:t>
            </a:r>
          </a:p>
          <a:p>
            <a:pPr>
              <a:buFont typeface="Wingdings 3" pitchFamily="18" charset="2"/>
              <a:buNone/>
              <a:defRPr/>
            </a:pPr>
            <a:r>
              <a:rPr lang="en-US" sz="2100" dirty="0" smtClean="0">
                <a:latin typeface="Arial" pitchFamily="34" charset="0"/>
                <a:cs typeface="Arial" pitchFamily="34" charset="0"/>
              </a:rPr>
              <a:t>	Non-Payroll Expenditures     $  75.3M    	 $  76.5M	$  74.6M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Expenditure Projection	$287.7M	$287.7M      $276.6M</a:t>
            </a:r>
          </a:p>
          <a:p>
            <a:pPr>
              <a:buFont typeface="Wingdings 3" pitchFamily="18" charset="2"/>
              <a:buNone/>
              <a:defRPr/>
            </a:pPr>
            <a:r>
              <a:rPr lang="en-US" sz="800" b="1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800" i="1" dirty="0" smtClean="0">
                <a:latin typeface="Arial" pitchFamily="34" charset="0"/>
                <a:cs typeface="Arial" pitchFamily="34" charset="0"/>
              </a:rPr>
              <a:t>			        		</a:t>
            </a:r>
          </a:p>
          <a:p>
            <a:pPr>
              <a:buFont typeface="Wingdings 3" pitchFamily="18" charset="2"/>
              <a:buNone/>
              <a:defRPr/>
            </a:pP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Annual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Surplus/(Deficit)</a:t>
            </a:r>
            <a:r>
              <a:rPr lang="en-US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2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($2.5M)	($ 4.9M)</a:t>
            </a:r>
            <a:r>
              <a:rPr lang="en-US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en-US" sz="2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$ </a:t>
            </a:r>
            <a:r>
              <a:rPr lang="en-US" sz="2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6.2M</a:t>
            </a:r>
            <a:endParaRPr lang="en-US" sz="22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  <a:defRPr/>
            </a:pP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Fund Balance        	    	    4.3M</a:t>
            </a:r>
            <a:endParaRPr lang="en-US" sz="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r>
              <a:rPr lang="en-US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Ending Fund Balance*	 </a:t>
            </a:r>
            <a:r>
              <a:rPr lang="en-US" sz="2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$0.8M</a:t>
            </a:r>
            <a:r>
              <a:rPr lang="en-US" sz="2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2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	($8.4M)</a:t>
            </a:r>
            <a:r>
              <a:rPr lang="en-US" sz="2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en-US" sz="2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$ 7.0M</a:t>
            </a:r>
            <a:r>
              <a:rPr lang="en-US" sz="2200" b="1" dirty="0" smtClean="0">
                <a:solidFill>
                  <a:srgbClr val="002060"/>
                </a:solidFill>
              </a:rPr>
              <a:t>	</a:t>
            </a:r>
          </a:p>
          <a:p>
            <a:pPr>
              <a:buNone/>
              <a:defRPr/>
            </a:pPr>
            <a:r>
              <a:rPr lang="en-US" sz="2400" i="1" dirty="0" smtClean="0"/>
              <a:t>					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*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Excludes </a:t>
            </a:r>
            <a:r>
              <a:rPr lang="en-US" sz="1600" i="1" dirty="0" err="1">
                <a:latin typeface="Arial" pitchFamily="34" charset="0"/>
                <a:cs typeface="Arial" pitchFamily="34" charset="0"/>
              </a:rPr>
              <a:t>Deseg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 (restricted) funds</a:t>
            </a:r>
            <a:endParaRPr lang="en-US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r">
              <a:buFont typeface="Wingdings 3" pitchFamily="18" charset="2"/>
              <a:buNone/>
              <a:defRPr/>
            </a:pPr>
            <a:r>
              <a:rPr lang="en-US" sz="2000" i="1" dirty="0" smtClean="0"/>
              <a:t>          		</a:t>
            </a:r>
            <a:r>
              <a:rPr lang="en-US" dirty="0" smtClean="0"/>
              <a:t>			</a:t>
            </a:r>
            <a:endParaRPr lang="en-US" sz="2000" dirty="0" smtClean="0"/>
          </a:p>
          <a:p>
            <a:pPr algn="r">
              <a:buFont typeface="Wingdings 3" pitchFamily="18" charset="2"/>
              <a:buNone/>
              <a:defRPr/>
            </a:pPr>
            <a:r>
              <a:rPr lang="en-US" sz="2000" dirty="0" smtClean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683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464646"/>
                </a:solidFill>
                <a:latin typeface="Arial" pitchFamily="34" charset="0"/>
                <a:cs typeface="Arial" pitchFamily="34" charset="0"/>
              </a:rPr>
              <a:t>General Operating Budget</a:t>
            </a:r>
            <a:endParaRPr lang="en-US" sz="4000" dirty="0">
              <a:solidFill>
                <a:srgbClr val="46464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58F61C-8753-4C82-AC7E-79932CDD083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4318000"/>
            <a:ext cx="853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" y="5638800"/>
            <a:ext cx="853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392720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25374</TotalTime>
  <Words>326</Words>
  <Application>Microsoft Office PowerPoint</Application>
  <PresentationFormat>On-screen Show (4:3)</PresentationFormat>
  <Paragraphs>138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1_Concourse</vt:lpstr>
      <vt:lpstr>Superintendent’s Update Revised FY 2014 and Beyond </vt:lpstr>
      <vt:lpstr>Review </vt:lpstr>
      <vt:lpstr>Cleveland Facts</vt:lpstr>
      <vt:lpstr>Cleveland JROTC</vt:lpstr>
      <vt:lpstr> Proposed Reductions  </vt:lpstr>
      <vt:lpstr>Proposed Addition/Increases</vt:lpstr>
      <vt:lpstr>Net Budget Impact</vt:lpstr>
      <vt:lpstr>General Operating Budget</vt:lpstr>
    </vt:vector>
  </TitlesOfParts>
  <Company>St. Louis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SLPS</dc:creator>
  <cp:lastModifiedBy>kadams</cp:lastModifiedBy>
  <cp:revision>488</cp:revision>
  <cp:lastPrinted>2013-02-26T00:27:01Z</cp:lastPrinted>
  <dcterms:created xsi:type="dcterms:W3CDTF">2010-02-01T21:15:16Z</dcterms:created>
  <dcterms:modified xsi:type="dcterms:W3CDTF">2013-03-20T17:54:28Z</dcterms:modified>
</cp:coreProperties>
</file>