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0" r:id="rId1"/>
  </p:sldMasterIdLst>
  <p:notesMasterIdLst>
    <p:notesMasterId r:id="rId8"/>
  </p:notesMasterIdLst>
  <p:handoutMasterIdLst>
    <p:handoutMasterId r:id="rId9"/>
  </p:handoutMasterIdLst>
  <p:sldIdLst>
    <p:sldId id="256" r:id="rId2"/>
    <p:sldId id="274" r:id="rId3"/>
    <p:sldId id="266" r:id="rId4"/>
    <p:sldId id="275" r:id="rId5"/>
    <p:sldId id="269" r:id="rId6"/>
    <p:sldId id="264" r:id="rId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2D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514" autoAdjust="0"/>
  </p:normalViewPr>
  <p:slideViewPr>
    <p:cSldViewPr snapToGrid="0" snapToObjects="1">
      <p:cViewPr>
        <p:scale>
          <a:sx n="80" d="100"/>
          <a:sy n="80" d="100"/>
        </p:scale>
        <p:origin x="-864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FBA6E35-533A-1640-8925-A2087A8EE42F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5D763FC-C080-874B-B52C-594209F1F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0958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E8D5145-8D50-F74A-948B-76BB50AD821E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E051DCD-F602-A04B-AE53-1FC08CF1D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15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51DCD-F602-A04B-AE53-1FC08CF1DF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290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51DCD-F602-A04B-AE53-1FC08CF1DFB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874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51DCD-F602-A04B-AE53-1FC08CF1DFB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954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51DCD-F602-A04B-AE53-1FC08CF1DFB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954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170B94-9430-4CC2-93EF-8AA0240C099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833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51DCD-F602-A04B-AE53-1FC08CF1DFB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32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6854825" y="-96838"/>
            <a:ext cx="2322513" cy="1739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9353" y="2188817"/>
            <a:ext cx="7543800" cy="731328"/>
          </a:xfrm>
        </p:spPr>
        <p:txBody>
          <a:bodyPr/>
          <a:lstStyle>
            <a:lvl1pPr algn="r">
              <a:defRPr sz="6000">
                <a:solidFill>
                  <a:srgbClr val="4A66A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353" y="2920145"/>
            <a:ext cx="7543800" cy="685800"/>
          </a:xfrm>
        </p:spPr>
        <p:txBody>
          <a:bodyPr/>
          <a:lstStyle>
            <a:lvl1pPr marL="0" indent="0" algn="r">
              <a:buNone/>
              <a:defRPr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487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240" y="699249"/>
            <a:ext cx="6096000" cy="3657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77240" y="4900705"/>
            <a:ext cx="6096000" cy="72614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BEB58-84F9-6245-B61F-E5BDF33CB551}" type="datetime4">
              <a:rPr lang="en-US" smtClean="0"/>
              <a:t>June 26, 2015</a:t>
            </a:fld>
            <a:endParaRPr lang="en-US" dirty="0"/>
          </a:p>
        </p:txBody>
      </p:sp>
      <p:sp>
        <p:nvSpPr>
          <p:cNvPr id="6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F6161-1078-1549-8FF0-98DCD2F583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756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389" y="4451940"/>
            <a:ext cx="3733800" cy="73152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57389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1" i="0" kern="1200" cap="none" dirty="0" smtClean="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j-ea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7C8D9-BD8D-A64F-9DC9-BEE10250BE71}" type="datetime4">
              <a:rPr lang="en-US" smtClean="0"/>
              <a:t>June 26, 2015</a:t>
            </a:fld>
            <a:endParaRPr lang="en-US" dirty="0"/>
          </a:p>
        </p:txBody>
      </p:sp>
      <p:sp>
        <p:nvSpPr>
          <p:cNvPr id="7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2B01-79A6-D941-AD06-2E548EC539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29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84383" y="4692973"/>
            <a:ext cx="7543800" cy="9144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784383" y="1512394"/>
            <a:ext cx="3273552" cy="2574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469415" y="1512395"/>
            <a:ext cx="3273552" cy="25781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F61E3-A59F-E14A-9578-6174930109D3}" type="datetime4">
              <a:rPr lang="en-US" smtClean="0"/>
              <a:t>June 26, 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E59E0-87A0-A945-8177-24D7184B10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145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77875" y="1652588"/>
            <a:ext cx="457200" cy="9239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0563" y="1652588"/>
            <a:ext cx="457200" cy="9239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9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1720" y="1795068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4768" y="2504692"/>
            <a:ext cx="3276600" cy="2042888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49800" y="1795068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49800" y="2504692"/>
            <a:ext cx="3273552" cy="2042888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5226A-639D-DA47-9C4F-878446156601}" type="datetime4">
              <a:rPr lang="en-US" smtClean="0"/>
              <a:t>June 26, 2015</a:t>
            </a:fld>
            <a:endParaRPr lang="en-US" dirty="0"/>
          </a:p>
        </p:txBody>
      </p:sp>
      <p:sp>
        <p:nvSpPr>
          <p:cNvPr id="11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F079C-BBBA-6049-BEA8-DF38C6C4DC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78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77240" y="4086578"/>
            <a:ext cx="7543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083734" y="5014116"/>
            <a:ext cx="3733800" cy="73152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5546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D2294-775A-A04A-9D47-1610BF652198}" type="datetime4">
              <a:rPr lang="en-US" smtClean="0"/>
              <a:t>June 26, 2015</a:t>
            </a:fld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6D069-3BC5-0F4E-AED0-A581D8B0A3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67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40400" y="1774825"/>
            <a:ext cx="457200" cy="12303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9902" y="685801"/>
            <a:ext cx="4343400" cy="342900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702" y="685801"/>
            <a:ext cx="2590800" cy="3429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5C82B-E545-304A-A01C-5DBA38AE32C8}" type="datetime4">
              <a:rPr lang="en-US" smtClean="0"/>
              <a:t>June 26, 2015</a:t>
            </a:fld>
            <a:endParaRPr lang="en-US" dirty="0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21EEE-780A-C741-9946-A948AC465D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898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5675" y="3692525"/>
            <a:ext cx="457200" cy="9223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454" y="1397000"/>
            <a:ext cx="7424585" cy="208863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4284" y="3813449"/>
            <a:ext cx="5029200" cy="720804"/>
          </a:xfrm>
        </p:spPr>
        <p:txBody>
          <a:bodyPr/>
          <a:lstStyle>
            <a:lvl1pPr marL="0" indent="0">
              <a:buNone/>
              <a:defRPr sz="16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D54CA-71F3-AB42-9544-804BC1A514FE}" type="datetime4">
              <a:rPr lang="en-US" smtClean="0"/>
              <a:t>June 26, 2015</a:t>
            </a:fld>
            <a:endParaRPr lang="en-US" dirty="0"/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B44FF-73CD-B944-A24A-C098C6968F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945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588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EB69D-C828-1D4B-8E7C-AA7288DC06EC}" type="datetime4">
              <a:rPr lang="en-US" smtClean="0"/>
              <a:t>June 26, 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B7962-86B7-1A42-BD2B-2AB85F7A9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50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 rot="5400000">
            <a:off x="7373937" y="4516438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7251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58510" y="685801"/>
            <a:ext cx="5029200" cy="377618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50A9A-B631-E847-AB43-2C1C4594463B}" type="datetime4">
              <a:rPr lang="en-US" smtClean="0"/>
              <a:t>June 26, 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8DC0C-358F-5D4E-B0CC-FF45E7EC01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66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875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0"/>
            <a:ext cx="6096000" cy="365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fld id="{391AE998-9DFF-B046-8B61-46163DD9C63C}" type="datetime4">
              <a:rPr lang="en-US" smtClean="0"/>
              <a:t>June 26,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325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325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fld id="{0ADC0D0B-05AD-5040-BE5B-53A288BDFE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</p:sldLayoutIdLst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900" b="1" kern="1200">
          <a:solidFill>
            <a:srgbClr val="4A66A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1pPr>
      <a:lvl2pPr marL="639763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2pPr>
      <a:lvl3pPr marL="1004888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3pPr>
      <a:lvl4pPr marL="137160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4pPr>
      <a:lvl5pPr marL="164465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5" Type="http://schemas.openxmlformats.org/officeDocument/2006/relationships/package" Target="../embeddings/Microsoft_Excel_Worksheet1.xlsx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emf"/><Relationship Id="rId5" Type="http://schemas.openxmlformats.org/officeDocument/2006/relationships/package" Target="../embeddings/Microsoft_Excel_Worksheet2.xlsx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middle school girl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35"/>
          <a:stretch/>
        </p:blipFill>
        <p:spPr>
          <a:xfrm>
            <a:off x="4989843" y="5189517"/>
            <a:ext cx="2057902" cy="167483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20975" y="3021013"/>
            <a:ext cx="6172200" cy="68580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ea typeface="+mn-ea"/>
              </a:rPr>
              <a:t>Presentation to the Special Administrative Board</a:t>
            </a:r>
            <a:endParaRPr lang="en-US" dirty="0">
              <a:ea typeface="+mn-ea"/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5162" y="0"/>
            <a:ext cx="2289201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TOKY-SLPS-DAY2-0077_R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89517"/>
            <a:ext cx="2523211" cy="168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1"/>
          <a:stretch/>
        </p:blipFill>
        <p:spPr bwMode="auto">
          <a:xfrm>
            <a:off x="6852425" y="5189517"/>
            <a:ext cx="2291575" cy="168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Screen Shot 2014-03-13 at 4.18.19 PM_cropped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37" y="-1587"/>
            <a:ext cx="2295525" cy="153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07" y="0"/>
            <a:ext cx="2289201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1349375" y="3681413"/>
            <a:ext cx="7543800" cy="3730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None/>
              <a:defRPr sz="2100" b="0" i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9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7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defRPr/>
            </a:pPr>
            <a:r>
              <a:rPr lang="en-US" sz="1800" dirty="0" smtClean="0">
                <a:latin typeface="Calibri"/>
                <a:cs typeface="Calibri"/>
              </a:rPr>
              <a:t>Angie Banks, CFO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1349375" y="4100513"/>
            <a:ext cx="7543800" cy="244475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None/>
              <a:defRPr sz="2100" b="0" i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9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7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defRPr/>
            </a:pPr>
            <a:r>
              <a:rPr lang="en-US" sz="1400" dirty="0" smtClean="0">
                <a:latin typeface="Calibri"/>
                <a:cs typeface="Calibri"/>
              </a:rPr>
              <a:t>June 25, 2015</a:t>
            </a:r>
            <a:endParaRPr lang="en-US" sz="1400" dirty="0">
              <a:latin typeface="Calibri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9375" y="2189163"/>
            <a:ext cx="7543800" cy="7302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 smtClean="0">
                <a:solidFill>
                  <a:srgbClr val="1A2D70"/>
                </a:solidFill>
                <a:ea typeface="+mj-ea"/>
              </a:rPr>
              <a:t>Proposed 2016 District Budget</a:t>
            </a:r>
            <a:endParaRPr lang="en-US" sz="4400" dirty="0">
              <a:solidFill>
                <a:srgbClr val="1A2D70"/>
              </a:solidFill>
              <a:ea typeface="+mj-ea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3210" y="5189517"/>
            <a:ext cx="2502723" cy="166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777240" y="536984"/>
            <a:ext cx="6096000" cy="7261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 kern="120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ＭＳ Ｐゴシック" charset="0"/>
                <a:cs typeface="Calibri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>
                <a:solidFill>
                  <a:srgbClr val="1A2D70"/>
                </a:solidFill>
                <a:effectLst/>
              </a:rPr>
              <a:t>Budget Objectives</a:t>
            </a:r>
            <a:endParaRPr lang="en-US" sz="3600" dirty="0">
              <a:solidFill>
                <a:srgbClr val="1A2D70"/>
              </a:solidFill>
              <a:effectLst/>
            </a:endParaRPr>
          </a:p>
        </p:txBody>
      </p:sp>
      <p:sp>
        <p:nvSpPr>
          <p:cNvPr id="6" name="Content Placeholder 1"/>
          <p:cNvSpPr>
            <a:spLocks noGrp="1"/>
          </p:cNvSpPr>
          <p:nvPr>
            <p:ph idx="4294967295"/>
          </p:nvPr>
        </p:nvSpPr>
        <p:spPr>
          <a:xfrm>
            <a:off x="962025" y="1263126"/>
            <a:ext cx="7509115" cy="5890150"/>
          </a:xfrm>
        </p:spPr>
        <p:txBody>
          <a:bodyPr>
            <a:noAutofit/>
          </a:bodyPr>
          <a:lstStyle/>
          <a:p>
            <a:pPr marL="17462" indent="0">
              <a:buNone/>
            </a:pPr>
            <a:endParaRPr lang="en-US" sz="2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2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27432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Establish </a:t>
            </a:r>
            <a:r>
              <a:rPr lang="en-US" sz="2400" dirty="0"/>
              <a:t>Full </a:t>
            </a:r>
            <a:r>
              <a:rPr lang="en-US" sz="2400" dirty="0" smtClean="0"/>
              <a:t>Accreditation</a:t>
            </a:r>
            <a:endParaRPr lang="en-US" sz="2400" dirty="0"/>
          </a:p>
          <a:p>
            <a:pPr marL="27432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Align resources to support the District’s Transformation Plan Objectives</a:t>
            </a:r>
          </a:p>
          <a:p>
            <a:pPr marL="8413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000" dirty="0" smtClean="0"/>
              <a:t>Operate </a:t>
            </a:r>
            <a:r>
              <a:rPr lang="en-US" sz="2000" dirty="0"/>
              <a:t>a system of excellent school options for all students </a:t>
            </a:r>
            <a:endParaRPr lang="en-US" sz="2000" dirty="0" smtClean="0"/>
          </a:p>
          <a:p>
            <a:pPr marL="8413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000" dirty="0" smtClean="0"/>
              <a:t>Cultivate and sustain transformational teachers &amp; leaders</a:t>
            </a:r>
          </a:p>
          <a:p>
            <a:pPr marL="8413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000" dirty="0" smtClean="0"/>
              <a:t>All </a:t>
            </a:r>
            <a:r>
              <a:rPr lang="en-US" sz="2000" dirty="0"/>
              <a:t>students read their way to college &amp; career success</a:t>
            </a:r>
          </a:p>
          <a:p>
            <a:pPr marL="8413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000" dirty="0"/>
              <a:t>Partnerships support the whole child</a:t>
            </a:r>
            <a:r>
              <a:rPr lang="en-US" sz="24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Build financial stability with 10</a:t>
            </a:r>
            <a:r>
              <a:rPr lang="en-US" sz="2400" dirty="0"/>
              <a:t>% </a:t>
            </a:r>
            <a:r>
              <a:rPr lang="en-US" sz="2400" dirty="0" smtClean="0"/>
              <a:t>fund balance target</a:t>
            </a:r>
            <a:endParaRPr lang="en-US" sz="2400" dirty="0"/>
          </a:p>
          <a:p>
            <a:pPr marL="27432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Reinforce a culture of high expectations and accountability </a:t>
            </a:r>
          </a:p>
          <a:p>
            <a:pPr marL="17462" indent="0">
              <a:buNone/>
            </a:pPr>
            <a:endParaRPr lang="en-US" sz="2600" dirty="0"/>
          </a:p>
          <a:p>
            <a:pPr marL="109537" indent="0">
              <a:buNone/>
            </a:pPr>
            <a:r>
              <a:rPr lang="en-US" sz="2400" b="1" dirty="0" smtClean="0"/>
              <a:t> </a:t>
            </a:r>
            <a:r>
              <a:rPr lang="en-US" sz="2400" dirty="0" smtClean="0">
                <a:solidFill>
                  <a:schemeClr val="tx2"/>
                </a:solidFill>
              </a:rPr>
              <a:t/>
            </a:r>
            <a:br>
              <a:rPr lang="en-US" sz="2400" dirty="0" smtClean="0">
                <a:solidFill>
                  <a:schemeClr val="tx2"/>
                </a:solidFill>
              </a:rPr>
            </a:br>
            <a:endParaRPr lang="en-US" sz="2400" dirty="0" smtClean="0">
              <a:solidFill>
                <a:schemeClr val="tx2"/>
              </a:solidFill>
            </a:endParaRPr>
          </a:p>
          <a:p>
            <a:pPr marL="109537" indent="0">
              <a:buFont typeface="Wingdings 3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quarter" idx="10"/>
          </p:nvPr>
        </p:nvSpPr>
        <p:spPr bwMode="auto">
          <a:xfrm>
            <a:off x="6172200" y="6154738"/>
            <a:ext cx="2133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6470B4-D36A-4DBA-B8FC-D74732B04195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6/26/2015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1577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6102" y="356223"/>
            <a:ext cx="6932562" cy="726141"/>
          </a:xfrm>
        </p:spPr>
        <p:txBody>
          <a:bodyPr/>
          <a:lstStyle/>
          <a:p>
            <a:r>
              <a:rPr lang="en-US" sz="3200" dirty="0" smtClean="0">
                <a:solidFill>
                  <a:srgbClr val="1A2D70"/>
                </a:solidFill>
                <a:effectLst/>
              </a:rPr>
              <a:t>Proposed FY2016 </a:t>
            </a:r>
            <a:r>
              <a:rPr lang="en-US" sz="3200" dirty="0">
                <a:solidFill>
                  <a:srgbClr val="1A2D70"/>
                </a:solidFill>
                <a:effectLst/>
              </a:rPr>
              <a:t>District Budget ($M)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63A647-0A6B-764E-9C17-B89266E82C2F}" type="datetime4">
              <a:rPr lang="en-US" smtClean="0"/>
              <a:t>June 26, 2015</a:t>
            </a:fld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0941830"/>
              </p:ext>
            </p:extLst>
          </p:nvPr>
        </p:nvGraphicFramePr>
        <p:xfrm>
          <a:off x="800100" y="1268601"/>
          <a:ext cx="7543800" cy="520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3" name="Worksheet" r:id="rId5" imgW="7543732" imgH="5200740" progId="Excel.Sheet.12">
                  <p:embed/>
                </p:oleObj>
              </mc:Choice>
              <mc:Fallback>
                <p:oleObj name="Worksheet" r:id="rId5" imgW="7543732" imgH="52007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00100" y="1268601"/>
                        <a:ext cx="7543800" cy="5200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699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6102" y="356223"/>
            <a:ext cx="6932562" cy="726141"/>
          </a:xfrm>
        </p:spPr>
        <p:txBody>
          <a:bodyPr/>
          <a:lstStyle/>
          <a:p>
            <a:r>
              <a:rPr lang="en-US" sz="3200" dirty="0" smtClean="0">
                <a:solidFill>
                  <a:srgbClr val="1A2D70"/>
                </a:solidFill>
                <a:effectLst/>
              </a:rPr>
              <a:t>FY2016 Largest Federal Grants </a:t>
            </a:r>
            <a:r>
              <a:rPr lang="en-US" sz="3200" dirty="0">
                <a:solidFill>
                  <a:srgbClr val="1A2D70"/>
                </a:solidFill>
                <a:effectLst/>
              </a:rPr>
              <a:t>($M)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63A647-0A6B-764E-9C17-B89266E82C2F}" type="datetime4">
              <a:rPr lang="en-US" smtClean="0"/>
              <a:t>June 26, 2015</a:t>
            </a:fld>
            <a:endParaRPr lang="en-US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9873973"/>
              </p:ext>
            </p:extLst>
          </p:nvPr>
        </p:nvGraphicFramePr>
        <p:xfrm>
          <a:off x="1176338" y="1413525"/>
          <a:ext cx="6791325" cy="474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Worksheet" r:id="rId5" imgW="6791442" imgH="4743543" progId="Excel.Sheet.12">
                  <p:embed/>
                </p:oleObj>
              </mc:Choice>
              <mc:Fallback>
                <p:oleObj name="Worksheet" r:id="rId5" imgW="6791442" imgH="474354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76338" y="1413525"/>
                        <a:ext cx="6791325" cy="4743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15636" y="6519863"/>
            <a:ext cx="34319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Carry-over  funds  not included in  FY2016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1514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0050" y="925094"/>
            <a:ext cx="8839200" cy="5272079"/>
          </a:xfrm>
        </p:spPr>
        <p:txBody>
          <a:bodyPr>
            <a:normAutofit/>
          </a:bodyPr>
          <a:lstStyle/>
          <a:p>
            <a:pPr>
              <a:lnSpc>
                <a:spcPts val="2640"/>
              </a:lnSpc>
              <a:buNone/>
              <a:defRPr/>
            </a:pPr>
            <a:r>
              <a:rPr lang="en-US" spc="-150" dirty="0" smtClean="0">
                <a:solidFill>
                  <a:srgbClr val="C00000"/>
                </a:solidFill>
              </a:rPr>
              <a:t>			      	  </a:t>
            </a:r>
            <a:r>
              <a:rPr lang="en-US" sz="2200" dirty="0" smtClean="0">
                <a:solidFill>
                  <a:srgbClr val="000000"/>
                </a:solidFill>
              </a:rPr>
              <a:t>FY2015                     FY2016 	    	</a:t>
            </a:r>
          </a:p>
          <a:p>
            <a:pPr>
              <a:lnSpc>
                <a:spcPts val="2640"/>
              </a:lnSpc>
              <a:spcBef>
                <a:spcPts val="0"/>
              </a:spcBef>
              <a:buNone/>
              <a:defRPr/>
            </a:pPr>
            <a:r>
              <a:rPr lang="en-US" spc="-15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		   	</a:t>
            </a:r>
            <a:r>
              <a:rPr lang="en-US" sz="2200" dirty="0" smtClean="0">
                <a:solidFill>
                  <a:srgbClr val="000000"/>
                </a:solidFill>
              </a:rPr>
              <a:t>Amended                Proposed	    Variance</a:t>
            </a:r>
          </a:p>
          <a:p>
            <a:pPr>
              <a:lnSpc>
                <a:spcPts val="2640"/>
              </a:lnSpc>
              <a:spcBef>
                <a:spcPts val="0"/>
              </a:spcBef>
              <a:buNone/>
              <a:defRPr/>
            </a:pPr>
            <a:endParaRPr lang="en-US" sz="2200" b="1" dirty="0" smtClean="0">
              <a:solidFill>
                <a:srgbClr val="000000"/>
              </a:solidFill>
            </a:endParaRPr>
          </a:p>
          <a:p>
            <a:pPr>
              <a:buNone/>
              <a:defRPr/>
            </a:pPr>
            <a:r>
              <a:rPr lang="en-US" sz="2800" dirty="0" smtClean="0">
                <a:solidFill>
                  <a:srgbClr val="000000"/>
                </a:solidFill>
              </a:rPr>
              <a:t>Revenues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spc="-15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     	</a:t>
            </a:r>
            <a:r>
              <a:rPr lang="en-US" sz="2400" dirty="0" smtClean="0">
                <a:solidFill>
                  <a:srgbClr val="000000"/>
                </a:solidFill>
              </a:rPr>
              <a:t>$290.5M     </a:t>
            </a:r>
            <a:r>
              <a:rPr lang="en-US" sz="2400" dirty="0">
                <a:solidFill>
                  <a:srgbClr val="000000"/>
                </a:solidFill>
              </a:rPr>
              <a:t>	   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$</a:t>
            </a:r>
            <a:r>
              <a:rPr lang="en-US" sz="2400" dirty="0" smtClean="0">
                <a:solidFill>
                  <a:srgbClr val="000000"/>
                </a:solidFill>
              </a:rPr>
              <a:t>285.0M</a:t>
            </a:r>
            <a:r>
              <a:rPr lang="en-US" sz="2400" dirty="0" smtClean="0"/>
              <a:t>	    </a:t>
            </a:r>
            <a:r>
              <a:rPr lang="en-US" sz="2400" dirty="0" smtClean="0">
                <a:solidFill>
                  <a:srgbClr val="FF0000"/>
                </a:solidFill>
              </a:rPr>
              <a:t>($</a:t>
            </a:r>
            <a:r>
              <a:rPr lang="en-US" sz="2400" dirty="0">
                <a:solidFill>
                  <a:srgbClr val="FF0000"/>
                </a:solidFill>
              </a:rPr>
              <a:t>5.5M)</a:t>
            </a:r>
            <a:r>
              <a:rPr lang="en-US" sz="2400" dirty="0" smtClean="0">
                <a:solidFill>
                  <a:srgbClr val="000000"/>
                </a:solidFill>
              </a:rPr>
              <a:t>	</a:t>
            </a:r>
          </a:p>
          <a:p>
            <a:pPr>
              <a:buNone/>
              <a:defRPr/>
            </a:pP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dirty="0" smtClean="0">
                <a:solidFill>
                  <a:srgbClr val="000000"/>
                </a:solidFill>
              </a:rPr>
              <a:t>						</a:t>
            </a:r>
            <a:endParaRPr lang="en-US" sz="2400" dirty="0">
              <a:solidFill>
                <a:srgbClr val="000000"/>
              </a:solidFill>
            </a:endParaRPr>
          </a:p>
          <a:p>
            <a:pPr>
              <a:buNone/>
              <a:defRPr/>
            </a:pPr>
            <a:r>
              <a:rPr lang="en-US" sz="2800" dirty="0" smtClean="0">
                <a:solidFill>
                  <a:srgbClr val="000000"/>
                </a:solidFill>
              </a:rPr>
              <a:t>Expenditures</a:t>
            </a:r>
            <a:r>
              <a:rPr lang="en-US" sz="2400" dirty="0" smtClean="0">
                <a:solidFill>
                  <a:srgbClr val="000000"/>
                </a:solidFill>
              </a:rPr>
              <a:t>       	$302.2M     </a:t>
            </a:r>
            <a:r>
              <a:rPr lang="en-US" sz="2400" dirty="0">
                <a:solidFill>
                  <a:srgbClr val="000000"/>
                </a:solidFill>
              </a:rPr>
              <a:t>	   </a:t>
            </a:r>
            <a:r>
              <a:rPr lang="en-US" sz="2400" dirty="0" smtClean="0">
                <a:solidFill>
                  <a:srgbClr val="000000"/>
                </a:solidFill>
              </a:rPr>
              <a:t> $286.4M </a:t>
            </a: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dirty="0" smtClean="0">
                <a:solidFill>
                  <a:srgbClr val="000000"/>
                </a:solidFill>
              </a:rPr>
              <a:t>   </a:t>
            </a:r>
            <a:r>
              <a:rPr lang="en-US" sz="2400" dirty="0" smtClean="0">
                <a:solidFill>
                  <a:srgbClr val="FF0000"/>
                </a:solidFill>
              </a:rPr>
              <a:t>($</a:t>
            </a:r>
            <a:r>
              <a:rPr lang="en-US" sz="2400" dirty="0">
                <a:solidFill>
                  <a:srgbClr val="FF0000"/>
                </a:solidFill>
              </a:rPr>
              <a:t>15.8M</a:t>
            </a:r>
            <a:r>
              <a:rPr lang="en-US" sz="2400" dirty="0" smtClean="0">
                <a:solidFill>
                  <a:srgbClr val="FF0000"/>
                </a:solidFill>
              </a:rPr>
              <a:t>)</a:t>
            </a:r>
            <a:endParaRPr lang="en-US" sz="2400" dirty="0">
              <a:solidFill>
                <a:srgbClr val="FF0000"/>
              </a:solidFill>
            </a:endParaRPr>
          </a:p>
          <a:p>
            <a:pPr>
              <a:buNone/>
              <a:defRPr/>
            </a:pP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dirty="0" smtClean="0">
                <a:solidFill>
                  <a:srgbClr val="000000"/>
                </a:solidFill>
              </a:rPr>
              <a:t>		</a:t>
            </a:r>
            <a:r>
              <a:rPr lang="en-US" sz="2400" dirty="0"/>
              <a:t>	</a:t>
            </a:r>
            <a:r>
              <a:rPr lang="en-US" sz="2000" dirty="0" smtClean="0"/>
              <a:t>						</a:t>
            </a:r>
            <a:endParaRPr lang="en-US" sz="2400" dirty="0"/>
          </a:p>
          <a:p>
            <a:pPr>
              <a:buNone/>
              <a:defRPr/>
            </a:pPr>
            <a:r>
              <a:rPr lang="en-US" sz="2200" dirty="0" smtClean="0">
                <a:solidFill>
                  <a:srgbClr val="000000"/>
                </a:solidFill>
              </a:rPr>
              <a:t>Surplus/(Deficit)    	</a:t>
            </a:r>
            <a:r>
              <a:rPr lang="en-US" sz="2400" dirty="0" smtClean="0">
                <a:solidFill>
                  <a:srgbClr val="FF0000"/>
                </a:solidFill>
              </a:rPr>
              <a:t>($11.7M)</a:t>
            </a:r>
            <a:r>
              <a:rPr lang="en-US" sz="2400" dirty="0" smtClean="0"/>
              <a:t> </a:t>
            </a:r>
            <a:r>
              <a:rPr lang="en-US" sz="2400" dirty="0"/>
              <a:t>	     </a:t>
            </a:r>
            <a:r>
              <a:rPr lang="en-US" sz="2400" dirty="0" smtClean="0">
                <a:solidFill>
                  <a:srgbClr val="FF0000"/>
                </a:solidFill>
              </a:rPr>
              <a:t>($ 1.4M)	</a:t>
            </a:r>
          </a:p>
          <a:p>
            <a:pPr>
              <a:buNone/>
              <a:defRPr/>
            </a:pPr>
            <a:endParaRPr lang="en-US" sz="2400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buNone/>
              <a:defRPr/>
            </a:pPr>
            <a:r>
              <a:rPr lang="en-US" sz="2200" dirty="0">
                <a:solidFill>
                  <a:srgbClr val="000000"/>
                </a:solidFill>
              </a:rPr>
              <a:t>Ending </a:t>
            </a:r>
            <a:r>
              <a:rPr lang="en-US" sz="2200" dirty="0" smtClean="0">
                <a:solidFill>
                  <a:srgbClr val="000000"/>
                </a:solidFill>
              </a:rPr>
              <a:t>Fund Balance      </a:t>
            </a:r>
            <a:r>
              <a:rPr lang="en-US" sz="2400" dirty="0" smtClean="0">
                <a:solidFill>
                  <a:srgbClr val="000000"/>
                </a:solidFill>
              </a:rPr>
              <a:t>  $15.2M	     $13.8M</a:t>
            </a:r>
          </a:p>
          <a:p>
            <a:pPr>
              <a:spcBef>
                <a:spcPts val="0"/>
              </a:spcBef>
              <a:buNone/>
              <a:defRPr/>
            </a:pPr>
            <a:endParaRPr lang="en-US" sz="2400" dirty="0" smtClean="0">
              <a:solidFill>
                <a:srgbClr val="000000"/>
              </a:solidFill>
            </a:endParaRPr>
          </a:p>
          <a:p>
            <a:pPr>
              <a:spcBef>
                <a:spcPts val="0"/>
              </a:spcBef>
              <a:buNone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DESE </a:t>
            </a:r>
            <a:r>
              <a:rPr lang="en-US" sz="2000" smtClean="0">
                <a:solidFill>
                  <a:srgbClr val="000000"/>
                </a:solidFill>
              </a:rPr>
              <a:t>Fund Balance %      </a:t>
            </a:r>
            <a:r>
              <a:rPr lang="en-US" sz="2000" b="1" smtClean="0">
                <a:solidFill>
                  <a:srgbClr val="000000"/>
                </a:solidFill>
              </a:rPr>
              <a:t>        </a:t>
            </a:r>
            <a:r>
              <a:rPr lang="en-US" sz="2000" b="1" smtClean="0">
                <a:solidFill>
                  <a:srgbClr val="00B050"/>
                </a:solidFill>
              </a:rPr>
              <a:t> </a:t>
            </a:r>
            <a:r>
              <a:rPr lang="en-US" sz="2000" b="1" dirty="0" smtClean="0">
                <a:solidFill>
                  <a:srgbClr val="00B050"/>
                </a:solidFill>
              </a:rPr>
              <a:t>7.0%	                         6.6%  </a:t>
            </a:r>
            <a:r>
              <a:rPr lang="en-US" sz="2400" b="1" dirty="0" smtClean="0">
                <a:solidFill>
                  <a:srgbClr val="000000"/>
                </a:solidFill>
              </a:rPr>
              <a:t>		</a:t>
            </a:r>
            <a:endParaRPr lang="en-US" sz="2400" b="1" dirty="0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10615" cy="790575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400050" y="281803"/>
            <a:ext cx="7391400" cy="7261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 kern="120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ＭＳ Ｐゴシック" charset="0"/>
                <a:cs typeface="Calibri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900" b="1">
                <a:solidFill>
                  <a:srgbClr val="4A66AC"/>
                </a:solidFill>
                <a:latin typeface="Calibri" charset="0"/>
                <a:ea typeface="ＭＳ Ｐゴシック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>
                <a:solidFill>
                  <a:srgbClr val="1A2D70"/>
                </a:solidFill>
                <a:effectLst/>
              </a:rPr>
              <a:t>General Operating Budget</a:t>
            </a:r>
            <a:endParaRPr lang="en-US" sz="3600" dirty="0">
              <a:solidFill>
                <a:srgbClr val="1A2D70"/>
              </a:solidFill>
              <a:effectLst/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quarter" idx="10"/>
          </p:nvPr>
        </p:nvSpPr>
        <p:spPr bwMode="auto">
          <a:xfrm>
            <a:off x="6172200" y="6154738"/>
            <a:ext cx="2133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6470B4-D36A-4DBA-B8FC-D74732B04195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6/26/2015</a:t>
            </a:fld>
            <a:endParaRPr lang="en-US" dirty="0" smtClean="0"/>
          </a:p>
        </p:txBody>
      </p:sp>
      <p:sp>
        <p:nvSpPr>
          <p:cNvPr id="3" name="Minus 2"/>
          <p:cNvSpPr/>
          <p:nvPr/>
        </p:nvSpPr>
        <p:spPr>
          <a:xfrm>
            <a:off x="2241771" y="1796901"/>
            <a:ext cx="7316899" cy="17012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74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2959551"/>
            <a:ext cx="6096000" cy="726141"/>
          </a:xfrm>
        </p:spPr>
        <p:txBody>
          <a:bodyPr/>
          <a:lstStyle/>
          <a:p>
            <a:r>
              <a:rPr lang="en-US" dirty="0" smtClean="0">
                <a:solidFill>
                  <a:srgbClr val="1A2D70"/>
                </a:solidFill>
                <a:effectLst/>
              </a:rPr>
              <a:t>Questions?</a:t>
            </a:r>
            <a:endParaRPr lang="en-US" dirty="0">
              <a:solidFill>
                <a:srgbClr val="1A2D70"/>
              </a:solidFill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CDC74E-6411-8B41-83B0-7D6F6CE3BCFF}" type="datetime4">
              <a:rPr lang="en-US" smtClean="0"/>
              <a:t>June 26, 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34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PT Template Calibri">
  <a:themeElements>
    <a:clrScheme name="Custom 3">
      <a:dk1>
        <a:srgbClr val="FFFFFF"/>
      </a:dk1>
      <a:lt1>
        <a:srgbClr val="252525"/>
      </a:lt1>
      <a:dk2>
        <a:srgbClr val="FFFFFF"/>
      </a:dk2>
      <a:lt2>
        <a:srgbClr val="FFFFFF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Template Calibri.pot</Template>
  <TotalTime>22893</TotalTime>
  <Words>118</Words>
  <Application>Microsoft Office PowerPoint</Application>
  <PresentationFormat>On-screen Show (4:3)</PresentationFormat>
  <Paragraphs>47</Paragraphs>
  <Slides>6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PPT Template Calibri</vt:lpstr>
      <vt:lpstr>Worksheet</vt:lpstr>
      <vt:lpstr>Proposed 2016 District Budget</vt:lpstr>
      <vt:lpstr>PowerPoint Presentation</vt:lpstr>
      <vt:lpstr>Proposed FY2016 District Budget ($M)</vt:lpstr>
      <vt:lpstr>FY2016 Largest Federal Grants ($M)</vt:lpstr>
      <vt:lpstr>PowerPoint Presentation</vt:lpstr>
      <vt:lpstr>Questions?</vt:lpstr>
    </vt:vector>
  </TitlesOfParts>
  <Company>Saint Louis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Christian Holt</dc:creator>
  <cp:lastModifiedBy>Wallace, Patrick W.</cp:lastModifiedBy>
  <cp:revision>102</cp:revision>
  <cp:lastPrinted>2015-06-18T18:38:12Z</cp:lastPrinted>
  <dcterms:created xsi:type="dcterms:W3CDTF">2015-01-28T17:47:56Z</dcterms:created>
  <dcterms:modified xsi:type="dcterms:W3CDTF">2015-06-26T21:47:24Z</dcterms:modified>
</cp:coreProperties>
</file>