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15"/>
  </p:notesMasterIdLst>
  <p:handoutMasterIdLst>
    <p:handoutMasterId r:id="rId16"/>
  </p:handoutMasterIdLst>
  <p:sldIdLst>
    <p:sldId id="256" r:id="rId2"/>
    <p:sldId id="269" r:id="rId3"/>
    <p:sldId id="276" r:id="rId4"/>
    <p:sldId id="268" r:id="rId5"/>
    <p:sldId id="271" r:id="rId6"/>
    <p:sldId id="267" r:id="rId7"/>
    <p:sldId id="273" r:id="rId8"/>
    <p:sldId id="270" r:id="rId9"/>
    <p:sldId id="280" r:id="rId10"/>
    <p:sldId id="277" r:id="rId11"/>
    <p:sldId id="278" r:id="rId12"/>
    <p:sldId id="279" r:id="rId13"/>
    <p:sldId id="264" r:id="rId1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FA0"/>
    <a:srgbClr val="66CCFF"/>
    <a:srgbClr val="1A2D70"/>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3" d="100"/>
          <a:sy n="63" d="100"/>
        </p:scale>
        <p:origin x="-95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dLbls>
          <c:showLegendKey val="0"/>
          <c:showVal val="0"/>
          <c:showCatName val="0"/>
          <c:showSerName val="0"/>
          <c:showPercent val="0"/>
          <c:showBubbleSize val="0"/>
        </c:dLbls>
        <c:gapWidth val="219"/>
        <c:overlap val="-27"/>
        <c:axId val="127198720"/>
        <c:axId val="127200256"/>
      </c:barChart>
      <c:catAx>
        <c:axId val="12719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27200256"/>
        <c:crosses val="autoZero"/>
        <c:auto val="1"/>
        <c:lblAlgn val="ctr"/>
        <c:lblOffset val="100"/>
        <c:noMultiLvlLbl val="0"/>
      </c:catAx>
      <c:valAx>
        <c:axId val="12720025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271987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'Comparison For Mary'!$C$32</c:f>
              <c:strCache>
                <c:ptCount val="1"/>
                <c:pt idx="0">
                  <c:v>Option to Remain Funding</c:v>
                </c:pt>
              </c:strCache>
            </c:strRef>
          </c:tx>
          <c:spPr>
            <a:solidFill>
              <a:schemeClr val="accent1"/>
            </a:solidFill>
            <a:ln>
              <a:noFill/>
            </a:ln>
            <a:effectLst/>
          </c:spPr>
          <c:invertIfNegative val="0"/>
          <c:dLbls>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 For Mary'!$B$33:$B$40</c:f>
              <c:strCache>
                <c:ptCount val="8"/>
                <c:pt idx="0">
                  <c:v>2008-09</c:v>
                </c:pt>
                <c:pt idx="1">
                  <c:v>2009-10</c:v>
                </c:pt>
                <c:pt idx="2">
                  <c:v>2010-11</c:v>
                </c:pt>
                <c:pt idx="3">
                  <c:v>2011-12</c:v>
                </c:pt>
                <c:pt idx="4">
                  <c:v>2012-13</c:v>
                </c:pt>
                <c:pt idx="5">
                  <c:v>2013-14</c:v>
                </c:pt>
                <c:pt idx="6">
                  <c:v>2014-15</c:v>
                </c:pt>
                <c:pt idx="7">
                  <c:v>2015-16</c:v>
                </c:pt>
              </c:strCache>
            </c:strRef>
          </c:cat>
          <c:val>
            <c:numRef>
              <c:f>'Comparison For Mary'!$C$33:$C$40</c:f>
              <c:numCache>
                <c:formatCode>_("$"* #,##0_);_("$"* \(#,##0\);_("$"* "-"??_);_(@_)</c:formatCode>
                <c:ptCount val="8"/>
                <c:pt idx="0">
                  <c:v>750000</c:v>
                </c:pt>
                <c:pt idx="1">
                  <c:v>750000</c:v>
                </c:pt>
                <c:pt idx="2">
                  <c:v>0</c:v>
                </c:pt>
                <c:pt idx="3">
                  <c:v>0</c:v>
                </c:pt>
                <c:pt idx="4">
                  <c:v>0</c:v>
                </c:pt>
                <c:pt idx="5">
                  <c:v>727500</c:v>
                </c:pt>
                <c:pt idx="6">
                  <c:v>727500</c:v>
                </c:pt>
                <c:pt idx="7">
                  <c:v>200000</c:v>
                </c:pt>
              </c:numCache>
            </c:numRef>
          </c:val>
        </c:ser>
        <c:dLbls>
          <c:showLegendKey val="0"/>
          <c:showVal val="0"/>
          <c:showCatName val="0"/>
          <c:showSerName val="0"/>
          <c:showPercent val="0"/>
          <c:showBubbleSize val="0"/>
        </c:dLbls>
        <c:gapWidth val="219"/>
        <c:overlap val="-27"/>
        <c:axId val="130161280"/>
        <c:axId val="130167168"/>
      </c:barChart>
      <c:catAx>
        <c:axId val="13016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30167168"/>
        <c:crosses val="autoZero"/>
        <c:auto val="1"/>
        <c:lblAlgn val="ctr"/>
        <c:lblOffset val="100"/>
        <c:noMultiLvlLbl val="0"/>
      </c:catAx>
      <c:valAx>
        <c:axId val="13016716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30161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a:t>Average Daily Attendance (ADA)</a:t>
            </a:r>
          </a:p>
        </c:rich>
      </c:tx>
      <c:layout/>
      <c:overlay val="0"/>
      <c:spPr>
        <a:noFill/>
        <a:ln>
          <a:noFill/>
        </a:ln>
        <a:effectLst/>
      </c:spPr>
    </c:title>
    <c:autoTitleDeleted val="0"/>
    <c:plotArea>
      <c:layout/>
      <c:barChart>
        <c:barDir val="col"/>
        <c:grouping val="clustered"/>
        <c:varyColors val="0"/>
        <c:ser>
          <c:idx val="0"/>
          <c:order val="0"/>
          <c:tx>
            <c:strRef>
              <c:f>'Comparison For Mary'!$B$22</c:f>
              <c:strCache>
                <c:ptCount val="1"/>
                <c:pt idx="0">
                  <c:v>Total SLPS</c:v>
                </c:pt>
              </c:strCache>
            </c:strRef>
          </c:tx>
          <c:spPr>
            <a:solidFill>
              <a:srgbClr val="1A2D7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 For Mary'!$C$21:$E$21</c:f>
              <c:strCache>
                <c:ptCount val="3"/>
                <c:pt idx="0">
                  <c:v>2013-14</c:v>
                </c:pt>
                <c:pt idx="1">
                  <c:v>2014-15</c:v>
                </c:pt>
                <c:pt idx="2">
                  <c:v>2015-16</c:v>
                </c:pt>
              </c:strCache>
            </c:strRef>
          </c:cat>
          <c:val>
            <c:numRef>
              <c:f>'Comparison For Mary'!$C$22:$E$22</c:f>
              <c:numCache>
                <c:formatCode>0.0</c:formatCode>
                <c:ptCount val="3"/>
                <c:pt idx="0">
                  <c:v>93.8</c:v>
                </c:pt>
                <c:pt idx="1">
                  <c:v>93.59</c:v>
                </c:pt>
                <c:pt idx="2">
                  <c:v>94.6</c:v>
                </c:pt>
              </c:numCache>
            </c:numRef>
          </c:val>
        </c:ser>
        <c:ser>
          <c:idx val="1"/>
          <c:order val="1"/>
          <c:tx>
            <c:strRef>
              <c:f>'Comparison For Mary'!$B$23</c:f>
              <c:strCache>
                <c:ptCount val="1"/>
                <c:pt idx="0">
                  <c:v>Total Neighborhood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 For Mary'!$C$21:$E$21</c:f>
              <c:strCache>
                <c:ptCount val="3"/>
                <c:pt idx="0">
                  <c:v>2013-14</c:v>
                </c:pt>
                <c:pt idx="1">
                  <c:v>2014-15</c:v>
                </c:pt>
                <c:pt idx="2">
                  <c:v>2015-16</c:v>
                </c:pt>
              </c:strCache>
            </c:strRef>
          </c:cat>
          <c:val>
            <c:numRef>
              <c:f>'Comparison For Mary'!$C$23:$E$23</c:f>
              <c:numCache>
                <c:formatCode>0.0</c:formatCode>
                <c:ptCount val="3"/>
                <c:pt idx="0">
                  <c:v>92.92</c:v>
                </c:pt>
                <c:pt idx="1">
                  <c:v>92.52</c:v>
                </c:pt>
                <c:pt idx="2">
                  <c:v>93.91</c:v>
                </c:pt>
              </c:numCache>
            </c:numRef>
          </c:val>
        </c:ser>
        <c:ser>
          <c:idx val="2"/>
          <c:order val="2"/>
          <c:tx>
            <c:strRef>
              <c:f>'Comparison For Mary'!$B$24</c:f>
              <c:strCache>
                <c:ptCount val="1"/>
                <c:pt idx="0">
                  <c:v>Total Students in Transition</c:v>
                </c:pt>
              </c:strCache>
            </c:strRef>
          </c:tx>
          <c:spPr>
            <a:solidFill>
              <a:srgbClr val="66CC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 For Mary'!$C$21:$E$21</c:f>
              <c:strCache>
                <c:ptCount val="3"/>
                <c:pt idx="0">
                  <c:v>2013-14</c:v>
                </c:pt>
                <c:pt idx="1">
                  <c:v>2014-15</c:v>
                </c:pt>
                <c:pt idx="2">
                  <c:v>2015-16</c:v>
                </c:pt>
              </c:strCache>
            </c:strRef>
          </c:cat>
          <c:val>
            <c:numRef>
              <c:f>'Comparison For Mary'!$C$24:$E$24</c:f>
              <c:numCache>
                <c:formatCode>0.0</c:formatCode>
                <c:ptCount val="3"/>
                <c:pt idx="0">
                  <c:v>90.87</c:v>
                </c:pt>
                <c:pt idx="1">
                  <c:v>90.37</c:v>
                </c:pt>
                <c:pt idx="2">
                  <c:v>91.73</c:v>
                </c:pt>
              </c:numCache>
            </c:numRef>
          </c:val>
        </c:ser>
        <c:ser>
          <c:idx val="3"/>
          <c:order val="3"/>
          <c:tx>
            <c:strRef>
              <c:f>'Comparison For Mary'!$B$25</c:f>
              <c:strCache>
                <c:ptCount val="1"/>
                <c:pt idx="0">
                  <c:v>Total Option to Remain</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 For Mary'!$C$21:$E$21</c:f>
              <c:strCache>
                <c:ptCount val="3"/>
                <c:pt idx="0">
                  <c:v>2013-14</c:v>
                </c:pt>
                <c:pt idx="1">
                  <c:v>2014-15</c:v>
                </c:pt>
                <c:pt idx="2">
                  <c:v>2015-16</c:v>
                </c:pt>
              </c:strCache>
            </c:strRef>
          </c:cat>
          <c:val>
            <c:numRef>
              <c:f>'Comparison For Mary'!$C$25:$E$25</c:f>
              <c:numCache>
                <c:formatCode>0.0</c:formatCode>
                <c:ptCount val="3"/>
                <c:pt idx="0">
                  <c:v>90.67</c:v>
                </c:pt>
                <c:pt idx="1">
                  <c:v>90.6</c:v>
                </c:pt>
                <c:pt idx="2">
                  <c:v>93.01</c:v>
                </c:pt>
              </c:numCache>
            </c:numRef>
          </c:val>
        </c:ser>
        <c:dLbls>
          <c:showLegendKey val="0"/>
          <c:showVal val="0"/>
          <c:showCatName val="0"/>
          <c:showSerName val="0"/>
          <c:showPercent val="0"/>
          <c:showBubbleSize val="0"/>
        </c:dLbls>
        <c:gapWidth val="219"/>
        <c:overlap val="-27"/>
        <c:axId val="132255744"/>
        <c:axId val="132257280"/>
      </c:barChart>
      <c:catAx>
        <c:axId val="13225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32257280"/>
        <c:crosses val="autoZero"/>
        <c:auto val="1"/>
        <c:lblAlgn val="ctr"/>
        <c:lblOffset val="100"/>
        <c:noMultiLvlLbl val="0"/>
      </c:catAx>
      <c:valAx>
        <c:axId val="132257280"/>
        <c:scaling>
          <c:orientation val="minMax"/>
          <c:min val="50"/>
        </c:scaling>
        <c:delete val="0"/>
        <c:axPos val="l"/>
        <c:majorGridlines>
          <c:spPr>
            <a:ln w="9525" cap="flat" cmpd="sng" algn="ctr">
              <a:solidFill>
                <a:schemeClr val="accent1">
                  <a:alpha val="50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32255744"/>
        <c:crosses val="autoZero"/>
        <c:crossBetween val="between"/>
      </c:valAx>
      <c:spPr>
        <a:noFill/>
        <a:ln>
          <a:noFill/>
        </a:ln>
        <a:effectLst/>
      </c:spPr>
    </c:plotArea>
    <c:legend>
      <c:legendPos val="b"/>
      <c:layout>
        <c:manualLayout>
          <c:xMode val="edge"/>
          <c:yMode val="edge"/>
          <c:x val="3.9086894069539852E-3"/>
          <c:y val="0.85666021218651556"/>
          <c:w val="0.99609131059304601"/>
          <c:h val="0.14333978781348447"/>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b="1" i="0" baseline="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US" dirty="0"/>
              <a:t>Option to Remain Academic Grade Analysis – School Year 2015-16 </a:t>
            </a:r>
          </a:p>
          <a:p>
            <a:pPr>
              <a:defRPr/>
            </a:pPr>
            <a:r>
              <a:rPr lang="en-US" dirty="0"/>
              <a:t>Term 1  through Term </a:t>
            </a:r>
            <a:r>
              <a:rPr lang="en-US" dirty="0" smtClean="0"/>
              <a:t>3</a:t>
            </a:r>
            <a:endParaRPr lang="en-US" dirty="0"/>
          </a:p>
        </c:rich>
      </c:tx>
      <c:layout>
        <c:manualLayout>
          <c:xMode val="edge"/>
          <c:yMode val="edge"/>
          <c:x val="0.11305555555555556"/>
          <c:y val="0"/>
        </c:manualLayout>
      </c:layout>
      <c:overlay val="0"/>
      <c:spPr>
        <a:solidFill>
          <a:schemeClr val="bg1"/>
        </a:solidFill>
      </c:spPr>
    </c:title>
    <c:autoTitleDeleted val="0"/>
    <c:plotArea>
      <c:layout>
        <c:manualLayout>
          <c:layoutTarget val="inner"/>
          <c:xMode val="edge"/>
          <c:yMode val="edge"/>
          <c:x val="9.2003499562554686E-2"/>
          <c:y val="0.12300933216681248"/>
          <c:w val="0.90138274382368866"/>
          <c:h val="0.77314829396325457"/>
        </c:manualLayout>
      </c:layout>
      <c:barChart>
        <c:barDir val="col"/>
        <c:grouping val="clustered"/>
        <c:varyColors val="0"/>
        <c:ser>
          <c:idx val="0"/>
          <c:order val="0"/>
          <c:tx>
            <c:strRef>
              <c:f>Sheet1!$A$2</c:f>
              <c:strCache>
                <c:ptCount val="1"/>
                <c:pt idx="0">
                  <c:v>Term 1</c:v>
                </c:pt>
              </c:strCache>
            </c:strRef>
          </c:tx>
          <c:spPr>
            <a:solidFill>
              <a:srgbClr val="002060"/>
            </a:solidFill>
          </c:spPr>
          <c:invertIfNegative val="0"/>
          <c:cat>
            <c:strRef>
              <c:f>Sheet1!$B$1:$J$1</c:f>
              <c:strCache>
                <c:ptCount val="9"/>
                <c:pt idx="0">
                  <c:v>A</c:v>
                </c:pt>
                <c:pt idx="1">
                  <c:v>B</c:v>
                </c:pt>
                <c:pt idx="2">
                  <c:v>C</c:v>
                </c:pt>
                <c:pt idx="3">
                  <c:v>D</c:v>
                </c:pt>
                <c:pt idx="4">
                  <c:v>F</c:v>
                </c:pt>
                <c:pt idx="5">
                  <c:v>X4</c:v>
                </c:pt>
                <c:pt idx="6">
                  <c:v>X3</c:v>
                </c:pt>
                <c:pt idx="7">
                  <c:v>X2</c:v>
                </c:pt>
                <c:pt idx="8">
                  <c:v>X1</c:v>
                </c:pt>
              </c:strCache>
            </c:strRef>
          </c:cat>
          <c:val>
            <c:numRef>
              <c:f>Sheet1!$B$2:$J$2</c:f>
              <c:numCache>
                <c:formatCode>General</c:formatCode>
                <c:ptCount val="9"/>
                <c:pt idx="0">
                  <c:v>328</c:v>
                </c:pt>
                <c:pt idx="1">
                  <c:v>340</c:v>
                </c:pt>
                <c:pt idx="2">
                  <c:v>418</c:v>
                </c:pt>
                <c:pt idx="3">
                  <c:v>167</c:v>
                </c:pt>
                <c:pt idx="4">
                  <c:v>117</c:v>
                </c:pt>
                <c:pt idx="5">
                  <c:v>202</c:v>
                </c:pt>
                <c:pt idx="6">
                  <c:v>437</c:v>
                </c:pt>
                <c:pt idx="7">
                  <c:v>314</c:v>
                </c:pt>
                <c:pt idx="8">
                  <c:v>135</c:v>
                </c:pt>
              </c:numCache>
            </c:numRef>
          </c:val>
        </c:ser>
        <c:ser>
          <c:idx val="1"/>
          <c:order val="1"/>
          <c:tx>
            <c:strRef>
              <c:f>Sheet1!$A$3</c:f>
              <c:strCache>
                <c:ptCount val="1"/>
                <c:pt idx="0">
                  <c:v>Term 2</c:v>
                </c:pt>
              </c:strCache>
            </c:strRef>
          </c:tx>
          <c:spPr>
            <a:solidFill>
              <a:schemeClr val="accent4">
                <a:lumMod val="75000"/>
              </a:schemeClr>
            </a:solidFill>
          </c:spPr>
          <c:invertIfNegative val="0"/>
          <c:cat>
            <c:strRef>
              <c:f>Sheet1!$B$1:$J$1</c:f>
              <c:strCache>
                <c:ptCount val="9"/>
                <c:pt idx="0">
                  <c:v>A</c:v>
                </c:pt>
                <c:pt idx="1">
                  <c:v>B</c:v>
                </c:pt>
                <c:pt idx="2">
                  <c:v>C</c:v>
                </c:pt>
                <c:pt idx="3">
                  <c:v>D</c:v>
                </c:pt>
                <c:pt idx="4">
                  <c:v>F</c:v>
                </c:pt>
                <c:pt idx="5">
                  <c:v>X4</c:v>
                </c:pt>
                <c:pt idx="6">
                  <c:v>X3</c:v>
                </c:pt>
                <c:pt idx="7">
                  <c:v>X2</c:v>
                </c:pt>
                <c:pt idx="8">
                  <c:v>X1</c:v>
                </c:pt>
              </c:strCache>
            </c:strRef>
          </c:cat>
          <c:val>
            <c:numRef>
              <c:f>Sheet1!$B$3:$J$3</c:f>
              <c:numCache>
                <c:formatCode>General</c:formatCode>
                <c:ptCount val="9"/>
                <c:pt idx="0">
                  <c:v>329</c:v>
                </c:pt>
                <c:pt idx="1">
                  <c:v>404</c:v>
                </c:pt>
                <c:pt idx="2">
                  <c:v>422</c:v>
                </c:pt>
                <c:pt idx="3">
                  <c:v>180</c:v>
                </c:pt>
                <c:pt idx="4">
                  <c:v>143</c:v>
                </c:pt>
                <c:pt idx="5">
                  <c:v>248</c:v>
                </c:pt>
                <c:pt idx="6">
                  <c:v>529</c:v>
                </c:pt>
                <c:pt idx="7">
                  <c:v>342</c:v>
                </c:pt>
                <c:pt idx="8">
                  <c:v>132</c:v>
                </c:pt>
              </c:numCache>
            </c:numRef>
          </c:val>
        </c:ser>
        <c:ser>
          <c:idx val="2"/>
          <c:order val="2"/>
          <c:tx>
            <c:strRef>
              <c:f>Sheet1!$A$4</c:f>
              <c:strCache>
                <c:ptCount val="1"/>
                <c:pt idx="0">
                  <c:v>Term 3</c:v>
                </c:pt>
              </c:strCache>
            </c:strRef>
          </c:tx>
          <c:spPr>
            <a:solidFill>
              <a:srgbClr val="FF0000"/>
            </a:solidFill>
          </c:spPr>
          <c:invertIfNegative val="0"/>
          <c:cat>
            <c:strRef>
              <c:f>Sheet1!$B$1:$J$1</c:f>
              <c:strCache>
                <c:ptCount val="9"/>
                <c:pt idx="0">
                  <c:v>A</c:v>
                </c:pt>
                <c:pt idx="1">
                  <c:v>B</c:v>
                </c:pt>
                <c:pt idx="2">
                  <c:v>C</c:v>
                </c:pt>
                <c:pt idx="3">
                  <c:v>D</c:v>
                </c:pt>
                <c:pt idx="4">
                  <c:v>F</c:v>
                </c:pt>
                <c:pt idx="5">
                  <c:v>X4</c:v>
                </c:pt>
                <c:pt idx="6">
                  <c:v>X3</c:v>
                </c:pt>
                <c:pt idx="7">
                  <c:v>X2</c:v>
                </c:pt>
                <c:pt idx="8">
                  <c:v>X1</c:v>
                </c:pt>
              </c:strCache>
            </c:strRef>
          </c:cat>
          <c:val>
            <c:numRef>
              <c:f>Sheet1!$B$4:$J$4</c:f>
              <c:numCache>
                <c:formatCode>General</c:formatCode>
                <c:ptCount val="9"/>
                <c:pt idx="0">
                  <c:v>332</c:v>
                </c:pt>
                <c:pt idx="1">
                  <c:v>401</c:v>
                </c:pt>
                <c:pt idx="2">
                  <c:v>419</c:v>
                </c:pt>
                <c:pt idx="3">
                  <c:v>207</c:v>
                </c:pt>
                <c:pt idx="4">
                  <c:v>146</c:v>
                </c:pt>
                <c:pt idx="5">
                  <c:v>265</c:v>
                </c:pt>
                <c:pt idx="6">
                  <c:v>469</c:v>
                </c:pt>
                <c:pt idx="7">
                  <c:v>302</c:v>
                </c:pt>
                <c:pt idx="8">
                  <c:v>140</c:v>
                </c:pt>
              </c:numCache>
            </c:numRef>
          </c:val>
        </c:ser>
        <c:dLbls>
          <c:showLegendKey val="0"/>
          <c:showVal val="0"/>
          <c:showCatName val="0"/>
          <c:showSerName val="0"/>
          <c:showPercent val="0"/>
          <c:showBubbleSize val="0"/>
        </c:dLbls>
        <c:gapWidth val="150"/>
        <c:axId val="132403968"/>
        <c:axId val="132405504"/>
      </c:barChart>
      <c:catAx>
        <c:axId val="132403968"/>
        <c:scaling>
          <c:orientation val="minMax"/>
        </c:scaling>
        <c:delete val="0"/>
        <c:axPos val="b"/>
        <c:numFmt formatCode="General" sourceLinked="1"/>
        <c:majorTickMark val="none"/>
        <c:minorTickMark val="none"/>
        <c:tickLblPos val="nextTo"/>
        <c:crossAx val="132405504"/>
        <c:crosses val="autoZero"/>
        <c:auto val="1"/>
        <c:lblAlgn val="ctr"/>
        <c:lblOffset val="100"/>
        <c:noMultiLvlLbl val="0"/>
      </c:catAx>
      <c:valAx>
        <c:axId val="132405504"/>
        <c:scaling>
          <c:orientation val="minMax"/>
        </c:scaling>
        <c:delete val="0"/>
        <c:axPos val="l"/>
        <c:majorGridlines>
          <c:spPr>
            <a:ln>
              <a:solidFill>
                <a:schemeClr val="accent1"/>
              </a:solidFill>
            </a:ln>
          </c:spPr>
        </c:majorGridlines>
        <c:numFmt formatCode="General" sourceLinked="1"/>
        <c:majorTickMark val="none"/>
        <c:minorTickMark val="none"/>
        <c:tickLblPos val="nextTo"/>
        <c:crossAx val="132403968"/>
        <c:crosses val="autoZero"/>
        <c:crossBetween val="between"/>
      </c:valAx>
      <c:dTable>
        <c:showHorzBorder val="1"/>
        <c:showVertBorder val="1"/>
        <c:showOutline val="1"/>
        <c:showKeys val="1"/>
      </c:dTable>
      <c:spPr>
        <a:noFill/>
        <a:ln w="25402">
          <a:noFill/>
        </a:ln>
      </c:spPr>
    </c:plotArea>
    <c:plotVisOnly val="1"/>
    <c:dispBlanksAs val="gap"/>
    <c:showDLblsOverMax val="0"/>
  </c:chart>
  <c:spPr>
    <a:solidFill>
      <a:schemeClr val="bg1"/>
    </a:solidFill>
    <a:ln>
      <a:solidFill>
        <a:schemeClr val="bg1"/>
      </a:solidFill>
    </a:ln>
  </c:spPr>
  <c:txPr>
    <a:bodyPr/>
    <a:lstStyle/>
    <a:p>
      <a:pPr>
        <a:defRPr sz="1600" b="1" baseline="0">
          <a:solidFill>
            <a:schemeClr val="tx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FBA6E35-533A-1640-8925-A2087A8EE42F}" type="datetimeFigureOut">
              <a:rPr lang="en-US" smtClean="0"/>
              <a:t>7/26/2016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5D763FC-C080-874B-B52C-594209F1F76F}" type="slidenum">
              <a:rPr lang="en-US" smtClean="0"/>
              <a:t>‹#›</a:t>
            </a:fld>
            <a:endParaRPr lang="en-US"/>
          </a:p>
        </p:txBody>
      </p:sp>
    </p:spTree>
    <p:extLst>
      <p:ext uri="{BB962C8B-B14F-4D97-AF65-F5344CB8AC3E}">
        <p14:creationId xmlns:p14="http://schemas.microsoft.com/office/powerpoint/2010/main" val="15180958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E8D5145-8D50-F74A-948B-76BB50AD821E}" type="datetimeFigureOut">
              <a:rPr lang="en-US" smtClean="0"/>
              <a:t>7/26/2016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051DCD-F602-A04B-AE53-1FC08CF1DFBF}" type="slidenum">
              <a:rPr lang="en-US" smtClean="0"/>
              <a:t>‹#›</a:t>
            </a:fld>
            <a:endParaRPr lang="en-US"/>
          </a:p>
        </p:txBody>
      </p:sp>
    </p:spTree>
    <p:extLst>
      <p:ext uri="{BB962C8B-B14F-4D97-AF65-F5344CB8AC3E}">
        <p14:creationId xmlns:p14="http://schemas.microsoft.com/office/powerpoint/2010/main" val="3778415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8098803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5"/>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6854825" y="-96838"/>
            <a:ext cx="2322513" cy="173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349353" y="2188817"/>
            <a:ext cx="7543800" cy="731328"/>
          </a:xfrm>
        </p:spPr>
        <p:txBody>
          <a:bodyPr/>
          <a:lstStyle>
            <a:lvl1pPr algn="r">
              <a:defRPr sz="6000">
                <a:solidFill>
                  <a:srgbClr val="4A66A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49353" y="2920145"/>
            <a:ext cx="7543800" cy="685800"/>
          </a:xfrm>
        </p:spPr>
        <p:txBody>
          <a:bodyPr/>
          <a:lstStyle>
            <a:lvl1pPr marL="0" indent="0" algn="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2348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77240" y="699249"/>
            <a:ext cx="6096000" cy="3657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2"/>
          <p:cNvSpPr>
            <a:spLocks noGrp="1"/>
          </p:cNvSpPr>
          <p:nvPr>
            <p:ph type="title"/>
          </p:nvPr>
        </p:nvSpPr>
        <p:spPr>
          <a:xfrm>
            <a:off x="777240" y="4900705"/>
            <a:ext cx="6096000" cy="726141"/>
          </a:xfrm>
        </p:spPr>
        <p:txBody>
          <a:bodyPr/>
          <a:lstStyle/>
          <a:p>
            <a:r>
              <a:rPr lang="en-US" smtClean="0"/>
              <a:t>Click to edit Master title style</a:t>
            </a:r>
            <a:endParaRPr lang="en-US" dirty="0"/>
          </a:p>
        </p:txBody>
      </p:sp>
      <p:sp>
        <p:nvSpPr>
          <p:cNvPr id="5" name="Date Placeholder 13"/>
          <p:cNvSpPr>
            <a:spLocks noGrp="1"/>
          </p:cNvSpPr>
          <p:nvPr>
            <p:ph type="dt" sz="half" idx="10"/>
          </p:nvPr>
        </p:nvSpPr>
        <p:spPr/>
        <p:txBody>
          <a:bodyPr/>
          <a:lstStyle>
            <a:lvl1pPr>
              <a:defRPr/>
            </a:lvl1pPr>
          </a:lstStyle>
          <a:p>
            <a:pPr>
              <a:defRPr/>
            </a:pPr>
            <a:fld id="{5F5BEB58-84F9-6245-B61F-E5BDF33CB551}" type="datetime4">
              <a:rPr lang="en-US" smtClean="0"/>
              <a:t>July 26, 2016</a:t>
            </a:fld>
            <a:endParaRPr lang="en-US" dirty="0"/>
          </a:p>
        </p:txBody>
      </p:sp>
      <p:sp>
        <p:nvSpPr>
          <p:cNvPr id="6" name="Slide Number Placeholder 14"/>
          <p:cNvSpPr>
            <a:spLocks noGrp="1"/>
          </p:cNvSpPr>
          <p:nvPr>
            <p:ph type="sldNum" sz="quarter" idx="11"/>
          </p:nvPr>
        </p:nvSpPr>
        <p:spPr/>
        <p:txBody>
          <a:bodyPr/>
          <a:lstStyle>
            <a:lvl1pPr>
              <a:defRPr/>
            </a:lvl1pPr>
          </a:lstStyle>
          <a:p>
            <a:pPr>
              <a:defRPr/>
            </a:pPr>
            <a:fld id="{0BAF6161-1078-1549-8FF0-98DCD2F58303}" type="slidenum">
              <a:rPr lang="en-US"/>
              <a:pPr>
                <a:defRPr/>
              </a:pPr>
              <a:t>‹#›</a:t>
            </a:fld>
            <a:endParaRPr lang="en-US" dirty="0"/>
          </a:p>
        </p:txBody>
      </p:sp>
      <p:sp>
        <p:nvSpPr>
          <p:cNvPr id="7"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151756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5"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557389" y="4451940"/>
            <a:ext cx="3733800" cy="731520"/>
          </a:xfrm>
        </p:spPr>
        <p:txBody>
          <a:bodyPr/>
          <a:lstStyle>
            <a:lvl1pPr marL="0" indent="0">
              <a:buNone/>
              <a:defRPr sz="18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Title 3"/>
          <p:cNvSpPr>
            <a:spLocks noGrp="1"/>
          </p:cNvSpPr>
          <p:nvPr>
            <p:ph type="title"/>
          </p:nvPr>
        </p:nvSpPr>
        <p:spPr>
          <a:xfrm>
            <a:off x="557389" y="1905000"/>
            <a:ext cx="6035040" cy="2350008"/>
          </a:xfrm>
        </p:spPr>
        <p:txBody>
          <a:bodyPr/>
          <a:lstStyle>
            <a:lvl1pPr marL="0" algn="l" defTabSz="914400" rtl="0" eaLnBrk="1" latinLnBrk="0" hangingPunct="1">
              <a:spcBef>
                <a:spcPct val="0"/>
              </a:spcBef>
              <a:buNone/>
              <a:defRPr lang="en-US" sz="5400" b="1" i="0" kern="1200" cap="none" dirty="0" smtClean="0">
                <a:solidFill>
                  <a:srgbClr val="4A66AC"/>
                </a:solidFill>
                <a:effectLst>
                  <a:outerShdw blurRad="38100" dist="38100" dir="2700000" algn="tl">
                    <a:srgbClr val="000000">
                      <a:alpha val="43137"/>
                    </a:srgbClr>
                  </a:outerShdw>
                </a:effectLst>
                <a:latin typeface="Calibri"/>
                <a:ea typeface="+mj-ea"/>
                <a:cs typeface="Calibri"/>
              </a:defRPr>
            </a:lvl1pPr>
          </a:lstStyle>
          <a:p>
            <a:r>
              <a:rPr lang="en-US" smtClean="0"/>
              <a:t>Click to edit Master title style</a:t>
            </a:r>
            <a:endParaRPr lang="en-US" dirty="0"/>
          </a:p>
        </p:txBody>
      </p:sp>
      <p:sp>
        <p:nvSpPr>
          <p:cNvPr id="6" name="Date Placeholder 11"/>
          <p:cNvSpPr>
            <a:spLocks noGrp="1"/>
          </p:cNvSpPr>
          <p:nvPr>
            <p:ph type="dt" sz="half" idx="10"/>
          </p:nvPr>
        </p:nvSpPr>
        <p:spPr/>
        <p:txBody>
          <a:bodyPr/>
          <a:lstStyle>
            <a:lvl1pPr>
              <a:defRPr/>
            </a:lvl1pPr>
          </a:lstStyle>
          <a:p>
            <a:pPr>
              <a:defRPr/>
            </a:pPr>
            <a:fld id="{3A17C8D9-BD8D-A64F-9DC9-BEE10250BE71}" type="datetime4">
              <a:rPr lang="en-US" smtClean="0"/>
              <a:t>July 26, 2016</a:t>
            </a:fld>
            <a:endParaRPr lang="en-US" dirty="0"/>
          </a:p>
        </p:txBody>
      </p:sp>
      <p:sp>
        <p:nvSpPr>
          <p:cNvPr id="7" name="Slide Number Placeholder 12"/>
          <p:cNvSpPr>
            <a:spLocks noGrp="1"/>
          </p:cNvSpPr>
          <p:nvPr>
            <p:ph type="sldNum" sz="quarter" idx="11"/>
          </p:nvPr>
        </p:nvSpPr>
        <p:spPr/>
        <p:txBody>
          <a:bodyPr/>
          <a:lstStyle>
            <a:lvl1pPr>
              <a:defRPr/>
            </a:lvl1pPr>
          </a:lstStyle>
          <a:p>
            <a:pPr>
              <a:defRPr/>
            </a:pPr>
            <a:fld id="{138B2B01-79A6-D941-AD06-2E548EC539D2}" type="slidenum">
              <a:rPr lang="en-US"/>
              <a:pPr>
                <a:defRPr/>
              </a:pPr>
              <a:t>‹#›</a:t>
            </a:fld>
            <a:endParaRPr lang="en-US" dirty="0"/>
          </a:p>
        </p:txBody>
      </p:sp>
      <p:sp>
        <p:nvSpPr>
          <p:cNvPr id="8" name="Footer Placeholder 13"/>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962029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784383" y="4692973"/>
            <a:ext cx="7543800" cy="914400"/>
          </a:xfrm>
        </p:spPr>
        <p:txBody>
          <a:bodyPr/>
          <a:lstStyle>
            <a:lvl1pPr>
              <a:defRPr baseline="0"/>
            </a:lvl1pPr>
          </a:lstStyle>
          <a:p>
            <a:r>
              <a:rPr lang="en-US" smtClean="0"/>
              <a:t>Click to edit Master title style</a:t>
            </a:r>
            <a:endParaRPr lang="en-US" dirty="0"/>
          </a:p>
        </p:txBody>
      </p:sp>
      <p:sp>
        <p:nvSpPr>
          <p:cNvPr id="5" name="Content Placeholder 4"/>
          <p:cNvSpPr>
            <a:spLocks noGrp="1"/>
          </p:cNvSpPr>
          <p:nvPr>
            <p:ph sz="quarter" idx="13"/>
          </p:nvPr>
        </p:nvSpPr>
        <p:spPr>
          <a:xfrm>
            <a:off x="784383" y="1512394"/>
            <a:ext cx="3273552" cy="2574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4469415" y="1512395"/>
            <a:ext cx="3273552" cy="25781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7"/>
          <p:cNvSpPr>
            <a:spLocks noGrp="1"/>
          </p:cNvSpPr>
          <p:nvPr>
            <p:ph type="dt" sz="half" idx="15"/>
          </p:nvPr>
        </p:nvSpPr>
        <p:spPr/>
        <p:txBody>
          <a:bodyPr/>
          <a:lstStyle>
            <a:lvl1pPr>
              <a:defRPr/>
            </a:lvl1pPr>
          </a:lstStyle>
          <a:p>
            <a:pPr>
              <a:defRPr/>
            </a:pPr>
            <a:fld id="{489F61E3-A59F-E14A-9578-6174930109D3}" type="datetime4">
              <a:rPr lang="en-US" smtClean="0"/>
              <a:t>July 26, 2016</a:t>
            </a:fld>
            <a:endParaRPr lang="en-US" dirty="0"/>
          </a:p>
        </p:txBody>
      </p:sp>
      <p:sp>
        <p:nvSpPr>
          <p:cNvPr id="9" name="Slide Number Placeholder 8"/>
          <p:cNvSpPr>
            <a:spLocks noGrp="1"/>
          </p:cNvSpPr>
          <p:nvPr>
            <p:ph type="sldNum" sz="quarter" idx="16"/>
          </p:nvPr>
        </p:nvSpPr>
        <p:spPr/>
        <p:txBody>
          <a:bodyPr/>
          <a:lstStyle>
            <a:lvl1pPr>
              <a:defRPr/>
            </a:lvl1pPr>
          </a:lstStyle>
          <a:p>
            <a:pPr>
              <a:defRPr/>
            </a:pPr>
            <a:fld id="{5B0E59E0-87A0-A945-8177-24D7184B10F9}" type="slidenum">
              <a:rPr lang="en-US"/>
              <a:pPr>
                <a:defRPr/>
              </a:pPr>
              <a:t>‹#›</a:t>
            </a:fld>
            <a:endParaRPr lang="en-US" dirty="0"/>
          </a:p>
        </p:txBody>
      </p:sp>
      <p:sp>
        <p:nvSpPr>
          <p:cNvPr id="10" name="Footer Placeholder 9"/>
          <p:cNvSpPr>
            <a:spLocks noGrp="1"/>
          </p:cNvSpPr>
          <p:nvPr>
            <p:ph type="ftr" sz="quarter" idx="17"/>
          </p:nvPr>
        </p:nvSpPr>
        <p:spPr/>
        <p:txBody>
          <a:bodyPr/>
          <a:lstStyle>
            <a:lvl1pPr>
              <a:defRPr/>
            </a:lvl1pPr>
          </a:lstStyle>
          <a:p>
            <a:pPr>
              <a:defRPr/>
            </a:pPr>
            <a:endParaRPr lang="en-US"/>
          </a:p>
        </p:txBody>
      </p:sp>
    </p:spTree>
    <p:extLst>
      <p:ext uri="{BB962C8B-B14F-4D97-AF65-F5344CB8AC3E}">
        <p14:creationId xmlns:p14="http://schemas.microsoft.com/office/powerpoint/2010/main" val="149914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p:nvPr/>
        </p:nvSpPr>
        <p:spPr>
          <a:xfrm>
            <a:off x="777875"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sp>
        <p:nvSpPr>
          <p:cNvPr id="8" name="TextBox 7"/>
          <p:cNvSpPr txBox="1"/>
          <p:nvPr/>
        </p:nvSpPr>
        <p:spPr>
          <a:xfrm>
            <a:off x="4500563"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9" name="Picture 10"/>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106172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4768" y="2504692"/>
            <a:ext cx="3276600"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980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9800" y="2504692"/>
            <a:ext cx="3273552"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0" name="Date Placeholder 13"/>
          <p:cNvSpPr>
            <a:spLocks noGrp="1"/>
          </p:cNvSpPr>
          <p:nvPr>
            <p:ph type="dt" sz="half" idx="10"/>
          </p:nvPr>
        </p:nvSpPr>
        <p:spPr/>
        <p:txBody>
          <a:bodyPr/>
          <a:lstStyle>
            <a:lvl1pPr>
              <a:defRPr/>
            </a:lvl1pPr>
          </a:lstStyle>
          <a:p>
            <a:pPr>
              <a:defRPr/>
            </a:pPr>
            <a:fld id="{EBB5226A-639D-DA47-9C4F-878446156601}" type="datetime4">
              <a:rPr lang="en-US" smtClean="0"/>
              <a:t>July 26, 2016</a:t>
            </a:fld>
            <a:endParaRPr lang="en-US" dirty="0"/>
          </a:p>
        </p:txBody>
      </p:sp>
      <p:sp>
        <p:nvSpPr>
          <p:cNvPr id="11" name="Slide Number Placeholder 14"/>
          <p:cNvSpPr>
            <a:spLocks noGrp="1"/>
          </p:cNvSpPr>
          <p:nvPr>
            <p:ph type="sldNum" sz="quarter" idx="11"/>
          </p:nvPr>
        </p:nvSpPr>
        <p:spPr/>
        <p:txBody>
          <a:bodyPr/>
          <a:lstStyle>
            <a:lvl1pPr>
              <a:defRPr/>
            </a:lvl1pPr>
          </a:lstStyle>
          <a:p>
            <a:pPr>
              <a:defRPr/>
            </a:pPr>
            <a:fld id="{F3FF079C-BBBA-6049-BEA8-DF38C6C4DC6D}" type="slidenum">
              <a:rPr lang="en-US"/>
              <a:pPr>
                <a:defRPr/>
              </a:pPr>
              <a:t>‹#›</a:t>
            </a:fld>
            <a:endParaRPr lang="en-US" dirty="0"/>
          </a:p>
        </p:txBody>
      </p:sp>
      <p:sp>
        <p:nvSpPr>
          <p:cNvPr id="13"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71917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a:xfrm>
            <a:off x="777240" y="4086578"/>
            <a:ext cx="7543800" cy="914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083734" y="5014116"/>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45546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4"/>
          <p:cNvSpPr>
            <a:spLocks noGrp="1"/>
          </p:cNvSpPr>
          <p:nvPr>
            <p:ph type="dt" sz="half" idx="10"/>
          </p:nvPr>
        </p:nvSpPr>
        <p:spPr/>
        <p:txBody>
          <a:bodyPr/>
          <a:lstStyle>
            <a:lvl1pPr>
              <a:defRPr/>
            </a:lvl1pPr>
          </a:lstStyle>
          <a:p>
            <a:pPr>
              <a:defRPr/>
            </a:pPr>
            <a:fld id="{62AD2294-775A-A04A-9D47-1610BF652198}" type="datetime4">
              <a:rPr lang="en-US" smtClean="0"/>
              <a:t>July 26, 2016</a:t>
            </a:fld>
            <a:endParaRPr lang="en-US" dirty="0"/>
          </a:p>
        </p:txBody>
      </p:sp>
      <p:sp>
        <p:nvSpPr>
          <p:cNvPr id="4" name="Slide Number Placeholder 5"/>
          <p:cNvSpPr>
            <a:spLocks noGrp="1"/>
          </p:cNvSpPr>
          <p:nvPr>
            <p:ph type="sldNum" sz="quarter" idx="11"/>
          </p:nvPr>
        </p:nvSpPr>
        <p:spPr/>
        <p:txBody>
          <a:bodyPr/>
          <a:lstStyle>
            <a:lvl1pPr>
              <a:defRPr/>
            </a:lvl1pPr>
          </a:lstStyle>
          <a:p>
            <a:pPr>
              <a:defRPr/>
            </a:pPr>
            <a:fld id="{7AE6D069-3BC5-0F4E-AED0-A581D8B0A31D}" type="slidenum">
              <a:rPr lang="en-US"/>
              <a:pPr>
                <a:defRPr/>
              </a:pPr>
              <a:t>‹#›</a:t>
            </a:fld>
            <a:endParaRPr lang="en-US" dirty="0"/>
          </a:p>
        </p:txBody>
      </p:sp>
      <p:sp>
        <p:nvSpPr>
          <p:cNvPr id="5" name="Footer Placeholder 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98567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p:nvSpPr>
        <p:spPr>
          <a:xfrm>
            <a:off x="5740400" y="1774825"/>
            <a:ext cx="457200" cy="1230313"/>
          </a:xfrm>
          <a:prstGeom prst="rect">
            <a:avLst/>
          </a:prstGeom>
          <a:noFill/>
        </p:spPr>
        <p:txBody>
          <a:bodyPr lIns="0" tIns="0" rIns="0" bIns="0">
            <a:spAutoFit/>
          </a:bodyPr>
          <a:lstStyle/>
          <a:p>
            <a:pPr fontAlgn="auto">
              <a:spcBef>
                <a:spcPts val="0"/>
              </a:spcBef>
              <a:spcAft>
                <a:spcPts val="0"/>
              </a:spcAft>
              <a:defRPr/>
            </a:pPr>
            <a:r>
              <a:rPr lang="en-US" sz="8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249902"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126702" y="685801"/>
            <a:ext cx="2590800" cy="34290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itle 17"/>
          <p:cNvSpPr>
            <a:spLocks noGrp="1"/>
          </p:cNvSpPr>
          <p:nvPr>
            <p:ph type="title"/>
          </p:nvPr>
        </p:nvSpPr>
        <p:spPr/>
        <p:txBody>
          <a:bodyPr/>
          <a:lstStyle/>
          <a:p>
            <a:r>
              <a:rPr lang="en-US" smtClean="0"/>
              <a:t>Click to edit Master title style</a:t>
            </a:r>
            <a:endParaRPr lang="en-US" dirty="0"/>
          </a:p>
        </p:txBody>
      </p:sp>
      <p:sp>
        <p:nvSpPr>
          <p:cNvPr id="7" name="Date Placeholder 14"/>
          <p:cNvSpPr>
            <a:spLocks noGrp="1"/>
          </p:cNvSpPr>
          <p:nvPr>
            <p:ph type="dt" sz="half" idx="10"/>
          </p:nvPr>
        </p:nvSpPr>
        <p:spPr/>
        <p:txBody>
          <a:bodyPr/>
          <a:lstStyle>
            <a:lvl1pPr>
              <a:defRPr/>
            </a:lvl1pPr>
          </a:lstStyle>
          <a:p>
            <a:pPr>
              <a:defRPr/>
            </a:pPr>
            <a:fld id="{F825C82B-E545-304A-A01C-5DBA38AE32C8}" type="datetime4">
              <a:rPr lang="en-US" smtClean="0"/>
              <a:t>July 26, 2016</a:t>
            </a:fld>
            <a:endParaRPr lang="en-US" dirty="0"/>
          </a:p>
        </p:txBody>
      </p:sp>
      <p:sp>
        <p:nvSpPr>
          <p:cNvPr id="8" name="Slide Number Placeholder 15"/>
          <p:cNvSpPr>
            <a:spLocks noGrp="1"/>
          </p:cNvSpPr>
          <p:nvPr>
            <p:ph type="sldNum" sz="quarter" idx="11"/>
          </p:nvPr>
        </p:nvSpPr>
        <p:spPr/>
        <p:txBody>
          <a:bodyPr/>
          <a:lstStyle>
            <a:lvl1pPr>
              <a:defRPr/>
            </a:lvl1pPr>
          </a:lstStyle>
          <a:p>
            <a:pPr>
              <a:defRPr/>
            </a:pPr>
            <a:fld id="{F0721EEE-780A-C741-9946-A948AC465D83}" type="slidenum">
              <a:rPr lang="en-US"/>
              <a:pPr>
                <a:defRPr/>
              </a:pPr>
              <a:t>‹#›</a:t>
            </a:fld>
            <a:endParaRPr lang="en-US" dirty="0"/>
          </a:p>
        </p:txBody>
      </p:sp>
      <p:sp>
        <p:nvSpPr>
          <p:cNvPr id="9"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06789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p:nvSpPr>
        <p:spPr>
          <a:xfrm>
            <a:off x="955675" y="3692525"/>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896454" y="1397000"/>
            <a:ext cx="7424585" cy="208863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1264284" y="3813449"/>
            <a:ext cx="5029200" cy="720804"/>
          </a:xfrm>
        </p:spPr>
        <p:txBody>
          <a:bodyPr/>
          <a:lstStyle>
            <a:lvl1pPr marL="0" indent="0">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7" name="Date Placeholder 12"/>
          <p:cNvSpPr>
            <a:spLocks noGrp="1"/>
          </p:cNvSpPr>
          <p:nvPr>
            <p:ph type="dt" sz="half" idx="10"/>
          </p:nvPr>
        </p:nvSpPr>
        <p:spPr/>
        <p:txBody>
          <a:bodyPr/>
          <a:lstStyle>
            <a:lvl1pPr>
              <a:defRPr/>
            </a:lvl1pPr>
          </a:lstStyle>
          <a:p>
            <a:pPr>
              <a:defRPr/>
            </a:pPr>
            <a:fld id="{988D54CA-71F3-AB42-9544-804BC1A514FE}" type="datetime4">
              <a:rPr lang="en-US" smtClean="0"/>
              <a:t>July 26, 2016</a:t>
            </a:fld>
            <a:endParaRPr lang="en-US" dirty="0"/>
          </a:p>
        </p:txBody>
      </p:sp>
      <p:sp>
        <p:nvSpPr>
          <p:cNvPr id="8" name="Slide Number Placeholder 13"/>
          <p:cNvSpPr>
            <a:spLocks noGrp="1"/>
          </p:cNvSpPr>
          <p:nvPr>
            <p:ph type="sldNum" sz="quarter" idx="11"/>
          </p:nvPr>
        </p:nvSpPr>
        <p:spPr/>
        <p:txBody>
          <a:bodyPr/>
          <a:lstStyle>
            <a:lvl1pPr>
              <a:defRPr/>
            </a:lvl1pPr>
          </a:lstStyle>
          <a:p>
            <a:pPr>
              <a:defRPr/>
            </a:pPr>
            <a:fld id="{FC9B44FF-73CD-B944-A24A-C098C6968FA6}" type="slidenum">
              <a:rPr lang="en-US"/>
              <a:pPr>
                <a:defRPr/>
              </a:pPr>
              <a:t>‹#›</a:t>
            </a:fld>
            <a:endParaRPr lang="en-US" dirty="0"/>
          </a:p>
        </p:txBody>
      </p:sp>
      <p:sp>
        <p:nvSpPr>
          <p:cNvPr id="9" name="Footer Placeholder 1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35694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0588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1CEB69D-C828-1D4B-8E7C-AA7288DC06EC}" type="datetime4">
              <a:rPr lang="en-US" smtClean="0"/>
              <a:t>July 26, 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AB7962-86B7-1A42-BD2B-2AB85F7A99F0}" type="slidenum">
              <a:rPr lang="en-US"/>
              <a:pPr>
                <a:defRPr/>
              </a:pPr>
              <a:t>‹#›</a:t>
            </a:fld>
            <a:endParaRPr lang="en-US"/>
          </a:p>
        </p:txBody>
      </p:sp>
    </p:spTree>
    <p:extLst>
      <p:ext uri="{BB962C8B-B14F-4D97-AF65-F5344CB8AC3E}">
        <p14:creationId xmlns:p14="http://schemas.microsoft.com/office/powerpoint/2010/main" val="422755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rot="5400000">
            <a:off x="7373937" y="4516438"/>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127251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558510" y="685801"/>
            <a:ext cx="5029200" cy="3776181"/>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6C50A9A-B631-E847-AB43-2C1C4594463B}" type="datetime4">
              <a:rPr lang="en-US" smtClean="0"/>
              <a:t>July 26, 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08DC0C-358F-5D4E-B0CC-FF45E7EC01C1}" type="slidenum">
              <a:rPr lang="en-US"/>
              <a:pPr>
                <a:defRPr/>
              </a:pPr>
              <a:t>‹#›</a:t>
            </a:fld>
            <a:endParaRPr lang="en-US"/>
          </a:p>
        </p:txBody>
      </p:sp>
    </p:spTree>
    <p:extLst>
      <p:ext uri="{BB962C8B-B14F-4D97-AF65-F5344CB8AC3E}">
        <p14:creationId xmlns:p14="http://schemas.microsoft.com/office/powerpoint/2010/main" val="2264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en-US" dirty="0" smtClean="0"/>
              <a:t>Presentation</a:t>
            </a:r>
            <a:endParaRPr lang="en-US" dirty="0"/>
          </a:p>
        </p:txBody>
      </p:sp>
      <p:sp>
        <p:nvSpPr>
          <p:cNvPr id="3" name="Text Placeholder 2"/>
          <p:cNvSpPr>
            <a:spLocks noGrp="1"/>
          </p:cNvSpPr>
          <p:nvPr>
            <p:ph type="body" idx="1"/>
          </p:nvPr>
        </p:nvSpPr>
        <p:spPr>
          <a:xfrm>
            <a:off x="2133600" y="685800"/>
            <a:ext cx="6096000" cy="365760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fld id="{391AE998-9DFF-B046-8B61-46163DD9C63C}" type="datetime4">
              <a:rPr lang="en-US" smtClean="0"/>
              <a:t>July 26, 2016</a:t>
            </a:fld>
            <a:endParaRPr lang="en-US" dirty="0"/>
          </a:p>
        </p:txBody>
      </p:sp>
      <p:sp>
        <p:nvSpPr>
          <p:cNvPr id="5" name="Footer Placeholder 4"/>
          <p:cNvSpPr>
            <a:spLocks noGrp="1"/>
          </p:cNvSpPr>
          <p:nvPr>
            <p:ph type="ftr" sz="quarter" idx="3"/>
          </p:nvPr>
        </p:nvSpPr>
        <p:spPr>
          <a:xfrm>
            <a:off x="822325" y="6154738"/>
            <a:ext cx="4572000" cy="365125"/>
          </a:xfrm>
          <a:prstGeom prst="rect">
            <a:avLst/>
          </a:prstGeom>
        </p:spPr>
        <p:txBody>
          <a:bodyPr vert="horz" lIns="91440" tIns="45720" rIns="91440" bIns="45720" rtlCol="0" anchor="t"/>
          <a:lstStyle>
            <a:lvl1pPr algn="l"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endParaRPr lang="en-US"/>
          </a:p>
        </p:txBody>
      </p:sp>
      <p:sp>
        <p:nvSpPr>
          <p:cNvPr id="6" name="Slide Number Placeholder 5"/>
          <p:cNvSpPr>
            <a:spLocks noGrp="1"/>
          </p:cNvSpPr>
          <p:nvPr>
            <p:ph type="sldNum" sz="quarter" idx="4"/>
          </p:nvPr>
        </p:nvSpPr>
        <p:spPr>
          <a:xfrm>
            <a:off x="822325" y="5842000"/>
            <a:ext cx="2133600" cy="304800"/>
          </a:xfrm>
          <a:prstGeom prst="rect">
            <a:avLst/>
          </a:prstGeom>
        </p:spPr>
        <p:txBody>
          <a:bodyPr vert="horz" lIns="91440" tIns="45720" rIns="91440" bIns="9144" rtlCol="0" anchor="b"/>
          <a:lstStyle>
            <a:lvl1pPr algn="l" fontAlgn="auto">
              <a:spcBef>
                <a:spcPts val="0"/>
              </a:spcBef>
              <a:spcAft>
                <a:spcPts val="0"/>
              </a:spcAft>
              <a:defRPr sz="1600" b="0" i="0">
                <a:solidFill>
                  <a:schemeClr val="tx1">
                    <a:alpha val="60000"/>
                  </a:schemeClr>
                </a:solidFill>
                <a:effectLst/>
                <a:latin typeface="Calibri"/>
                <a:ea typeface="+mn-ea"/>
                <a:cs typeface="Calibri"/>
              </a:defRPr>
            </a:lvl1pPr>
          </a:lstStyle>
          <a:p>
            <a:pPr>
              <a:defRPr/>
            </a:pPr>
            <a:fld id="{0ADC0D0B-05AD-5040-BE5B-53A288BDFE07}"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sldNum="0" hdr="0" ftr="0"/>
  <p:txStyles>
    <p:title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55588" algn="l" rtl="0" eaLnBrk="1" fontAlgn="base" hangingPunct="1">
        <a:spcBef>
          <a:spcPct val="20000"/>
        </a:spcBef>
        <a:spcAft>
          <a:spcPct val="0"/>
        </a:spcAft>
        <a:buSzPct val="60000"/>
        <a:buFont typeface="Wingdings" charset="0"/>
        <a:buChar char=""/>
        <a:defRPr sz="21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1pPr>
      <a:lvl2pPr marL="639763" indent="-255588" algn="l" rtl="0" eaLnBrk="1" fontAlgn="base" hangingPunct="1">
        <a:spcBef>
          <a:spcPct val="20000"/>
        </a:spcBef>
        <a:spcAft>
          <a:spcPct val="0"/>
        </a:spcAft>
        <a:buSzPct val="60000"/>
        <a:buFont typeface="Wingdings" charset="0"/>
        <a:buChar char=""/>
        <a:defRPr sz="19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2pPr>
      <a:lvl3pPr marL="1004888" indent="-255588" algn="l" rtl="0" eaLnBrk="1" fontAlgn="base" hangingPunct="1">
        <a:spcBef>
          <a:spcPct val="20000"/>
        </a:spcBef>
        <a:spcAft>
          <a:spcPct val="0"/>
        </a:spcAft>
        <a:buSzPct val="60000"/>
        <a:buFont typeface="Wingdings" charset="0"/>
        <a:buChar char=""/>
        <a:defRPr sz="17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3pPr>
      <a:lvl4pPr marL="1371600" indent="-255588" algn="l" rtl="0" eaLnBrk="1" fontAlgn="base" hangingPunct="1">
        <a:spcBef>
          <a:spcPct val="20000"/>
        </a:spcBef>
        <a:spcAft>
          <a:spcPct val="0"/>
        </a:spcAft>
        <a:buSzPct val="60000"/>
        <a:buFont typeface="Wingdings" charset="0"/>
        <a:buChar char=""/>
        <a:defRPr sz="16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4pPr>
      <a:lvl5pPr marL="1644650" indent="-255588" algn="l" rtl="0" eaLnBrk="1" fontAlgn="base" hangingPunct="1">
        <a:spcBef>
          <a:spcPct val="20000"/>
        </a:spcBef>
        <a:spcAft>
          <a:spcPct val="0"/>
        </a:spcAft>
        <a:buSzPct val="60000"/>
        <a:buFont typeface="Wingdings" charset="0"/>
        <a:buChar char=""/>
        <a:defRPr sz="15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iddle school girl.jpg"/>
          <p:cNvPicPr>
            <a:picLocks noChangeAspect="1"/>
          </p:cNvPicPr>
          <p:nvPr/>
        </p:nvPicPr>
        <p:blipFill rotWithShape="1">
          <a:blip r:embed="rId2" cstate="email">
            <a:extLst>
              <a:ext uri="{28A0092B-C50C-407E-A947-70E740481C1C}">
                <a14:useLocalDpi xmlns:a14="http://schemas.microsoft.com/office/drawing/2010/main" val="0"/>
              </a:ext>
            </a:extLst>
          </a:blip>
          <a:srcRect b="37435"/>
          <a:stretch/>
        </p:blipFill>
        <p:spPr>
          <a:xfrm>
            <a:off x="4989843" y="5189517"/>
            <a:ext cx="2057902" cy="1674833"/>
          </a:xfrm>
          <a:prstGeom prst="rect">
            <a:avLst/>
          </a:prstGeom>
        </p:spPr>
      </p:pic>
      <p:sp>
        <p:nvSpPr>
          <p:cNvPr id="3" name="Subtitle 2"/>
          <p:cNvSpPr>
            <a:spLocks noGrp="1"/>
          </p:cNvSpPr>
          <p:nvPr>
            <p:ph type="subTitle" idx="1"/>
          </p:nvPr>
        </p:nvSpPr>
        <p:spPr>
          <a:xfrm>
            <a:off x="887896" y="3338513"/>
            <a:ext cx="8026882" cy="685800"/>
          </a:xfrm>
        </p:spPr>
        <p:txBody>
          <a:bodyPr>
            <a:noAutofit/>
          </a:bodyPr>
          <a:lstStyle/>
          <a:p>
            <a:pPr fontAlgn="auto">
              <a:spcAft>
                <a:spcPts val="0"/>
              </a:spcAft>
              <a:buFont typeface="Wingdings" pitchFamily="2" charset="2"/>
              <a:buNone/>
              <a:defRPr/>
            </a:pPr>
            <a:r>
              <a:rPr lang="en-US" sz="2400" dirty="0" smtClean="0">
                <a:ea typeface="+mn-ea"/>
              </a:rPr>
              <a:t>Presentation to the Special Administrative Board</a:t>
            </a:r>
          </a:p>
          <a:p>
            <a:pPr fontAlgn="auto">
              <a:spcAft>
                <a:spcPts val="0"/>
              </a:spcAft>
              <a:buFont typeface="Wingdings" pitchFamily="2" charset="2"/>
              <a:buNone/>
              <a:defRPr/>
            </a:pPr>
            <a:r>
              <a:rPr lang="en-US" sz="2400" dirty="0" smtClean="0">
                <a:ea typeface="+mn-ea"/>
              </a:rPr>
              <a:t>Deanna Anderson, Director of Transportation</a:t>
            </a:r>
            <a:endParaRPr lang="en-US" sz="2400" dirty="0">
              <a:ea typeface="+mn-ea"/>
            </a:endParaRPr>
          </a:p>
        </p:txBody>
      </p:sp>
      <p:pic>
        <p:nvPicPr>
          <p:cNvPr id="4"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575162"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TOKY-SLPS-DAY2-0077_R.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5189517"/>
            <a:ext cx="2523211"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rotWithShape="1">
          <a:blip r:embed="rId5">
            <a:extLst>
              <a:ext uri="{28A0092B-C50C-407E-A947-70E740481C1C}">
                <a14:useLocalDpi xmlns:a14="http://schemas.microsoft.com/office/drawing/2010/main" val="0"/>
              </a:ext>
            </a:extLst>
          </a:blip>
          <a:srcRect r="8961"/>
          <a:stretch/>
        </p:blipFill>
        <p:spPr bwMode="auto">
          <a:xfrm>
            <a:off x="6852425" y="5189517"/>
            <a:ext cx="2291575"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Screen Shot 2014-03-13 at 4.18.19 PM_croppe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279637" y="-1587"/>
            <a:ext cx="229552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807"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ubtitle 2"/>
          <p:cNvSpPr txBox="1">
            <a:spLocks/>
          </p:cNvSpPr>
          <p:nvPr/>
        </p:nvSpPr>
        <p:spPr>
          <a:xfrm>
            <a:off x="1349375" y="3681413"/>
            <a:ext cx="7543800" cy="373062"/>
          </a:xfrm>
          <a:prstGeom prst="rect">
            <a:avLst/>
          </a:prstGeom>
        </p:spPr>
        <p:txBody>
          <a:bodyPr anchor="ctr">
            <a:normAutofit/>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endParaRPr lang="en-US" sz="1800" dirty="0">
              <a:latin typeface="Calibri"/>
              <a:cs typeface="Calibri"/>
            </a:endParaRPr>
          </a:p>
        </p:txBody>
      </p:sp>
      <p:sp>
        <p:nvSpPr>
          <p:cNvPr id="13" name="Subtitle 2"/>
          <p:cNvSpPr txBox="1">
            <a:spLocks/>
          </p:cNvSpPr>
          <p:nvPr/>
        </p:nvSpPr>
        <p:spPr>
          <a:xfrm>
            <a:off x="1370978" y="4244975"/>
            <a:ext cx="7543800" cy="244475"/>
          </a:xfrm>
          <a:prstGeom prst="rect">
            <a:avLst/>
          </a:prstGeom>
        </p:spPr>
        <p:txBody>
          <a:bodyPr anchor="ctr">
            <a:noAutofit/>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800" dirty="0" smtClean="0">
                <a:latin typeface="Calibri"/>
                <a:cs typeface="Calibri"/>
              </a:rPr>
              <a:t>June 22, 2016</a:t>
            </a:r>
            <a:endParaRPr lang="en-US" sz="1800" dirty="0">
              <a:latin typeface="Calibri"/>
              <a:cs typeface="Calibri"/>
            </a:endParaRPr>
          </a:p>
        </p:txBody>
      </p:sp>
      <p:sp>
        <p:nvSpPr>
          <p:cNvPr id="2" name="Title 1"/>
          <p:cNvSpPr>
            <a:spLocks noGrp="1"/>
          </p:cNvSpPr>
          <p:nvPr>
            <p:ph type="ctrTitle"/>
          </p:nvPr>
        </p:nvSpPr>
        <p:spPr>
          <a:xfrm>
            <a:off x="-807" y="2427923"/>
            <a:ext cx="8893982" cy="730250"/>
          </a:xfrm>
        </p:spPr>
        <p:txBody>
          <a:bodyPr/>
          <a:lstStyle/>
          <a:p>
            <a:pPr fontAlgn="auto">
              <a:spcAft>
                <a:spcPts val="0"/>
              </a:spcAft>
              <a:defRPr/>
            </a:pPr>
            <a:r>
              <a:rPr lang="en-US" sz="4800" i="1" dirty="0" smtClean="0">
                <a:solidFill>
                  <a:srgbClr val="1A2D70"/>
                </a:solidFill>
                <a:ea typeface="+mj-ea"/>
              </a:rPr>
              <a:t>Option to Remain Update</a:t>
            </a:r>
            <a:endParaRPr lang="en-US" sz="3600" i="1" dirty="0">
              <a:solidFill>
                <a:srgbClr val="FF0000"/>
              </a:solidFill>
              <a:ea typeface="+mj-ea"/>
            </a:endParaRPr>
          </a:p>
        </p:txBody>
      </p:sp>
      <p:pic>
        <p:nvPicPr>
          <p:cNvPr id="14" name="Picture 13"/>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bwMode="auto">
          <a:xfrm>
            <a:off x="2523210" y="5189517"/>
            <a:ext cx="2502723" cy="166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5287" y="1519074"/>
            <a:ext cx="8690113" cy="3399155"/>
          </a:xfrm>
        </p:spPr>
        <p:txBody>
          <a:bodyPr>
            <a:noAutofit/>
          </a:bodyPr>
          <a:lstStyle/>
          <a:p>
            <a:pPr lvl="1">
              <a:buFont typeface="Arial" panose="020B0604020202020204" pitchFamily="34" charset="0"/>
              <a:buChar char="•"/>
            </a:pPr>
            <a:r>
              <a:rPr lang="en-US" sz="2000" dirty="0"/>
              <a:t>The Option to Remain Program </a:t>
            </a:r>
            <a:r>
              <a:rPr lang="en-US" sz="2000" dirty="0" smtClean="0"/>
              <a:t>provides transportation to students who have moved from their attendance area to another area.  It is a choice program.</a:t>
            </a:r>
          </a:p>
          <a:p>
            <a:pPr lvl="1">
              <a:buFont typeface="Arial" panose="020B0604020202020204" pitchFamily="34" charset="0"/>
              <a:buChar char="•"/>
            </a:pPr>
            <a:r>
              <a:rPr lang="en-US" sz="2000" dirty="0" smtClean="0"/>
              <a:t>The program objective is to provide stability for students at St. Louis Public Schools who are highly mobile</a:t>
            </a:r>
          </a:p>
          <a:p>
            <a:pPr lvl="1">
              <a:buFont typeface="Arial" panose="020B0604020202020204" pitchFamily="34" charset="0"/>
              <a:buChar char="•"/>
            </a:pPr>
            <a:r>
              <a:rPr lang="en-US" sz="2000" dirty="0" smtClean="0"/>
              <a:t>The </a:t>
            </a:r>
            <a:r>
              <a:rPr lang="en-US" sz="2000" dirty="0"/>
              <a:t>District has received Option to Remain funding from the state 5 of the last 8 </a:t>
            </a:r>
            <a:r>
              <a:rPr lang="en-US" sz="2000" dirty="0" smtClean="0"/>
              <a:t>years although with varying amounts</a:t>
            </a:r>
          </a:p>
          <a:p>
            <a:pPr lvl="1">
              <a:buFont typeface="Arial" panose="020B0604020202020204" pitchFamily="34" charset="0"/>
              <a:buChar char="•"/>
            </a:pPr>
            <a:r>
              <a:rPr lang="en-US" sz="2000" dirty="0" smtClean="0"/>
              <a:t>The program required that SLPS match 60% of the funds for students who moved; the State provided 40%</a:t>
            </a:r>
            <a:endParaRPr lang="en-US" sz="1800" dirty="0"/>
          </a:p>
          <a:p>
            <a:pPr lvl="1">
              <a:buFont typeface="Arial" panose="020B0604020202020204" pitchFamily="34" charset="0"/>
              <a:buChar char="•"/>
            </a:pPr>
            <a:endParaRPr lang="en-US" sz="700" i="1" dirty="0" smtClean="0"/>
          </a:p>
        </p:txBody>
      </p:sp>
      <p:sp>
        <p:nvSpPr>
          <p:cNvPr id="3" name="Title 2"/>
          <p:cNvSpPr>
            <a:spLocks noGrp="1"/>
          </p:cNvSpPr>
          <p:nvPr>
            <p:ph type="title"/>
          </p:nvPr>
        </p:nvSpPr>
        <p:spPr>
          <a:xfrm>
            <a:off x="777240" y="511585"/>
            <a:ext cx="6790208" cy="726141"/>
          </a:xfrm>
        </p:spPr>
        <p:txBody>
          <a:bodyPr>
            <a:normAutofit fontScale="90000"/>
          </a:bodyPr>
          <a:lstStyle/>
          <a:p>
            <a:r>
              <a:rPr lang="en-US" dirty="0" smtClean="0"/>
              <a:t>Option to Remain Overview</a:t>
            </a:r>
            <a:endParaRPr lang="en-US" dirty="0"/>
          </a:p>
        </p:txBody>
      </p:sp>
      <p:sp>
        <p:nvSpPr>
          <p:cNvPr id="4" name="Date Placeholder 3"/>
          <p:cNvSpPr>
            <a:spLocks noGrp="1"/>
          </p:cNvSpPr>
          <p:nvPr>
            <p:ph type="dt" sz="half" idx="10"/>
          </p:nvPr>
        </p:nvSpPr>
        <p:spPr/>
        <p:txBody>
          <a:bodyPr/>
          <a:lstStyle/>
          <a:p>
            <a:pPr>
              <a:defRPr/>
            </a:pPr>
            <a:fld id="{7A752FAD-E51C-4A14-8888-3DF46EE89A65}" type="datetime1">
              <a:rPr lang="en-US" smtClean="0"/>
              <a:pPr>
                <a:defRPr/>
              </a:pPr>
              <a:t>7/26/2016</a:t>
            </a:fld>
            <a:endParaRPr lang="en-US" dirty="0"/>
          </a:p>
        </p:txBody>
      </p:sp>
      <p:sp>
        <p:nvSpPr>
          <p:cNvPr id="5" name="Footer Placeholder 4"/>
          <p:cNvSpPr>
            <a:spLocks noGrp="1"/>
          </p:cNvSpPr>
          <p:nvPr>
            <p:ph type="ftr" sz="quarter" idx="11"/>
          </p:nvPr>
        </p:nvSpPr>
        <p:spPr>
          <a:xfrm>
            <a:off x="974725" y="5980895"/>
            <a:ext cx="2133600" cy="304800"/>
          </a:xfrm>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AB662D3C-9B96-4698-8557-E14F0816AC44}" type="slidenum">
              <a:rPr lang="en-US" smtClean="0"/>
              <a:pPr>
                <a:defRPr/>
              </a:pPr>
              <a:t>2</a:t>
            </a:fld>
            <a:endParaRPr lang="en-US" dirty="0"/>
          </a:p>
        </p:txBody>
      </p:sp>
    </p:spTree>
    <p:extLst>
      <p:ext uri="{BB962C8B-B14F-4D97-AF65-F5344CB8AC3E}">
        <p14:creationId xmlns:p14="http://schemas.microsoft.com/office/powerpoint/2010/main" val="1747766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5287" y="1519075"/>
            <a:ext cx="8080513" cy="4345697"/>
          </a:xfrm>
        </p:spPr>
        <p:txBody>
          <a:bodyPr>
            <a:noAutofit/>
          </a:bodyPr>
          <a:lstStyle/>
          <a:p>
            <a:pPr lvl="1">
              <a:buFont typeface="Arial" panose="020B0604020202020204" pitchFamily="34" charset="0"/>
              <a:buChar char="•"/>
            </a:pPr>
            <a:r>
              <a:rPr lang="en-US" sz="2000" dirty="0" smtClean="0"/>
              <a:t>Statistical research is inconclusive about the impact of mobility, but the following items are often cited as impacts:</a:t>
            </a:r>
          </a:p>
          <a:p>
            <a:pPr lvl="2">
              <a:buFont typeface="Arial" panose="020B0604020202020204" pitchFamily="34" charset="0"/>
              <a:buChar char="•"/>
            </a:pPr>
            <a:r>
              <a:rPr lang="en-US" sz="1800" dirty="0" smtClean="0"/>
              <a:t>Often stressful for students to be in a new environment and can lead to emotional and behavioral issues</a:t>
            </a:r>
          </a:p>
          <a:p>
            <a:pPr lvl="2">
              <a:buFont typeface="Arial" panose="020B0604020202020204" pitchFamily="34" charset="0"/>
              <a:buChar char="•"/>
            </a:pPr>
            <a:r>
              <a:rPr lang="en-US" sz="1800" dirty="0"/>
              <a:t>Students need to adjust to new teaching methods and class dynamics and </a:t>
            </a:r>
            <a:r>
              <a:rPr lang="en-US" sz="1800" dirty="0" smtClean="0"/>
              <a:t>sometimes miss important </a:t>
            </a:r>
            <a:r>
              <a:rPr lang="en-US" sz="1800" dirty="0"/>
              <a:t>instruction due to the change</a:t>
            </a:r>
          </a:p>
          <a:p>
            <a:pPr lvl="2">
              <a:buFont typeface="Arial" panose="020B0604020202020204" pitchFamily="34" charset="0"/>
              <a:buChar char="•"/>
            </a:pPr>
            <a:r>
              <a:rPr lang="en-US" sz="1800" dirty="0" smtClean="0"/>
              <a:t>The impact of a move is often compounded by other factors such as poverty, family dynamics, and poor home environment</a:t>
            </a:r>
          </a:p>
          <a:p>
            <a:pPr lvl="2">
              <a:buFont typeface="Arial" panose="020B0604020202020204" pitchFamily="34" charset="0"/>
              <a:buChar char="•"/>
            </a:pPr>
            <a:r>
              <a:rPr lang="en-US" sz="1800" dirty="0" smtClean="0"/>
              <a:t>Frequent mobility can also disrupt the classroom as teachers need to provide additional support for the new student(s)</a:t>
            </a:r>
          </a:p>
          <a:p>
            <a:pPr marL="749300" lvl="2" indent="0">
              <a:buNone/>
            </a:pPr>
            <a:endParaRPr lang="en-US" sz="1800" dirty="0" smtClean="0"/>
          </a:p>
          <a:p>
            <a:pPr lvl="1">
              <a:buFont typeface="Arial" panose="020B0604020202020204" pitchFamily="34" charset="0"/>
              <a:buChar char="•"/>
            </a:pPr>
            <a:r>
              <a:rPr lang="en-US" sz="1800" dirty="0" smtClean="0"/>
              <a:t>The Option to Remain Program was put in place to attempt to minimize or eliminate these impacts by allowing the student to stay at their home school for the remainder of the school year</a:t>
            </a:r>
            <a:endParaRPr lang="en-US" sz="1800" dirty="0"/>
          </a:p>
          <a:p>
            <a:pPr lvl="1">
              <a:buFont typeface="Arial" panose="020B0604020202020204" pitchFamily="34" charset="0"/>
              <a:buChar char="•"/>
            </a:pPr>
            <a:endParaRPr lang="en-US" sz="700" i="1" dirty="0" smtClean="0"/>
          </a:p>
        </p:txBody>
      </p:sp>
      <p:sp>
        <p:nvSpPr>
          <p:cNvPr id="3" name="Title 2"/>
          <p:cNvSpPr>
            <a:spLocks noGrp="1"/>
          </p:cNvSpPr>
          <p:nvPr>
            <p:ph type="title"/>
          </p:nvPr>
        </p:nvSpPr>
        <p:spPr>
          <a:xfrm>
            <a:off x="777240" y="511585"/>
            <a:ext cx="6096000" cy="726141"/>
          </a:xfrm>
        </p:spPr>
        <p:txBody>
          <a:bodyPr>
            <a:normAutofit fontScale="90000"/>
          </a:bodyPr>
          <a:lstStyle/>
          <a:p>
            <a:r>
              <a:rPr lang="en-US" dirty="0" smtClean="0"/>
              <a:t>Impacts of Mobility	</a:t>
            </a:r>
          </a:p>
        </p:txBody>
      </p:sp>
      <p:sp>
        <p:nvSpPr>
          <p:cNvPr id="4" name="Date Placeholder 3"/>
          <p:cNvSpPr>
            <a:spLocks noGrp="1"/>
          </p:cNvSpPr>
          <p:nvPr>
            <p:ph type="dt" sz="half" idx="10"/>
          </p:nvPr>
        </p:nvSpPr>
        <p:spPr/>
        <p:txBody>
          <a:bodyPr/>
          <a:lstStyle/>
          <a:p>
            <a:pPr>
              <a:defRPr/>
            </a:pPr>
            <a:fld id="{7A752FAD-E51C-4A14-8888-3DF46EE89A65}" type="datetime1">
              <a:rPr lang="en-US" smtClean="0"/>
              <a:pPr>
                <a:defRPr/>
              </a:pPr>
              <a:t>7/26/2016</a:t>
            </a:fld>
            <a:endParaRPr lang="en-US" dirty="0"/>
          </a:p>
        </p:txBody>
      </p:sp>
      <p:sp>
        <p:nvSpPr>
          <p:cNvPr id="5" name="Footer Placeholder 4"/>
          <p:cNvSpPr>
            <a:spLocks noGrp="1"/>
          </p:cNvSpPr>
          <p:nvPr>
            <p:ph type="ftr" sz="quarter" idx="11"/>
          </p:nvPr>
        </p:nvSpPr>
        <p:spPr>
          <a:xfrm>
            <a:off x="974725" y="5980895"/>
            <a:ext cx="2133600" cy="304800"/>
          </a:xfrm>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AB662D3C-9B96-4698-8557-E14F0816AC44}" type="slidenum">
              <a:rPr lang="en-US" smtClean="0"/>
              <a:pPr>
                <a:defRPr/>
              </a:pPr>
              <a:t>3</a:t>
            </a:fld>
            <a:endParaRPr lang="en-US" dirty="0"/>
          </a:p>
        </p:txBody>
      </p:sp>
    </p:spTree>
    <p:extLst>
      <p:ext uri="{BB962C8B-B14F-4D97-AF65-F5344CB8AC3E}">
        <p14:creationId xmlns:p14="http://schemas.microsoft.com/office/powerpoint/2010/main" val="1296151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7215" y="519205"/>
            <a:ext cx="6747510" cy="726141"/>
          </a:xfrm>
        </p:spPr>
        <p:txBody>
          <a:bodyPr>
            <a:normAutofit fontScale="90000"/>
          </a:bodyPr>
          <a:lstStyle/>
          <a:p>
            <a:r>
              <a:rPr lang="en-US" dirty="0" smtClean="0"/>
              <a:t>Funding History</a:t>
            </a:r>
            <a:endParaRPr lang="en-US" dirty="0"/>
          </a:p>
        </p:txBody>
      </p:sp>
      <p:sp>
        <p:nvSpPr>
          <p:cNvPr id="4" name="Date Placeholder 3"/>
          <p:cNvSpPr>
            <a:spLocks noGrp="1"/>
          </p:cNvSpPr>
          <p:nvPr>
            <p:ph type="dt" sz="half" idx="10"/>
          </p:nvPr>
        </p:nvSpPr>
        <p:spPr/>
        <p:txBody>
          <a:bodyPr/>
          <a:lstStyle/>
          <a:p>
            <a:pPr>
              <a:defRPr/>
            </a:pPr>
            <a:fld id="{7A752FAD-E51C-4A14-8888-3DF46EE89A65}" type="datetime1">
              <a:rPr lang="en-US" smtClean="0"/>
              <a:pPr>
                <a:defRPr/>
              </a:pPr>
              <a:t>7/26/2016</a:t>
            </a:fld>
            <a:endParaRPr lang="en-US" dirty="0"/>
          </a:p>
        </p:txBody>
      </p:sp>
      <p:sp>
        <p:nvSpPr>
          <p:cNvPr id="6" name="Slide Number Placeholder 5"/>
          <p:cNvSpPr>
            <a:spLocks noGrp="1"/>
          </p:cNvSpPr>
          <p:nvPr>
            <p:ph type="sldNum" sz="quarter" idx="12"/>
          </p:nvPr>
        </p:nvSpPr>
        <p:spPr/>
        <p:txBody>
          <a:bodyPr/>
          <a:lstStyle/>
          <a:p>
            <a:pPr>
              <a:defRPr/>
            </a:pPr>
            <a:fld id="{AB662D3C-9B96-4698-8557-E14F0816AC44}" type="slidenum">
              <a:rPr lang="en-US" smtClean="0"/>
              <a:pPr>
                <a:defRPr/>
              </a:pPr>
              <a:t>4</a:t>
            </a:fld>
            <a:endParaRPr lang="en-US" dirty="0"/>
          </a:p>
        </p:txBody>
      </p:sp>
      <p:graphicFrame>
        <p:nvGraphicFramePr>
          <p:cNvPr id="9" name="Chart 8"/>
          <p:cNvGraphicFramePr>
            <a:graphicFrameLocks/>
          </p:cNvGraphicFramePr>
          <p:nvPr>
            <p:extLst>
              <p:ext uri="{D42A27DB-BD31-4B8C-83A1-F6EECF244321}">
                <p14:modId xmlns:p14="http://schemas.microsoft.com/office/powerpoint/2010/main" val="959947967"/>
              </p:ext>
            </p:extLst>
          </p:nvPr>
        </p:nvGraphicFramePr>
        <p:xfrm>
          <a:off x="822325" y="1713053"/>
          <a:ext cx="6967437" cy="427105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580581983"/>
              </p:ext>
            </p:extLst>
          </p:nvPr>
        </p:nvGraphicFramePr>
        <p:xfrm>
          <a:off x="577215" y="1713053"/>
          <a:ext cx="7586124" cy="44416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3353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5287" y="1519074"/>
            <a:ext cx="8690113" cy="2421555"/>
          </a:xfrm>
        </p:spPr>
        <p:txBody>
          <a:bodyPr>
            <a:noAutofit/>
          </a:bodyPr>
          <a:lstStyle/>
          <a:p>
            <a:pPr lvl="1">
              <a:buFont typeface="Arial" panose="020B0604020202020204" pitchFamily="34" charset="0"/>
              <a:buChar char="•"/>
            </a:pPr>
            <a:r>
              <a:rPr lang="en-US" sz="2000" dirty="0" smtClean="0"/>
              <a:t>The program was able to provide transportation funding for 400 – 950 students each year funding was provided</a:t>
            </a:r>
          </a:p>
          <a:p>
            <a:pPr lvl="1">
              <a:buFont typeface="Arial" panose="020B0604020202020204" pitchFamily="34" charset="0"/>
              <a:buChar char="•"/>
            </a:pPr>
            <a:r>
              <a:rPr lang="en-US" sz="2000" dirty="0" smtClean="0"/>
              <a:t>The number of students served depends on level of funding and the mode of transportation provided – cabs being significantly more expensive than bus transportation</a:t>
            </a:r>
          </a:p>
          <a:p>
            <a:pPr lvl="1">
              <a:buFont typeface="Arial" panose="020B0604020202020204" pitchFamily="34" charset="0"/>
              <a:buChar char="•"/>
            </a:pPr>
            <a:r>
              <a:rPr lang="en-US" sz="2000" dirty="0" smtClean="0"/>
              <a:t>The use of cabs for SLPS students in the program has declined due to improved coordination to provide bus transportation where possible</a:t>
            </a:r>
          </a:p>
        </p:txBody>
      </p:sp>
      <p:sp>
        <p:nvSpPr>
          <p:cNvPr id="3" name="Title 2"/>
          <p:cNvSpPr>
            <a:spLocks noGrp="1"/>
          </p:cNvSpPr>
          <p:nvPr>
            <p:ph type="title"/>
          </p:nvPr>
        </p:nvSpPr>
        <p:spPr>
          <a:xfrm>
            <a:off x="777240" y="511585"/>
            <a:ext cx="6096000" cy="726141"/>
          </a:xfrm>
        </p:spPr>
        <p:txBody>
          <a:bodyPr>
            <a:normAutofit fontScale="90000"/>
          </a:bodyPr>
          <a:lstStyle/>
          <a:p>
            <a:r>
              <a:rPr lang="en-US" dirty="0" smtClean="0"/>
              <a:t>Students Served</a:t>
            </a:r>
            <a:endParaRPr lang="en-US" dirty="0"/>
          </a:p>
        </p:txBody>
      </p:sp>
      <p:sp>
        <p:nvSpPr>
          <p:cNvPr id="4" name="Date Placeholder 3"/>
          <p:cNvSpPr>
            <a:spLocks noGrp="1"/>
          </p:cNvSpPr>
          <p:nvPr>
            <p:ph type="dt" sz="half" idx="10"/>
          </p:nvPr>
        </p:nvSpPr>
        <p:spPr/>
        <p:txBody>
          <a:bodyPr/>
          <a:lstStyle/>
          <a:p>
            <a:pPr>
              <a:defRPr/>
            </a:pPr>
            <a:fld id="{7A752FAD-E51C-4A14-8888-3DF46EE89A65}" type="datetime1">
              <a:rPr lang="en-US" smtClean="0"/>
              <a:pPr>
                <a:defRPr/>
              </a:pPr>
              <a:t>7/26/2016</a:t>
            </a:fld>
            <a:endParaRPr lang="en-US" dirty="0"/>
          </a:p>
        </p:txBody>
      </p:sp>
      <p:sp>
        <p:nvSpPr>
          <p:cNvPr id="5" name="Footer Placeholder 4"/>
          <p:cNvSpPr>
            <a:spLocks noGrp="1"/>
          </p:cNvSpPr>
          <p:nvPr>
            <p:ph type="ftr" sz="quarter" idx="11"/>
          </p:nvPr>
        </p:nvSpPr>
        <p:spPr>
          <a:xfrm>
            <a:off x="974725" y="5980895"/>
            <a:ext cx="2133600" cy="304800"/>
          </a:xfrm>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AB662D3C-9B96-4698-8557-E14F0816AC44}" type="slidenum">
              <a:rPr lang="en-US" smtClean="0"/>
              <a:pPr>
                <a:defRPr/>
              </a:pPr>
              <a:t>5</a:t>
            </a:fld>
            <a:endParaRPr lang="en-US" dirty="0"/>
          </a:p>
        </p:txBody>
      </p:sp>
    </p:spTree>
    <p:extLst>
      <p:ext uri="{BB962C8B-B14F-4D97-AF65-F5344CB8AC3E}">
        <p14:creationId xmlns:p14="http://schemas.microsoft.com/office/powerpoint/2010/main" val="11041455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511585"/>
            <a:ext cx="6096000" cy="726141"/>
          </a:xfrm>
        </p:spPr>
        <p:txBody>
          <a:bodyPr>
            <a:normAutofit fontScale="90000"/>
          </a:bodyPr>
          <a:lstStyle/>
          <a:p>
            <a:r>
              <a:rPr lang="en-US" dirty="0" smtClean="0"/>
              <a:t>Attendance Results</a:t>
            </a:r>
            <a:endParaRPr lang="en-US" dirty="0"/>
          </a:p>
        </p:txBody>
      </p:sp>
      <p:sp>
        <p:nvSpPr>
          <p:cNvPr id="4" name="Date Placeholder 3"/>
          <p:cNvSpPr>
            <a:spLocks noGrp="1"/>
          </p:cNvSpPr>
          <p:nvPr>
            <p:ph type="dt" sz="half" idx="10"/>
          </p:nvPr>
        </p:nvSpPr>
        <p:spPr/>
        <p:txBody>
          <a:bodyPr/>
          <a:lstStyle/>
          <a:p>
            <a:pPr>
              <a:defRPr/>
            </a:pPr>
            <a:fld id="{7A752FAD-E51C-4A14-8888-3DF46EE89A65}" type="datetime1">
              <a:rPr lang="en-US" smtClean="0"/>
              <a:pPr>
                <a:defRPr/>
              </a:pPr>
              <a:t>7/26/2016</a:t>
            </a:fld>
            <a:endParaRPr lang="en-US" dirty="0"/>
          </a:p>
        </p:txBody>
      </p:sp>
      <p:sp>
        <p:nvSpPr>
          <p:cNvPr id="6" name="Slide Number Placeholder 5"/>
          <p:cNvSpPr>
            <a:spLocks noGrp="1"/>
          </p:cNvSpPr>
          <p:nvPr>
            <p:ph type="sldNum" sz="quarter" idx="12"/>
          </p:nvPr>
        </p:nvSpPr>
        <p:spPr/>
        <p:txBody>
          <a:bodyPr/>
          <a:lstStyle/>
          <a:p>
            <a:pPr>
              <a:defRPr/>
            </a:pPr>
            <a:fld id="{AB662D3C-9B96-4698-8557-E14F0816AC44}" type="slidenum">
              <a:rPr lang="en-US" smtClean="0"/>
              <a:pPr>
                <a:defRPr/>
              </a:pPr>
              <a:t>6</a:t>
            </a:fld>
            <a:endParaRPr lang="en-US" dirty="0"/>
          </a:p>
        </p:txBody>
      </p:sp>
      <p:graphicFrame>
        <p:nvGraphicFramePr>
          <p:cNvPr id="7" name="Chart 6"/>
          <p:cNvGraphicFramePr>
            <a:graphicFrameLocks/>
          </p:cNvGraphicFramePr>
          <p:nvPr>
            <p:extLst>
              <p:ext uri="{D42A27DB-BD31-4B8C-83A1-F6EECF244321}">
                <p14:modId xmlns:p14="http://schemas.microsoft.com/office/powerpoint/2010/main" val="2730423007"/>
              </p:ext>
            </p:extLst>
          </p:nvPr>
        </p:nvGraphicFramePr>
        <p:xfrm>
          <a:off x="777241" y="1545020"/>
          <a:ext cx="7715118" cy="46097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03378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D0E317-894A-4E9E-95D8-E41F288A019B}" type="datetime1">
              <a:rPr lang="en-US" smtClean="0"/>
              <a:pPr/>
              <a:t>7/26/2016</a:t>
            </a:fld>
            <a:endParaRPr lang="en-US" dirty="0"/>
          </a:p>
        </p:txBody>
      </p:sp>
      <p:sp>
        <p:nvSpPr>
          <p:cNvPr id="3" name="Footer Placeholder 2"/>
          <p:cNvSpPr>
            <a:spLocks noGrp="1"/>
          </p:cNvSpPr>
          <p:nvPr>
            <p:ph type="ftr" sz="quarter" idx="11"/>
          </p:nvPr>
        </p:nvSpPr>
        <p:spPr/>
        <p:txBody>
          <a:bodyPr/>
          <a:lstStyle/>
          <a:p>
            <a:r>
              <a:rPr lang="en-US" smtClean="0"/>
              <a:t>St. Louis Public Schools</a:t>
            </a:r>
            <a:endParaRPr lang="en-US"/>
          </a:p>
        </p:txBody>
      </p:sp>
      <p:sp>
        <p:nvSpPr>
          <p:cNvPr id="4" name="Slide Number Placeholder 3"/>
          <p:cNvSpPr>
            <a:spLocks noGrp="1"/>
          </p:cNvSpPr>
          <p:nvPr>
            <p:ph type="sldNum" sz="quarter" idx="12"/>
          </p:nvPr>
        </p:nvSpPr>
        <p:spPr/>
        <p:txBody>
          <a:bodyPr/>
          <a:lstStyle/>
          <a:p>
            <a:fld id="{E113E157-EBA2-4821-9B26-34659F07E67D}" type="slidenum">
              <a:rPr lang="en-US" smtClean="0"/>
              <a:pPr/>
              <a:t>7</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274656137"/>
              </p:ext>
            </p:extLst>
          </p:nvPr>
        </p:nvGraphicFramePr>
        <p:xfrm>
          <a:off x="-274320" y="0"/>
          <a:ext cx="960120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2"/>
          <p:cNvSpPr txBox="1">
            <a:spLocks/>
          </p:cNvSpPr>
          <p:nvPr/>
        </p:nvSpPr>
        <p:spPr>
          <a:xfrm>
            <a:off x="1114425" y="6400800"/>
            <a:ext cx="7848600" cy="304800"/>
          </a:xfrm>
          <a:prstGeom prst="rect">
            <a:avLst/>
          </a:prstGeom>
        </p:spPr>
        <p:txBody>
          <a:bodyPr anchor="b"/>
          <a:lstStyle/>
          <a:p>
            <a:pPr algn="r" fontAlgn="auto">
              <a:spcBef>
                <a:spcPts val="0"/>
              </a:spcBef>
              <a:spcAft>
                <a:spcPts val="0"/>
              </a:spcAft>
              <a:defRPr/>
            </a:pPr>
            <a:endParaRPr lang="en-US" sz="1000" dirty="0">
              <a:ln w="6350">
                <a:solidFill>
                  <a:schemeClr val="tx2">
                    <a:lumMod val="75000"/>
                  </a:schemeClr>
                </a:solidFill>
              </a:ln>
              <a:solidFill>
                <a:schemeClr val="bg1"/>
              </a:solidFill>
              <a:latin typeface="+mn-lt"/>
              <a:cs typeface="+mn-cs"/>
            </a:endParaRPr>
          </a:p>
        </p:txBody>
      </p:sp>
    </p:spTree>
    <p:extLst>
      <p:ext uri="{BB962C8B-B14F-4D97-AF65-F5344CB8AC3E}">
        <p14:creationId xmlns:p14="http://schemas.microsoft.com/office/powerpoint/2010/main" val="20442311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5287" y="1519073"/>
            <a:ext cx="8690113" cy="2947823"/>
          </a:xfrm>
        </p:spPr>
        <p:txBody>
          <a:bodyPr>
            <a:noAutofit/>
          </a:bodyPr>
          <a:lstStyle/>
          <a:p>
            <a:pPr lvl="1">
              <a:buFont typeface="Arial" panose="020B0604020202020204" pitchFamily="34" charset="0"/>
              <a:buChar char="•"/>
            </a:pPr>
            <a:r>
              <a:rPr lang="en-US" sz="2000"/>
              <a:t>T</a:t>
            </a:r>
            <a:r>
              <a:rPr lang="en-US" sz="2000" smtClean="0"/>
              <a:t>he </a:t>
            </a:r>
            <a:r>
              <a:rPr lang="en-US" sz="2000" dirty="0" smtClean="0"/>
              <a:t>funding provided has allowed for students to stay in the same school for a full year, at their choice, which creates a greater sense of stability for the student and classroom</a:t>
            </a:r>
          </a:p>
          <a:p>
            <a:pPr lvl="1">
              <a:buFont typeface="Arial" panose="020B0604020202020204" pitchFamily="34" charset="0"/>
              <a:buChar char="•"/>
            </a:pPr>
            <a:r>
              <a:rPr lang="en-US" sz="2000" dirty="0" smtClean="0"/>
              <a:t>We continue to believe that overall this is of benefit to both the student and the classroom</a:t>
            </a:r>
          </a:p>
          <a:p>
            <a:pPr lvl="1">
              <a:buFont typeface="Arial" panose="020B0604020202020204" pitchFamily="34" charset="0"/>
              <a:buChar char="•"/>
            </a:pPr>
            <a:r>
              <a:rPr lang="en-US" sz="2000" dirty="0" smtClean="0"/>
              <a:t>There </a:t>
            </a:r>
            <a:r>
              <a:rPr lang="en-US" sz="2000" dirty="0"/>
              <a:t>are no funds budgeted by the State for 2016-17</a:t>
            </a:r>
          </a:p>
          <a:p>
            <a:pPr lvl="1">
              <a:buFont typeface="Arial" panose="020B0604020202020204" pitchFamily="34" charset="0"/>
              <a:buChar char="•"/>
            </a:pPr>
            <a:endParaRPr lang="en-US" sz="2000" dirty="0" smtClean="0"/>
          </a:p>
          <a:p>
            <a:pPr marL="384175" lvl="1" indent="0">
              <a:buNone/>
            </a:pPr>
            <a:endParaRPr lang="en-US" sz="2000" dirty="0" smtClean="0"/>
          </a:p>
        </p:txBody>
      </p:sp>
      <p:sp>
        <p:nvSpPr>
          <p:cNvPr id="3" name="Title 2"/>
          <p:cNvSpPr>
            <a:spLocks noGrp="1"/>
          </p:cNvSpPr>
          <p:nvPr>
            <p:ph type="title"/>
          </p:nvPr>
        </p:nvSpPr>
        <p:spPr>
          <a:xfrm>
            <a:off x="777240" y="511585"/>
            <a:ext cx="6096000" cy="726141"/>
          </a:xfrm>
        </p:spPr>
        <p:txBody>
          <a:bodyPr>
            <a:normAutofit fontScale="90000"/>
          </a:bodyPr>
          <a:lstStyle/>
          <a:p>
            <a:r>
              <a:rPr lang="en-US" dirty="0" smtClean="0"/>
              <a:t>Conclusion</a:t>
            </a:r>
            <a:endParaRPr lang="en-US" dirty="0"/>
          </a:p>
        </p:txBody>
      </p:sp>
      <p:sp>
        <p:nvSpPr>
          <p:cNvPr id="4" name="Date Placeholder 3"/>
          <p:cNvSpPr>
            <a:spLocks noGrp="1"/>
          </p:cNvSpPr>
          <p:nvPr>
            <p:ph type="dt" sz="half" idx="10"/>
          </p:nvPr>
        </p:nvSpPr>
        <p:spPr/>
        <p:txBody>
          <a:bodyPr/>
          <a:lstStyle/>
          <a:p>
            <a:pPr>
              <a:defRPr/>
            </a:pPr>
            <a:fld id="{7A752FAD-E51C-4A14-8888-3DF46EE89A65}" type="datetime1">
              <a:rPr lang="en-US" smtClean="0"/>
              <a:pPr>
                <a:defRPr/>
              </a:pPr>
              <a:t>7/26/2016</a:t>
            </a:fld>
            <a:endParaRPr lang="en-US" dirty="0"/>
          </a:p>
        </p:txBody>
      </p:sp>
      <p:sp>
        <p:nvSpPr>
          <p:cNvPr id="5" name="Footer Placeholder 4"/>
          <p:cNvSpPr>
            <a:spLocks noGrp="1"/>
          </p:cNvSpPr>
          <p:nvPr>
            <p:ph type="ftr" sz="quarter" idx="11"/>
          </p:nvPr>
        </p:nvSpPr>
        <p:spPr>
          <a:xfrm>
            <a:off x="974725" y="5980895"/>
            <a:ext cx="2133600" cy="304800"/>
          </a:xfrm>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AB662D3C-9B96-4698-8557-E14F0816AC44}" type="slidenum">
              <a:rPr lang="en-US" smtClean="0"/>
              <a:pPr>
                <a:defRPr/>
              </a:pPr>
              <a:t>8</a:t>
            </a:fld>
            <a:endParaRPr lang="en-US" dirty="0"/>
          </a:p>
        </p:txBody>
      </p:sp>
    </p:spTree>
    <p:extLst>
      <p:ext uri="{BB962C8B-B14F-4D97-AF65-F5344CB8AC3E}">
        <p14:creationId xmlns:p14="http://schemas.microsoft.com/office/powerpoint/2010/main" val="11024165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2959551"/>
            <a:ext cx="6096000" cy="726141"/>
          </a:xfrm>
        </p:spPr>
        <p:txBody>
          <a:bodyPr/>
          <a:lstStyle/>
          <a:p>
            <a:r>
              <a:rPr lang="en-US" dirty="0" smtClean="0">
                <a:solidFill>
                  <a:srgbClr val="1A2D70"/>
                </a:solidFill>
                <a:effectLst/>
              </a:rPr>
              <a:t>Questions?</a:t>
            </a:r>
            <a:endParaRPr lang="en-US" dirty="0">
              <a:solidFill>
                <a:srgbClr val="1A2D70"/>
              </a:solidFill>
              <a:effectLst/>
            </a:endParaRPr>
          </a:p>
        </p:txBody>
      </p:sp>
      <p:sp>
        <p:nvSpPr>
          <p:cNvPr id="4" name="Date Placeholder 3"/>
          <p:cNvSpPr>
            <a:spLocks noGrp="1"/>
          </p:cNvSpPr>
          <p:nvPr>
            <p:ph type="dt" sz="half" idx="10"/>
          </p:nvPr>
        </p:nvSpPr>
        <p:spPr/>
        <p:txBody>
          <a:bodyPr/>
          <a:lstStyle/>
          <a:p>
            <a:pPr>
              <a:defRPr/>
            </a:pPr>
            <a:fld id="{D2CDC74E-6411-8B41-83B0-7D6F6CE3BCFF}" type="datetime4">
              <a:rPr lang="en-US" smtClean="0"/>
              <a:t>July 26, 2016</a:t>
            </a:fld>
            <a:endParaRPr lang="en-US" dirty="0"/>
          </a:p>
        </p:txBody>
      </p:sp>
    </p:spTree>
    <p:extLst>
      <p:ext uri="{BB962C8B-B14F-4D97-AF65-F5344CB8AC3E}">
        <p14:creationId xmlns:p14="http://schemas.microsoft.com/office/powerpoint/2010/main" val="2231597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iddle school girl.jpg"/>
          <p:cNvPicPr>
            <a:picLocks noChangeAspect="1"/>
          </p:cNvPicPr>
          <p:nvPr/>
        </p:nvPicPr>
        <p:blipFill rotWithShape="1">
          <a:blip r:embed="rId2" cstate="email">
            <a:extLst>
              <a:ext uri="{28A0092B-C50C-407E-A947-70E740481C1C}">
                <a14:useLocalDpi xmlns:a14="http://schemas.microsoft.com/office/drawing/2010/main" val="0"/>
              </a:ext>
            </a:extLst>
          </a:blip>
          <a:srcRect b="37435"/>
          <a:stretch/>
        </p:blipFill>
        <p:spPr>
          <a:xfrm>
            <a:off x="4989843" y="5189517"/>
            <a:ext cx="2057902" cy="1674833"/>
          </a:xfrm>
          <a:prstGeom prst="rect">
            <a:avLst/>
          </a:prstGeom>
        </p:spPr>
      </p:pic>
      <p:sp>
        <p:nvSpPr>
          <p:cNvPr id="3" name="Subtitle 2"/>
          <p:cNvSpPr>
            <a:spLocks noGrp="1"/>
          </p:cNvSpPr>
          <p:nvPr>
            <p:ph type="subTitle" idx="1"/>
          </p:nvPr>
        </p:nvSpPr>
        <p:spPr>
          <a:xfrm>
            <a:off x="2742578" y="3338513"/>
            <a:ext cx="6172200" cy="1209040"/>
          </a:xfrm>
        </p:spPr>
        <p:txBody>
          <a:bodyPr>
            <a:normAutofit/>
          </a:bodyPr>
          <a:lstStyle/>
          <a:p>
            <a:pPr fontAlgn="auto">
              <a:spcAft>
                <a:spcPts val="0"/>
              </a:spcAft>
              <a:buFont typeface="Wingdings" pitchFamily="2" charset="2"/>
              <a:buNone/>
              <a:defRPr/>
            </a:pPr>
            <a:r>
              <a:rPr lang="en-US" dirty="0" smtClean="0">
                <a:ea typeface="+mn-ea"/>
              </a:rPr>
              <a:t>Presentation to the Special Administrative Board</a:t>
            </a:r>
          </a:p>
          <a:p>
            <a:pPr fontAlgn="auto">
              <a:spcAft>
                <a:spcPts val="0"/>
              </a:spcAft>
              <a:defRPr/>
            </a:pPr>
            <a:r>
              <a:rPr lang="en-US" sz="2000" dirty="0"/>
              <a:t>Deanna Anderson, Director of Transportation</a:t>
            </a:r>
          </a:p>
          <a:p>
            <a:pPr fontAlgn="auto">
              <a:spcAft>
                <a:spcPts val="0"/>
              </a:spcAft>
              <a:buFont typeface="Wingdings" pitchFamily="2" charset="2"/>
              <a:buNone/>
              <a:defRPr/>
            </a:pPr>
            <a:endParaRPr lang="en-US" dirty="0">
              <a:ea typeface="+mn-ea"/>
            </a:endParaRPr>
          </a:p>
        </p:txBody>
      </p:sp>
      <p:pic>
        <p:nvPicPr>
          <p:cNvPr id="4"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575162"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TOKY-SLPS-DAY2-0077_R.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5189517"/>
            <a:ext cx="2523211"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rotWithShape="1">
          <a:blip r:embed="rId5">
            <a:extLst>
              <a:ext uri="{28A0092B-C50C-407E-A947-70E740481C1C}">
                <a14:useLocalDpi xmlns:a14="http://schemas.microsoft.com/office/drawing/2010/main" val="0"/>
              </a:ext>
            </a:extLst>
          </a:blip>
          <a:srcRect r="8961"/>
          <a:stretch/>
        </p:blipFill>
        <p:spPr bwMode="auto">
          <a:xfrm>
            <a:off x="6852425" y="5189517"/>
            <a:ext cx="2291575"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Screen Shot 2014-03-13 at 4.18.19 PM_croppe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279637" y="-1587"/>
            <a:ext cx="229552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807"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ubtitle 2"/>
          <p:cNvSpPr txBox="1">
            <a:spLocks/>
          </p:cNvSpPr>
          <p:nvPr/>
        </p:nvSpPr>
        <p:spPr>
          <a:xfrm>
            <a:off x="1349375" y="3681413"/>
            <a:ext cx="7543800" cy="373062"/>
          </a:xfrm>
          <a:prstGeom prst="rect">
            <a:avLst/>
          </a:prstGeom>
        </p:spPr>
        <p:txBody>
          <a:bodyPr anchor="ctr">
            <a:normAutofit/>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endParaRPr lang="en-US" sz="1800" dirty="0">
              <a:latin typeface="Calibri"/>
              <a:cs typeface="Calibri"/>
            </a:endParaRPr>
          </a:p>
        </p:txBody>
      </p:sp>
      <p:sp>
        <p:nvSpPr>
          <p:cNvPr id="13" name="Subtitle 2"/>
          <p:cNvSpPr txBox="1">
            <a:spLocks/>
          </p:cNvSpPr>
          <p:nvPr/>
        </p:nvSpPr>
        <p:spPr>
          <a:xfrm>
            <a:off x="1349375" y="4100513"/>
            <a:ext cx="7543800" cy="447040"/>
          </a:xfrm>
          <a:prstGeom prst="rect">
            <a:avLst/>
          </a:prstGeom>
        </p:spPr>
        <p:txBody>
          <a:bodyPr anchor="ctr">
            <a:normAutofit/>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600" dirty="0" smtClean="0">
                <a:latin typeface="Calibri"/>
                <a:cs typeface="Calibri"/>
              </a:rPr>
              <a:t>June 22, 2016</a:t>
            </a:r>
            <a:endParaRPr lang="en-US" sz="1600" dirty="0">
              <a:latin typeface="Calibri"/>
              <a:cs typeface="Calibri"/>
            </a:endParaRPr>
          </a:p>
        </p:txBody>
      </p:sp>
      <p:sp>
        <p:nvSpPr>
          <p:cNvPr id="2" name="Title 1"/>
          <p:cNvSpPr>
            <a:spLocks noGrp="1"/>
          </p:cNvSpPr>
          <p:nvPr>
            <p:ph type="ctrTitle"/>
          </p:nvPr>
        </p:nvSpPr>
        <p:spPr>
          <a:xfrm>
            <a:off x="-807" y="2427923"/>
            <a:ext cx="8893982" cy="730250"/>
          </a:xfrm>
        </p:spPr>
        <p:txBody>
          <a:bodyPr/>
          <a:lstStyle/>
          <a:p>
            <a:pPr fontAlgn="auto">
              <a:spcAft>
                <a:spcPts val="0"/>
              </a:spcAft>
              <a:defRPr/>
            </a:pPr>
            <a:r>
              <a:rPr lang="en-US" sz="4800" dirty="0" smtClean="0">
                <a:solidFill>
                  <a:srgbClr val="1A2D70"/>
                </a:solidFill>
                <a:ea typeface="+mj-ea"/>
              </a:rPr>
              <a:t>Missouri State Highway</a:t>
            </a:r>
            <a:br>
              <a:rPr lang="en-US" sz="4800" dirty="0" smtClean="0">
                <a:solidFill>
                  <a:srgbClr val="1A2D70"/>
                </a:solidFill>
                <a:ea typeface="+mj-ea"/>
              </a:rPr>
            </a:br>
            <a:r>
              <a:rPr lang="en-US" sz="4800" dirty="0" smtClean="0">
                <a:solidFill>
                  <a:srgbClr val="1A2D70"/>
                </a:solidFill>
                <a:ea typeface="+mj-ea"/>
              </a:rPr>
              <a:t> Bus Inspection</a:t>
            </a:r>
            <a:endParaRPr lang="en-US" sz="4800" dirty="0">
              <a:solidFill>
                <a:srgbClr val="1A2D70"/>
              </a:solidFill>
              <a:ea typeface="+mj-ea"/>
            </a:endParaRPr>
          </a:p>
        </p:txBody>
      </p:sp>
      <p:pic>
        <p:nvPicPr>
          <p:cNvPr id="14" name="Picture 13"/>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bwMode="auto">
          <a:xfrm>
            <a:off x="2523210" y="5189517"/>
            <a:ext cx="2502723" cy="166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870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7215" y="1108186"/>
            <a:ext cx="8229600" cy="5612654"/>
          </a:xfrm>
          <a:solidFill>
            <a:schemeClr val="bg1"/>
          </a:solidFill>
        </p:spPr>
        <p:txBody>
          <a:bodyPr>
            <a:normAutofit/>
          </a:bodyPr>
          <a:lstStyle/>
          <a:p>
            <a:pPr>
              <a:buFont typeface="Arial" panose="020B0604020202020204" pitchFamily="34" charset="0"/>
              <a:buChar char="•"/>
            </a:pPr>
            <a:r>
              <a:rPr lang="en-US" sz="2400" dirty="0" smtClean="0"/>
              <a:t>Bus Inspections occurred in February and March 2016</a:t>
            </a:r>
          </a:p>
          <a:p>
            <a:pPr>
              <a:buFont typeface="Arial" panose="020B0604020202020204" pitchFamily="34" charset="0"/>
              <a:buChar char="•"/>
            </a:pPr>
            <a:r>
              <a:rPr lang="en-US" sz="2400" dirty="0" smtClean="0"/>
              <a:t>Buses Presented	</a:t>
            </a:r>
            <a:r>
              <a:rPr lang="en-US" sz="2400" dirty="0" smtClean="0"/>
              <a:t> 308</a:t>
            </a:r>
            <a:endParaRPr lang="en-US" sz="2400" dirty="0" smtClean="0"/>
          </a:p>
          <a:p>
            <a:pPr>
              <a:buFont typeface="Arial" panose="020B0604020202020204" pitchFamily="34" charset="0"/>
              <a:buChar char="•"/>
            </a:pPr>
            <a:r>
              <a:rPr lang="en-US" sz="2400" dirty="0" smtClean="0"/>
              <a:t>Approved	              278 (90.3%)</a:t>
            </a:r>
          </a:p>
          <a:p>
            <a:pPr>
              <a:buFont typeface="Arial" panose="020B0604020202020204" pitchFamily="34" charset="0"/>
              <a:buChar char="•"/>
            </a:pPr>
            <a:r>
              <a:rPr lang="en-US" sz="2400" dirty="0" smtClean="0"/>
              <a:t>Rejected		 </a:t>
            </a:r>
            <a:r>
              <a:rPr lang="en-US" sz="2400" dirty="0" smtClean="0"/>
              <a:t>25 </a:t>
            </a:r>
            <a:r>
              <a:rPr lang="en-US" sz="2400" dirty="0" smtClean="0"/>
              <a:t>(8.1%)</a:t>
            </a:r>
          </a:p>
          <a:p>
            <a:pPr lvl="1">
              <a:buFont typeface="Arial" panose="020B0604020202020204" pitchFamily="34" charset="0"/>
              <a:buChar char="•"/>
            </a:pPr>
            <a:r>
              <a:rPr lang="en-US" sz="2000" dirty="0" smtClean="0">
                <a:effectLst/>
              </a:rPr>
              <a:t>Rejected instances are items such as lighting and signaling, brake components , emergency exits, steering and suspension, and other miscellaneous</a:t>
            </a:r>
          </a:p>
          <a:p>
            <a:pPr>
              <a:buFont typeface="Arial" panose="020B0604020202020204" pitchFamily="34" charset="0"/>
              <a:buChar char="•"/>
            </a:pPr>
            <a:r>
              <a:rPr lang="en-US" sz="2400" dirty="0" smtClean="0"/>
              <a:t>Out of Service              5 (1.6%)</a:t>
            </a:r>
          </a:p>
          <a:p>
            <a:pPr lvl="1">
              <a:buFont typeface="Arial" panose="020B0604020202020204" pitchFamily="34" charset="0"/>
              <a:buChar char="•"/>
            </a:pPr>
            <a:r>
              <a:rPr lang="en-US" sz="2000" dirty="0" smtClean="0">
                <a:effectLst/>
              </a:rPr>
              <a:t>Out of service instances are items such as brake fluid  and line leaks, stop sign and crossing arm inoperable, emergency door failure.</a:t>
            </a:r>
          </a:p>
          <a:p>
            <a:pPr lvl="1">
              <a:buFont typeface="Arial" panose="020B0604020202020204" pitchFamily="34" charset="0"/>
              <a:buChar char="•"/>
            </a:pPr>
            <a:endParaRPr lang="en-US" sz="2000" dirty="0" smtClean="0">
              <a:effectLst/>
            </a:endParaRPr>
          </a:p>
          <a:p>
            <a:pPr lvl="1">
              <a:buFont typeface="Arial" panose="020B0604020202020204" pitchFamily="34" charset="0"/>
              <a:buChar char="•"/>
            </a:pPr>
            <a:endParaRPr lang="en-US" sz="2000" dirty="0" smtClean="0"/>
          </a:p>
        </p:txBody>
      </p:sp>
      <p:sp>
        <p:nvSpPr>
          <p:cNvPr id="3" name="Title 2"/>
          <p:cNvSpPr>
            <a:spLocks noGrp="1"/>
          </p:cNvSpPr>
          <p:nvPr>
            <p:ph type="title"/>
          </p:nvPr>
        </p:nvSpPr>
        <p:spPr>
          <a:xfrm>
            <a:off x="577215" y="519205"/>
            <a:ext cx="6747510" cy="726141"/>
          </a:xfrm>
        </p:spPr>
        <p:txBody>
          <a:bodyPr>
            <a:normAutofit fontScale="90000"/>
          </a:bodyPr>
          <a:lstStyle/>
          <a:p>
            <a:r>
              <a:rPr lang="en-US" dirty="0" smtClean="0"/>
              <a:t>Overview</a:t>
            </a:r>
            <a:endParaRPr lang="en-US" dirty="0"/>
          </a:p>
        </p:txBody>
      </p:sp>
      <p:sp>
        <p:nvSpPr>
          <p:cNvPr id="4" name="Date Placeholder 3"/>
          <p:cNvSpPr>
            <a:spLocks noGrp="1"/>
          </p:cNvSpPr>
          <p:nvPr>
            <p:ph type="dt" sz="half" idx="10"/>
          </p:nvPr>
        </p:nvSpPr>
        <p:spPr/>
        <p:txBody>
          <a:bodyPr/>
          <a:lstStyle/>
          <a:p>
            <a:pPr>
              <a:defRPr/>
            </a:pPr>
            <a:fld id="{7A752FAD-E51C-4A14-8888-3DF46EE89A65}" type="datetime1">
              <a:rPr lang="en-US" smtClean="0"/>
              <a:pPr>
                <a:defRPr/>
              </a:pPr>
              <a:t>7/26/2016</a:t>
            </a:fld>
            <a:endParaRPr lang="en-US" dirty="0"/>
          </a:p>
        </p:txBody>
      </p:sp>
      <p:sp>
        <p:nvSpPr>
          <p:cNvPr id="5" name="Footer Placeholder 4"/>
          <p:cNvSpPr>
            <a:spLocks noGrp="1"/>
          </p:cNvSpPr>
          <p:nvPr>
            <p:ph type="ftr" sz="quarter" idx="11"/>
          </p:nvPr>
        </p:nvSpPr>
        <p:spPr/>
        <p:txBody>
          <a:bodyPr/>
          <a:lstStyle/>
          <a:p>
            <a:pPr>
              <a:defRPr/>
            </a:pPr>
            <a:r>
              <a:rPr lang="en-US"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AB662D3C-9B96-4698-8557-E14F0816AC44}" type="slidenum">
              <a:rPr lang="en-US" smtClean="0"/>
              <a:pPr>
                <a:defRPr/>
              </a:pPr>
              <a:t>11</a:t>
            </a:fld>
            <a:endParaRPr lang="en-US" dirty="0"/>
          </a:p>
        </p:txBody>
      </p:sp>
    </p:spTree>
    <p:extLst>
      <p:ext uri="{BB962C8B-B14F-4D97-AF65-F5344CB8AC3E}">
        <p14:creationId xmlns:p14="http://schemas.microsoft.com/office/powerpoint/2010/main" val="27535774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089957832"/>
              </p:ext>
            </p:extLst>
          </p:nvPr>
        </p:nvGraphicFramePr>
        <p:xfrm>
          <a:off x="388882" y="1488122"/>
          <a:ext cx="8166538" cy="3041010"/>
        </p:xfrm>
        <a:graphic>
          <a:graphicData uri="http://schemas.openxmlformats.org/drawingml/2006/table">
            <a:tbl>
              <a:tblPr/>
              <a:tblGrid>
                <a:gridCol w="1395812"/>
                <a:gridCol w="999984"/>
                <a:gridCol w="999984"/>
                <a:gridCol w="1229147"/>
                <a:gridCol w="1229147"/>
                <a:gridCol w="999984"/>
                <a:gridCol w="1312480"/>
              </a:tblGrid>
              <a:tr h="1196972">
                <a:tc>
                  <a:txBody>
                    <a:bodyPr/>
                    <a:lstStyle/>
                    <a:p>
                      <a:pPr algn="l" fontAlgn="b"/>
                      <a:r>
                        <a:rPr lang="en-US" sz="2000" b="0" i="0" u="none" strike="noStrike" dirty="0">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2000" b="1" i="0" u="sng" strike="noStrike" dirty="0">
                          <a:solidFill>
                            <a:srgbClr val="000000"/>
                          </a:solidFill>
                          <a:effectLst/>
                          <a:latin typeface="Calibri"/>
                        </a:rPr>
                        <a:t>2013-14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2000" b="1" i="0" u="sng" strike="noStrike" dirty="0">
                          <a:solidFill>
                            <a:schemeClr val="tx1"/>
                          </a:solidFill>
                          <a:effectLst/>
                          <a:latin typeface="Calibri"/>
                        </a:rPr>
                        <a:t>2014-15</a:t>
                      </a:r>
                      <a:r>
                        <a:rPr lang="en-US" sz="2000" b="1" i="0" u="sng" strike="noStrike" dirty="0">
                          <a:solidFill>
                            <a:schemeClr val="accent2">
                              <a:lumMod val="75000"/>
                            </a:schemeClr>
                          </a:solidFill>
                          <a:effectLst/>
                          <a:latin typeface="Calibri"/>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2000" b="1" i="0" u="sng" strike="noStrike" dirty="0" smtClean="0">
                          <a:solidFill>
                            <a:srgbClr val="1F5FA0"/>
                          </a:solidFill>
                          <a:effectLst/>
                          <a:latin typeface="Calibri"/>
                        </a:rPr>
                        <a:t>2015-16</a:t>
                      </a:r>
                      <a:endParaRPr lang="en-US" sz="2000" b="1" i="0" u="sng" strike="noStrike" dirty="0">
                        <a:solidFill>
                          <a:srgbClr val="1F5FA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2000" b="1" i="0" u="sng" strike="noStrike" dirty="0" smtClean="0">
                          <a:solidFill>
                            <a:schemeClr val="tx1"/>
                          </a:solidFill>
                          <a:effectLst/>
                          <a:latin typeface="Calibri"/>
                        </a:rPr>
                        <a:t>2015-16 Vs</a:t>
                      </a:r>
                      <a:r>
                        <a:rPr lang="en-US" sz="2000" b="1" i="0" u="sng" strike="noStrike" dirty="0">
                          <a:solidFill>
                            <a:schemeClr val="tx1"/>
                          </a:solidFill>
                          <a:effectLst/>
                          <a:latin typeface="Calibri"/>
                        </a:rPr>
                        <a:t>. </a:t>
                      </a:r>
                      <a:r>
                        <a:rPr lang="en-US" sz="2000" b="1" i="0" u="sng" strike="noStrike" dirty="0" smtClean="0">
                          <a:solidFill>
                            <a:schemeClr val="tx1"/>
                          </a:solidFill>
                          <a:effectLst/>
                          <a:latin typeface="Calibri"/>
                        </a:rPr>
                        <a:t>2014-15</a:t>
                      </a:r>
                      <a:endParaRPr lang="en-US" sz="2000" b="1" i="0" u="sng" strike="noStrike" dirty="0">
                        <a:solidFill>
                          <a:schemeClr val="tx1"/>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2000" b="1" i="0" u="sng" strike="noStrike" dirty="0" smtClean="0">
                          <a:solidFill>
                            <a:schemeClr val="accent2">
                              <a:lumMod val="75000"/>
                            </a:schemeClr>
                          </a:solidFill>
                          <a:effectLst/>
                          <a:latin typeface="Calibri"/>
                        </a:rPr>
                        <a:t>2015-16 </a:t>
                      </a:r>
                      <a:r>
                        <a:rPr lang="en-US" sz="2000" b="1" i="0" u="sng" strike="noStrike" dirty="0">
                          <a:solidFill>
                            <a:schemeClr val="accent2">
                              <a:lumMod val="75000"/>
                            </a:schemeClr>
                          </a:solidFill>
                          <a:effectLst/>
                          <a:latin typeface="Calibri"/>
                        </a:rPr>
                        <a:t>State Average</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2000" b="1" i="0" u="sng" strike="noStrike" dirty="0" smtClean="0">
                          <a:solidFill>
                            <a:srgbClr val="000000"/>
                          </a:solidFill>
                          <a:effectLst/>
                          <a:latin typeface="Calibri"/>
                        </a:rPr>
                        <a:t>SLPS</a:t>
                      </a:r>
                      <a:r>
                        <a:rPr lang="en-US" sz="2000" b="1" i="0" u="sng" strike="noStrike" baseline="0" dirty="0" smtClean="0">
                          <a:solidFill>
                            <a:srgbClr val="000000"/>
                          </a:solidFill>
                          <a:effectLst/>
                          <a:latin typeface="Calibri"/>
                        </a:rPr>
                        <a:t> </a:t>
                      </a:r>
                      <a:r>
                        <a:rPr lang="en-US" sz="2000" b="1" i="0" u="sng" strike="noStrike" dirty="0" smtClean="0">
                          <a:solidFill>
                            <a:srgbClr val="000000"/>
                          </a:solidFill>
                          <a:effectLst/>
                          <a:latin typeface="Calibri"/>
                        </a:rPr>
                        <a:t>Vs</a:t>
                      </a:r>
                      <a:r>
                        <a:rPr lang="en-US" sz="2000" b="1" i="0" u="sng" strike="noStrike" dirty="0">
                          <a:solidFill>
                            <a:srgbClr val="000000"/>
                          </a:solidFill>
                          <a:effectLst/>
                          <a:latin typeface="Calibri"/>
                        </a:rPr>
                        <a:t>. </a:t>
                      </a:r>
                      <a:r>
                        <a:rPr lang="en-US" sz="2000" b="1" i="0" u="sng" strike="noStrike" dirty="0" smtClean="0">
                          <a:solidFill>
                            <a:srgbClr val="000000"/>
                          </a:solidFill>
                          <a:effectLst/>
                          <a:latin typeface="Calibri"/>
                        </a:rPr>
                        <a:t>2015-16 </a:t>
                      </a:r>
                      <a:r>
                        <a:rPr lang="en-US" sz="2000" b="1" i="0" u="sng" strike="noStrike" dirty="0">
                          <a:solidFill>
                            <a:srgbClr val="000000"/>
                          </a:solidFill>
                          <a:effectLst/>
                          <a:latin typeface="Calibri"/>
                        </a:rPr>
                        <a:t>State Average</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r>
              <a:tr h="398990">
                <a:tc>
                  <a:txBody>
                    <a:bodyPr/>
                    <a:lstStyle/>
                    <a:p>
                      <a:pPr algn="l" fontAlgn="b"/>
                      <a:r>
                        <a:rPr lang="en-US" sz="2000" b="0" i="0" u="none" strike="noStrike">
                          <a:solidFill>
                            <a:srgbClr val="000000"/>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chemeClr val="accent2">
                              <a:lumMod val="75000"/>
                            </a:schemeClr>
                          </a:solidFill>
                          <a:effectLst/>
                          <a:latin typeface="Calibri"/>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2000" b="0" i="0" u="none" strike="noStrike" dirty="0">
                        <a:solidFill>
                          <a:srgbClr val="00000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dirty="0">
                          <a:solidFill>
                            <a:srgbClr val="000000"/>
                          </a:solidFill>
                          <a:effectLst/>
                          <a:latin typeface="Calibri"/>
                        </a:rPr>
                        <a:t> </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chemeClr val="accent2">
                              <a:lumMod val="75000"/>
                            </a:schemeClr>
                          </a:solidFill>
                          <a:effectLst/>
                          <a:latin typeface="Calibri"/>
                        </a:rPr>
                        <a:t>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dirty="0">
                          <a:solidFill>
                            <a:srgbClr val="000000"/>
                          </a:solidFill>
                          <a:effectLst/>
                          <a:latin typeface="Calibri"/>
                        </a:rPr>
                        <a:t> </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98990">
                <a:tc>
                  <a:txBody>
                    <a:bodyPr/>
                    <a:lstStyle/>
                    <a:p>
                      <a:pPr algn="l" fontAlgn="b"/>
                      <a:r>
                        <a:rPr lang="en-US" sz="2000" b="1" i="0" u="none" strike="noStrike" dirty="0">
                          <a:solidFill>
                            <a:srgbClr val="000000"/>
                          </a:solidFill>
                          <a:effectLst/>
                          <a:latin typeface="Calibri"/>
                        </a:rPr>
                        <a:t>Approved</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68.9%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chemeClr val="tx1"/>
                          </a:solidFill>
                          <a:effectLst/>
                          <a:latin typeface="Calibri"/>
                        </a:rPr>
                        <a:t>85.0%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1" i="0" u="none" strike="noStrike" dirty="0" smtClean="0">
                          <a:solidFill>
                            <a:srgbClr val="1F5FA0"/>
                          </a:solidFill>
                          <a:effectLst/>
                          <a:latin typeface="Calibri"/>
                        </a:rPr>
                        <a:t>90.3%</a:t>
                      </a:r>
                      <a:endParaRPr lang="en-US" sz="2000" b="1" i="0" u="none" strike="noStrike" dirty="0">
                        <a:solidFill>
                          <a:srgbClr val="1F5FA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0" i="0" u="none" strike="noStrike" dirty="0" smtClean="0">
                          <a:solidFill>
                            <a:srgbClr val="000000"/>
                          </a:solidFill>
                          <a:effectLst/>
                          <a:latin typeface="Calibri"/>
                        </a:rPr>
                        <a:t>+5.3% pts.</a:t>
                      </a:r>
                      <a:endParaRPr lang="en-US" sz="2000" b="0" i="0" u="none" strike="noStrike" dirty="0">
                        <a:solidFill>
                          <a:srgbClr val="00000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1" i="0" u="none" strike="noStrike" dirty="0" smtClean="0">
                          <a:solidFill>
                            <a:schemeClr val="accent2">
                              <a:lumMod val="75000"/>
                            </a:schemeClr>
                          </a:solidFill>
                          <a:effectLst/>
                          <a:latin typeface="Calibri"/>
                        </a:rPr>
                        <a:t>89.9%</a:t>
                      </a:r>
                      <a:endParaRPr lang="en-US" sz="2000" b="1" i="0" u="none" strike="noStrike" dirty="0">
                        <a:solidFill>
                          <a:schemeClr val="accent2">
                            <a:lumMod val="75000"/>
                          </a:schemeClr>
                        </a:solidFill>
                        <a:effectLst/>
                        <a:latin typeface="Calibri"/>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0" i="0" u="none" strike="noStrike" dirty="0" smtClean="0">
                          <a:solidFill>
                            <a:srgbClr val="000000"/>
                          </a:solidFill>
                          <a:effectLst/>
                          <a:latin typeface="Calibri"/>
                        </a:rPr>
                        <a:t>+0.4% pts.</a:t>
                      </a:r>
                      <a:endParaRPr lang="en-US" sz="2000" b="0" i="0" u="none" strike="noStrike" dirty="0">
                        <a:solidFill>
                          <a:srgbClr val="00000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98990">
                <a:tc>
                  <a:txBody>
                    <a:bodyPr/>
                    <a:lstStyle/>
                    <a:p>
                      <a:pPr algn="l" fontAlgn="b"/>
                      <a:r>
                        <a:rPr lang="en-US" sz="2000" b="1" i="0" u="none" strike="noStrike">
                          <a:solidFill>
                            <a:srgbClr val="000000"/>
                          </a:solidFill>
                          <a:effectLst/>
                          <a:latin typeface="Calibri"/>
                        </a:rPr>
                        <a:t>Rejected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25.7%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chemeClr val="tx1"/>
                          </a:solidFill>
                          <a:effectLst/>
                          <a:latin typeface="Calibri"/>
                        </a:rPr>
                        <a:t>12.8%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1" i="0" u="none" strike="noStrike" dirty="0" smtClean="0">
                          <a:solidFill>
                            <a:srgbClr val="1F5FA0"/>
                          </a:solidFill>
                          <a:effectLst/>
                          <a:latin typeface="Calibri"/>
                        </a:rPr>
                        <a:t>8.1%</a:t>
                      </a:r>
                      <a:endParaRPr lang="en-US" sz="2000" b="1" i="0" u="none" strike="noStrike" dirty="0">
                        <a:solidFill>
                          <a:srgbClr val="1F5FA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0" i="0" u="none" strike="noStrike" dirty="0" smtClean="0">
                          <a:solidFill>
                            <a:srgbClr val="000000"/>
                          </a:solidFill>
                          <a:effectLst/>
                          <a:latin typeface="Calibri"/>
                        </a:rPr>
                        <a:t>-4.7%</a:t>
                      </a:r>
                      <a:r>
                        <a:rPr lang="en-US" sz="2000" b="0" i="0" u="none" strike="noStrike" baseline="0" dirty="0" smtClean="0">
                          <a:solidFill>
                            <a:srgbClr val="000000"/>
                          </a:solidFill>
                          <a:effectLst/>
                          <a:latin typeface="Calibri"/>
                        </a:rPr>
                        <a:t> pts.</a:t>
                      </a:r>
                      <a:endParaRPr lang="en-US" sz="2000" b="0" i="0" u="none" strike="noStrike" dirty="0">
                        <a:solidFill>
                          <a:srgbClr val="00000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1" i="0" u="none" strike="noStrike" dirty="0" smtClean="0">
                          <a:solidFill>
                            <a:schemeClr val="accent2">
                              <a:lumMod val="75000"/>
                            </a:schemeClr>
                          </a:solidFill>
                          <a:effectLst/>
                          <a:latin typeface="Calibri"/>
                        </a:rPr>
                        <a:t>8.0%</a:t>
                      </a:r>
                      <a:endParaRPr lang="en-US" sz="2000" b="1" i="0" u="none" strike="noStrike" dirty="0">
                        <a:solidFill>
                          <a:schemeClr val="accent2">
                            <a:lumMod val="75000"/>
                          </a:schemeClr>
                        </a:solidFill>
                        <a:effectLst/>
                        <a:latin typeface="Calibri"/>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0" i="0" u="none" strike="noStrike" dirty="0" smtClean="0">
                          <a:solidFill>
                            <a:srgbClr val="000000"/>
                          </a:solidFill>
                          <a:effectLst/>
                          <a:latin typeface="Calibri"/>
                        </a:rPr>
                        <a:t>+0.1%</a:t>
                      </a:r>
                      <a:r>
                        <a:rPr lang="en-US" sz="2000" b="0" i="0" u="none" strike="noStrike" baseline="0" dirty="0" smtClean="0">
                          <a:solidFill>
                            <a:srgbClr val="000000"/>
                          </a:solidFill>
                          <a:effectLst/>
                          <a:latin typeface="Calibri"/>
                        </a:rPr>
                        <a:t> pts.</a:t>
                      </a:r>
                      <a:endParaRPr lang="en-US" sz="2000" b="0" i="0" u="none" strike="noStrike" dirty="0">
                        <a:solidFill>
                          <a:srgbClr val="00000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15615">
                <a:tc>
                  <a:txBody>
                    <a:bodyPr/>
                    <a:lstStyle/>
                    <a:p>
                      <a:pPr algn="l" fontAlgn="b"/>
                      <a:r>
                        <a:rPr lang="en-US" sz="2000" b="1" i="0" u="none" strike="noStrike" dirty="0">
                          <a:solidFill>
                            <a:srgbClr val="000000"/>
                          </a:solidFill>
                          <a:effectLst/>
                          <a:latin typeface="Calibri"/>
                        </a:rPr>
                        <a:t>Out of Service</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5.6%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chemeClr val="tx1"/>
                          </a:solidFill>
                          <a:effectLst/>
                          <a:latin typeface="Calibri"/>
                        </a:rPr>
                        <a:t>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1" i="0" u="none" strike="noStrike" dirty="0" smtClean="0">
                          <a:solidFill>
                            <a:srgbClr val="1F5FA0"/>
                          </a:solidFill>
                          <a:effectLst/>
                          <a:latin typeface="Calibri"/>
                        </a:rPr>
                        <a:t>1.6%</a:t>
                      </a:r>
                      <a:endParaRPr lang="en-US" sz="2000" b="1" i="0" u="none" strike="noStrike" dirty="0">
                        <a:solidFill>
                          <a:srgbClr val="1F5FA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0" i="0" u="none" strike="noStrike" dirty="0" smtClean="0">
                          <a:solidFill>
                            <a:srgbClr val="000000"/>
                          </a:solidFill>
                          <a:effectLst/>
                          <a:latin typeface="Calibri"/>
                        </a:rPr>
                        <a:t>-0.6% pts.</a:t>
                      </a:r>
                      <a:endParaRPr lang="en-US" sz="2000" b="0" i="0" u="none" strike="noStrike" dirty="0">
                        <a:solidFill>
                          <a:srgbClr val="00000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1" i="0" u="none" strike="noStrike" dirty="0" smtClean="0">
                          <a:solidFill>
                            <a:schemeClr val="accent2">
                              <a:lumMod val="75000"/>
                            </a:schemeClr>
                          </a:solidFill>
                          <a:effectLst/>
                          <a:latin typeface="Calibri"/>
                        </a:rPr>
                        <a:t>2.0%</a:t>
                      </a:r>
                      <a:endParaRPr lang="en-US" sz="2000" b="1" i="0" u="none" strike="noStrike" dirty="0">
                        <a:solidFill>
                          <a:schemeClr val="accent2">
                            <a:lumMod val="75000"/>
                          </a:schemeClr>
                        </a:solidFill>
                        <a:effectLst/>
                        <a:latin typeface="Calibri"/>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0" i="0" u="none" strike="noStrike" dirty="0" smtClean="0">
                          <a:solidFill>
                            <a:srgbClr val="000000"/>
                          </a:solidFill>
                          <a:effectLst/>
                          <a:latin typeface="Calibri"/>
                        </a:rPr>
                        <a:t>-0.4% pts.</a:t>
                      </a:r>
                      <a:endParaRPr lang="en-US" sz="2000" b="0" i="0" u="none" strike="noStrike" dirty="0">
                        <a:solidFill>
                          <a:srgbClr val="000000"/>
                        </a:solidFill>
                        <a:effectLst/>
                        <a:latin typeface="Calibri"/>
                      </a:endParaRP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3" name="Title 2"/>
          <p:cNvSpPr>
            <a:spLocks noGrp="1"/>
          </p:cNvSpPr>
          <p:nvPr>
            <p:ph type="title"/>
          </p:nvPr>
        </p:nvSpPr>
        <p:spPr>
          <a:xfrm>
            <a:off x="107004" y="759531"/>
            <a:ext cx="7908587" cy="726141"/>
          </a:xfrm>
        </p:spPr>
        <p:txBody>
          <a:bodyPr>
            <a:noAutofit/>
          </a:bodyPr>
          <a:lstStyle/>
          <a:p>
            <a:r>
              <a:rPr lang="en-US" sz="4400" dirty="0" smtClean="0"/>
              <a:t>Comparison to Last Year and State Average</a:t>
            </a:r>
            <a:endParaRPr lang="en-US" sz="4400" dirty="0"/>
          </a:p>
        </p:txBody>
      </p:sp>
      <p:sp>
        <p:nvSpPr>
          <p:cNvPr id="4" name="Date Placeholder 3"/>
          <p:cNvSpPr>
            <a:spLocks noGrp="1"/>
          </p:cNvSpPr>
          <p:nvPr>
            <p:ph type="dt" sz="half" idx="10"/>
          </p:nvPr>
        </p:nvSpPr>
        <p:spPr/>
        <p:txBody>
          <a:bodyPr/>
          <a:lstStyle/>
          <a:p>
            <a:pPr>
              <a:defRPr/>
            </a:pPr>
            <a:fld id="{7A752FAD-E51C-4A14-8888-3DF46EE89A65}" type="datetime1">
              <a:rPr lang="en-US" smtClean="0"/>
              <a:pPr>
                <a:defRPr/>
              </a:pPr>
              <a:t>7/26/2016</a:t>
            </a:fld>
            <a:endParaRPr lang="en-US" dirty="0"/>
          </a:p>
        </p:txBody>
      </p:sp>
      <p:sp>
        <p:nvSpPr>
          <p:cNvPr id="5" name="Footer Placeholder 4"/>
          <p:cNvSpPr>
            <a:spLocks noGrp="1"/>
          </p:cNvSpPr>
          <p:nvPr>
            <p:ph type="ftr" sz="quarter" idx="11"/>
          </p:nvPr>
        </p:nvSpPr>
        <p:spPr/>
        <p:txBody>
          <a:bodyPr/>
          <a:lstStyle/>
          <a:p>
            <a:pPr>
              <a:defRPr/>
            </a:pPr>
            <a:r>
              <a:rPr lang="en-US"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AB662D3C-9B96-4698-8557-E14F0816AC44}" type="slidenum">
              <a:rPr lang="en-US" smtClean="0"/>
              <a:pPr>
                <a:defRPr/>
              </a:pPr>
              <a:t>12</a:t>
            </a:fld>
            <a:endParaRPr lang="en-US" dirty="0"/>
          </a:p>
        </p:txBody>
      </p:sp>
      <p:sp>
        <p:nvSpPr>
          <p:cNvPr id="9" name="TextBox 8"/>
          <p:cNvSpPr txBox="1"/>
          <p:nvPr/>
        </p:nvSpPr>
        <p:spPr>
          <a:xfrm>
            <a:off x="307428" y="4818399"/>
            <a:ext cx="8503920"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effectLst>
                  <a:outerShdw blurRad="38100" dist="38100" dir="2700000" algn="tl">
                    <a:srgbClr val="000000">
                      <a:alpha val="43137"/>
                    </a:srgbClr>
                  </a:outerShdw>
                </a:effectLst>
                <a:latin typeface="Calibri" panose="020F0502020204030204" pitchFamily="34" charset="0"/>
              </a:rPr>
              <a:t>Results are improved vs. last year and were higher than the state average</a:t>
            </a:r>
          </a:p>
          <a:p>
            <a:pPr marL="285750" indent="-285750">
              <a:buFont typeface="Arial" panose="020B0604020202020204" pitchFamily="34" charset="0"/>
              <a:buChar char="•"/>
            </a:pPr>
            <a:r>
              <a:rPr lang="en-US" sz="2000" dirty="0" smtClean="0">
                <a:effectLst>
                  <a:outerShdw blurRad="38100" dist="38100" dir="2700000" algn="tl">
                    <a:srgbClr val="000000">
                      <a:alpha val="43137"/>
                    </a:srgbClr>
                  </a:outerShdw>
                </a:effectLst>
                <a:latin typeface="Calibri" panose="020F0502020204030204" pitchFamily="34" charset="0"/>
              </a:rPr>
              <a:t>The District earned the distinction of Total Fleet Excellence by the Missouri State Highway Patrol for exceeding 90%</a:t>
            </a:r>
          </a:p>
        </p:txBody>
      </p:sp>
    </p:spTree>
    <p:extLst>
      <p:ext uri="{BB962C8B-B14F-4D97-AF65-F5344CB8AC3E}">
        <p14:creationId xmlns:p14="http://schemas.microsoft.com/office/powerpoint/2010/main" val="4068453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2959551"/>
            <a:ext cx="6096000" cy="726141"/>
          </a:xfrm>
        </p:spPr>
        <p:txBody>
          <a:bodyPr/>
          <a:lstStyle/>
          <a:p>
            <a:r>
              <a:rPr lang="en-US" dirty="0" smtClean="0">
                <a:solidFill>
                  <a:srgbClr val="1A2D70"/>
                </a:solidFill>
                <a:effectLst/>
              </a:rPr>
              <a:t>Questions?</a:t>
            </a:r>
            <a:endParaRPr lang="en-US" dirty="0">
              <a:solidFill>
                <a:srgbClr val="1A2D70"/>
              </a:solidFill>
              <a:effectLst/>
            </a:endParaRPr>
          </a:p>
        </p:txBody>
      </p:sp>
      <p:sp>
        <p:nvSpPr>
          <p:cNvPr id="4" name="Date Placeholder 3"/>
          <p:cNvSpPr>
            <a:spLocks noGrp="1"/>
          </p:cNvSpPr>
          <p:nvPr>
            <p:ph type="dt" sz="half" idx="10"/>
          </p:nvPr>
        </p:nvSpPr>
        <p:spPr/>
        <p:txBody>
          <a:bodyPr/>
          <a:lstStyle/>
          <a:p>
            <a:pPr>
              <a:defRPr/>
            </a:pPr>
            <a:fld id="{D2CDC74E-6411-8B41-83B0-7D6F6CE3BCFF}" type="datetime4">
              <a:rPr lang="en-US" smtClean="0"/>
              <a:t>July 26, 2016</a:t>
            </a:fld>
            <a:endParaRPr lang="en-US" dirty="0"/>
          </a:p>
        </p:txBody>
      </p:sp>
    </p:spTree>
    <p:extLst>
      <p:ext uri="{BB962C8B-B14F-4D97-AF65-F5344CB8AC3E}">
        <p14:creationId xmlns:p14="http://schemas.microsoft.com/office/powerpoint/2010/main" val="36273407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 Template Calibri">
  <a:themeElements>
    <a:clrScheme name="Custom 3">
      <a:dk1>
        <a:srgbClr val="FFFFFF"/>
      </a:dk1>
      <a:lt1>
        <a:srgbClr val="252525"/>
      </a:lt1>
      <a:dk2>
        <a:srgbClr val="FFFFFF"/>
      </a:dk2>
      <a:lt2>
        <a:srgbClr val="FFFFFF"/>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 Template Calibri.pot</Template>
  <TotalTime>22552</TotalTime>
  <Words>609</Words>
  <Application>Microsoft Office PowerPoint</Application>
  <PresentationFormat>On-screen Show (4:3)</PresentationFormat>
  <Paragraphs>109</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PPT Template Calibri</vt:lpstr>
      <vt:lpstr>Option to Remain Update</vt:lpstr>
      <vt:lpstr>Option to Remain Overview</vt:lpstr>
      <vt:lpstr>Impacts of Mobility </vt:lpstr>
      <vt:lpstr>Funding History</vt:lpstr>
      <vt:lpstr>Students Served</vt:lpstr>
      <vt:lpstr>Attendance Results</vt:lpstr>
      <vt:lpstr>PowerPoint Presentation</vt:lpstr>
      <vt:lpstr>Conclusion</vt:lpstr>
      <vt:lpstr>Questions?</vt:lpstr>
      <vt:lpstr>Missouri State Highway  Bus Inspection</vt:lpstr>
      <vt:lpstr>Overview</vt:lpstr>
      <vt:lpstr>Comparison to Last Year and State Average</vt:lpstr>
      <vt:lpstr>Questions?</vt:lpstr>
    </vt:vector>
  </TitlesOfParts>
  <Company>Saint Louis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Holt</dc:creator>
  <cp:lastModifiedBy>SLPS</cp:lastModifiedBy>
  <cp:revision>113</cp:revision>
  <cp:lastPrinted>2016-05-19T20:20:44Z</cp:lastPrinted>
  <dcterms:created xsi:type="dcterms:W3CDTF">2015-01-28T17:47:56Z</dcterms:created>
  <dcterms:modified xsi:type="dcterms:W3CDTF">2016-07-26T19:45:24Z</dcterms:modified>
</cp:coreProperties>
</file>