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72" r:id="rId3"/>
    <p:sldId id="275" r:id="rId4"/>
    <p:sldId id="264" r:id="rId5"/>
    <p:sldId id="265" r:id="rId6"/>
    <p:sldId id="271" r:id="rId7"/>
    <p:sldId id="276" r:id="rId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16" autoAdjust="0"/>
    <p:restoredTop sz="97959" autoAdjust="0"/>
  </p:normalViewPr>
  <p:slideViewPr>
    <p:cSldViewPr>
      <p:cViewPr>
        <p:scale>
          <a:sx n="70" d="100"/>
          <a:sy n="70" d="100"/>
        </p:scale>
        <p:origin x="-72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31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086679A-F81F-4FED-A388-9D0E88701734}" type="datetimeFigureOut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31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B5E8A61-CD2F-4C26-A2DF-269CCB6D28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242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72421" cy="465138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31" y="0"/>
            <a:ext cx="2972421" cy="465138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FE6A68-0D6D-4FDD-B79F-84FEEACBC526}" type="datetimeFigureOut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434"/>
            <a:ext cx="5485158" cy="4183063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8829675"/>
            <a:ext cx="2972421" cy="465138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31" y="8829675"/>
            <a:ext cx="2972421" cy="465138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B7554E-F93F-4CC9-BA8F-47FA74E5D2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99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Please note:</a:t>
            </a:r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Read the notes section of all slides for instructions regarding minimum and maximum font sizes for bullets within the presentation.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E7CAEC-CE4C-4FAF-87C7-76840A52A183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D284DB-DBF6-4D8D-8569-8391F5E1352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D284DB-DBF6-4D8D-8569-8391F5E1352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These participation figures would be a bright spot if they are true. Unfortunately, they are likely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B92CA7-4D90-4740-BAEF-66A200036AC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3" descr="SL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9620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2740E11-C497-4849-83F6-1ABF56D6C60E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C1872E0-E2A8-4DC0-A122-B57127D5AB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9269-CCEC-45F0-8813-E4E1615DC4AF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18541-FE44-44EC-B04E-9CBEE2B6A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E7E99F-DCCC-47E1-B576-8C5B7198DAF2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B4E22C-294A-4C8D-A65E-E11B285A65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19654E-3DE3-45DB-8EF2-1F7F2C95F823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FC16EE-B6B0-47EC-B6BF-6E14764AF2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186CE6-CEC4-40BA-A399-12C653F56C8C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78DE16-36D2-4E28-92CD-411AC13939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B60050-59E5-4842-A5F3-06E70370DFAF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346DF0-87F8-4ED2-8BC1-6A2CF27CF3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0B5E-40D3-4EC6-83BB-236B715B8E2E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DEC20-8A44-4679-849D-A8D0B62711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B55C1D-81D5-4939-BFEE-EEF2067CF7CC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14B81A-D290-47B2-ADAE-1DB3909E7E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9922CEF-5D6A-43C6-BCA1-5B31D63B47BF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F2A552D-ED0C-476C-ABE9-DE9D8648D1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0E1B1-29B4-433B-93F3-3B3CA9A02DB7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3BCB7-E437-4E3B-A1C5-B7AD66576F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679C0-73AA-4022-872E-1FCA62BCB5D2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3EF8E-ED2E-4C8E-A0AD-2D87ABEB5D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A4446A0-3D35-4523-8189-E761F40F30DB}" type="datetime1">
              <a:rPr lang="en-US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09B7457-D5E2-4303-A5B4-E28D756C25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7" name="Picture 10" descr="SLPS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21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1" r:id="rId2"/>
    <p:sldLayoutId id="2147483936" r:id="rId3"/>
    <p:sldLayoutId id="2147483937" r:id="rId4"/>
    <p:sldLayoutId id="2147483938" r:id="rId5"/>
    <p:sldLayoutId id="2147483939" r:id="rId6"/>
    <p:sldLayoutId id="2147483932" r:id="rId7"/>
    <p:sldLayoutId id="2147483940" r:id="rId8"/>
    <p:sldLayoutId id="2147483941" r:id="rId9"/>
    <p:sldLayoutId id="2147483933" r:id="rId10"/>
    <p:sldLayoutId id="214748393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St. Louis Public Schools</a:t>
            </a:r>
            <a:br>
              <a:rPr lang="en-US" dirty="0" smtClean="0"/>
            </a:br>
            <a:r>
              <a:rPr lang="en-US" dirty="0" smtClean="0"/>
              <a:t>HVAC BOND ISSUE UPDATES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30480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September 2010 – September 2012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38100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Roger L. CayCe</a:t>
            </a:r>
          </a:p>
          <a:p>
            <a:pPr algn="r"/>
            <a:r>
              <a:rPr lang="en-US" dirty="0" smtClean="0"/>
              <a:t>Michael E. Dobbs</a:t>
            </a:r>
          </a:p>
          <a:p>
            <a:pPr algn="r"/>
            <a:r>
              <a:rPr lang="en-US" dirty="0" smtClean="0"/>
              <a:t>Yvonne L. Green </a:t>
            </a:r>
          </a:p>
          <a:p>
            <a:pPr algn="r"/>
            <a:r>
              <a:rPr lang="en-US" dirty="0" smtClean="0"/>
              <a:t>September 26,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689747"/>
              </p:ext>
            </p:extLst>
          </p:nvPr>
        </p:nvGraphicFramePr>
        <p:xfrm>
          <a:off x="457200" y="1481138"/>
          <a:ext cx="8229600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SAB</a:t>
                      </a:r>
                      <a:r>
                        <a:rPr lang="en-US" baseline="0" dirty="0" smtClean="0"/>
                        <a:t> APPROVED AMOUNTS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ACTUAL</a:t>
                      </a:r>
                    </a:p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REMAINING </a:t>
                      </a:r>
                    </a:p>
                    <a:p>
                      <a:pPr algn="ctr"/>
                      <a:r>
                        <a:rPr lang="en-US" baseline="0" dirty="0" smtClean="0"/>
                        <a:t>BALANCE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Jefferson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$2,579,539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$2,345,312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$234,227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Mullanphy Phase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$2,965,283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$2,771,760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$193,523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$2,356,487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$2,142,261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$214,226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Mallinckrodt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$1,966,841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$1,788,038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$178,803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Gateway 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$58,410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$58,410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Sherman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$33,655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$33,655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$16,115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$14,650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$1,465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Lucida Sans Unicode"/>
                        </a:rPr>
                        <a:t>$9,976,330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Lucida Sans Unicode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Lucida Sans Unicode"/>
                        </a:rPr>
                        <a:t>$9,154,086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Lucida Sans Unicode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Lucida Sans Unicode"/>
                        </a:rPr>
                        <a:t>$822,244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Lucida Sans Unicode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HVAC Contract Summary</a:t>
            </a:r>
            <a:br>
              <a:rPr lang="en-US" dirty="0" smtClean="0"/>
            </a:br>
            <a:r>
              <a:rPr lang="en-US" sz="1800" dirty="0" smtClean="0"/>
              <a:t>September 2010-September 2012</a:t>
            </a:r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18541-FE44-44EC-B04E-9CBEE2B6A44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8961DE-4B44-4D63-BCA7-AECF4FCD282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MBE/WBE PARTICIPATION</a:t>
            </a:r>
            <a:endParaRPr lang="en-US" sz="22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229600" cy="4767262"/>
          </a:xfrm>
        </p:spPr>
        <p:txBody>
          <a:bodyPr rtlCol="0"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SLPS HVAC Modernization for Jefferson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MBE – 61%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WBE – 7%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Field Participation – 43%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6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HAZ-MAT for Jefferson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MBE – 49.4%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WBE – 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Field Participation – 48.9%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6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SLPS HVAC Modernization </a:t>
            </a:r>
            <a:r>
              <a:rPr lang="en-US" sz="6400" dirty="0" smtClean="0"/>
              <a:t>Mullanphy</a:t>
            </a:r>
            <a:r>
              <a:rPr lang="en-US" sz="6400" dirty="0" smtClean="0"/>
              <a:t> Phase II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MBE – 25%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WBE – 4%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Field Participation – 29%</a:t>
            </a:r>
          </a:p>
          <a:p>
            <a:pPr marL="392113" lvl="1" indent="0" fontAlgn="auto">
              <a:spcAft>
                <a:spcPts val="0"/>
              </a:spcAft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653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8961DE-4B44-4D63-BCA7-AECF4FCD282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MBE/WBE PARTICIPATION</a:t>
            </a:r>
            <a:endParaRPr lang="en-US" sz="22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229600" cy="4767262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SLPS HAZ-MAT for </a:t>
            </a:r>
            <a:r>
              <a:rPr lang="en-US" sz="6400" dirty="0" smtClean="0"/>
              <a:t>Mullanphy</a:t>
            </a:r>
            <a:r>
              <a:rPr lang="en-US" sz="6400" dirty="0" smtClean="0"/>
              <a:t> Phase II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MBE – 56.7%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WBE – 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Field Participation – 51%</a:t>
            </a:r>
          </a:p>
          <a:p>
            <a:pPr marL="109537" indent="0" fontAlgn="auto">
              <a:spcAft>
                <a:spcPts val="0"/>
              </a:spcAft>
              <a:buNone/>
              <a:defRPr/>
            </a:pPr>
            <a:endParaRPr lang="en-US" sz="6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SLPS </a:t>
            </a:r>
            <a:r>
              <a:rPr lang="en-US" sz="6400" dirty="0"/>
              <a:t>HVAC Modernization for </a:t>
            </a:r>
            <a:r>
              <a:rPr lang="en-US" sz="6400" dirty="0"/>
              <a:t>Buder</a:t>
            </a:r>
            <a:endParaRPr lang="en-US" sz="6400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/>
              <a:t>MBE – </a:t>
            </a:r>
            <a:r>
              <a:rPr lang="en-US" sz="6400" dirty="0" smtClean="0"/>
              <a:t>49%</a:t>
            </a:r>
            <a:endParaRPr lang="en-US" sz="6400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/>
              <a:t>WBE – </a:t>
            </a:r>
            <a:r>
              <a:rPr lang="en-US" sz="6400" dirty="0" smtClean="0"/>
              <a:t>4%</a:t>
            </a:r>
            <a:endParaRPr lang="en-US" sz="6400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/>
              <a:t>Field Participation – </a:t>
            </a:r>
            <a:r>
              <a:rPr lang="en-US" sz="6400" dirty="0" smtClean="0"/>
              <a:t>30% </a:t>
            </a:r>
            <a:r>
              <a:rPr lang="en-US" sz="4800" dirty="0" smtClean="0"/>
              <a:t>(Pending project completion)</a:t>
            </a:r>
            <a:endParaRPr lang="en-US" sz="4800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6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HAZ-MAT for </a:t>
            </a:r>
            <a:r>
              <a:rPr lang="en-US" sz="6400" dirty="0" smtClean="0"/>
              <a:t>Buder</a:t>
            </a:r>
            <a:endParaRPr lang="en-US" sz="64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MBE – 81%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WBE – </a:t>
            </a:r>
            <a:r>
              <a:rPr lang="en-US" sz="6400" dirty="0"/>
              <a:t>5</a:t>
            </a:r>
            <a:r>
              <a:rPr lang="en-US" sz="6400" dirty="0" smtClean="0"/>
              <a:t>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Field Participation – 41%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6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400" dirty="0" smtClean="0"/>
              <a:t>SLPS HVAC Modernization Mallinckrodt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MBE – 47%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WBE – 5%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400" dirty="0" smtClean="0"/>
              <a:t>Field Participation – </a:t>
            </a:r>
            <a:r>
              <a:rPr lang="en-US" sz="6400" dirty="0"/>
              <a:t>30% </a:t>
            </a:r>
            <a:r>
              <a:rPr lang="en-US" sz="4800" dirty="0"/>
              <a:t>(Pending project completion)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6400" dirty="0" smtClean="0"/>
          </a:p>
          <a:p>
            <a:pPr marL="392113" lvl="1" indent="0" fontAlgn="auto">
              <a:spcAft>
                <a:spcPts val="0"/>
              </a:spcAft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St. Louis Public Schools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C871D-CBF6-40A7-97D9-78FA1B1BAAB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MBE/WBE PARTICIPATION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6816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HAZ-MAT for Mallinckrodt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MBE –46%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WBE –0%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Field Participation –46 %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HVAC –Window Air Conditioning Units for Mann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MBE –100%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WBE –0%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Field Participation – 25%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HVAC –Window Air Conditioning Units for Sherman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MBE –100%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WBE – 0%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Field Participation – 25%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6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741958"/>
              </p:ext>
            </p:extLst>
          </p:nvPr>
        </p:nvGraphicFramePr>
        <p:xfrm>
          <a:off x="533400" y="1219200"/>
          <a:ext cx="7848600" cy="4442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7441"/>
                <a:gridCol w="2071159"/>
              </a:tblGrid>
              <a:tr h="419012">
                <a:tc>
                  <a:txBody>
                    <a:bodyPr/>
                    <a:lstStyle/>
                    <a:p>
                      <a:r>
                        <a:rPr lang="en-US" dirty="0" smtClean="0"/>
                        <a:t>Air Conditioning Projects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Remaining</a:t>
                      </a:r>
                      <a:r>
                        <a:rPr lang="en-US" sz="1600" u="none" strike="noStrike" baseline="0" dirty="0" smtClean="0"/>
                        <a:t> Bond Issue Balance</a:t>
                      </a:r>
                      <a:r>
                        <a:rPr lang="en-US" sz="1600" u="none" strike="noStrike" dirty="0" smtClean="0"/>
                        <a:t> as </a:t>
                      </a:r>
                      <a:r>
                        <a:rPr lang="en-US" sz="1600" u="none" strike="noStrike" dirty="0"/>
                        <a:t>of </a:t>
                      </a:r>
                      <a:r>
                        <a:rPr lang="en-US" sz="1600" u="none" strike="noStrike" dirty="0" smtClean="0"/>
                        <a:t>9/19/12</a:t>
                      </a:r>
                      <a:endParaRPr lang="en-US" sz="16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$2,089,189</a:t>
                      </a:r>
                      <a:endParaRPr lang="en-US" sz="16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+mj-lt"/>
                        </a:rPr>
                        <a:t>Projected Soft</a:t>
                      </a:r>
                      <a:r>
                        <a:rPr lang="en-US" sz="1600" b="0" i="0" u="none" strike="noStrike" baseline="0" dirty="0" smtClean="0">
                          <a:latin typeface="+mj-lt"/>
                        </a:rPr>
                        <a:t> Cost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latin typeface="+mj-lt"/>
                        </a:rPr>
                        <a:t>$135,000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+mj-lt"/>
                        </a:rPr>
                        <a:t>Projected Bond Issue Balance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latin typeface="+mj-lt"/>
                        </a:rPr>
                        <a:t>$1,954,189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/>
                        <a:t>Possible Future Modernization Projects </a:t>
                      </a:r>
                      <a:r>
                        <a:rPr lang="en-US" sz="1600" u="none" strike="noStrike" dirty="0" smtClean="0"/>
                        <a:t>Estimates</a:t>
                      </a:r>
                      <a:r>
                        <a:rPr lang="en-US" sz="1600" u="none" strike="noStrike" dirty="0"/>
                        <a:t> 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Mann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$2,169,405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Shenandoah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$1,412,040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Sherman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$1,842,330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Meda</a:t>
                      </a:r>
                      <a:r>
                        <a:rPr lang="en-US" sz="1600" u="none" strike="noStrike" baseline="0" dirty="0" smtClean="0"/>
                        <a:t> P. Washington</a:t>
                      </a:r>
                      <a:endParaRPr lang="en-US" sz="1600" b="0" i="0" u="none" strike="noStrike" baseline="0" dirty="0" smtClean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/>
                        <a:t> </a:t>
                      </a:r>
                      <a:r>
                        <a:rPr lang="en-US" sz="1600" u="none" strike="noStrike" dirty="0" smtClean="0"/>
                        <a:t>$1,587,670</a:t>
                      </a:r>
                      <a:endParaRPr lang="en-US" sz="1600" b="0" i="0" u="none" strike="noStrike" dirty="0" smtClean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Gateway</a:t>
                      </a:r>
                      <a:r>
                        <a:rPr lang="en-US" sz="1600" u="none" strike="noStrike" baseline="0" dirty="0" smtClean="0"/>
                        <a:t> STEM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$20,000,000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Upgrade</a:t>
                      </a:r>
                      <a:r>
                        <a:rPr lang="en-US" sz="1600" u="none" strike="noStrike" baseline="0" dirty="0" smtClean="0"/>
                        <a:t> Delta  and Johnson Control Systems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$410,000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/>
                        <a:t>Start</a:t>
                      </a:r>
                      <a:r>
                        <a:rPr lang="en-US" sz="1600" u="none" strike="noStrike" baseline="0" dirty="0" smtClean="0"/>
                        <a:t> Replacing Defective Heat Pumps ($8,500 per unit)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/>
                        <a:t>$8,500,000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+mj-lt"/>
                        </a:rPr>
                        <a:t>Upgrade cooling</a:t>
                      </a:r>
                      <a:r>
                        <a:rPr lang="en-US" sz="1600" b="0" i="0" u="none" strike="noStrike" baseline="0" dirty="0" smtClean="0">
                          <a:latin typeface="+mj-lt"/>
                        </a:rPr>
                        <a:t> Tower at 801 building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latin typeface="+mj-lt"/>
                        </a:rPr>
                        <a:t>$15,000</a:t>
                      </a:r>
                      <a:endParaRPr lang="en-US" sz="16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217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latin typeface="+mj-lt"/>
                        </a:rPr>
                        <a:t>Total </a:t>
                      </a:r>
                      <a:endParaRPr lang="en-US" sz="16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latin typeface="+mj-lt"/>
                        </a:rPr>
                        <a:t> $35,936,445 </a:t>
                      </a:r>
                    </a:p>
                  </a:txBody>
                  <a:tcPr marL="9525" marR="9525" marT="9525" marB="0" anchor="b"/>
                </a:tc>
              </a:tr>
              <a:tr h="7297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smtClean="0"/>
                        <a:t>Approximately</a:t>
                      </a:r>
                      <a:r>
                        <a:rPr lang="en-US" sz="800" u="none" strike="noStrike" baseline="0" dirty="0" smtClean="0"/>
                        <a:t> 1,000 Heat pump units throughout the District</a:t>
                      </a:r>
                      <a:endParaRPr lang="en-US" sz="8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/>
                        <a:t> 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HVAC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18541-FE44-44EC-B04E-9CBEE2B6A44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Upgrade Temperature Control Systems (Delta/Johnson- 75 schools)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Upgrade Cooling Tower for 801 Building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Begin </a:t>
            </a:r>
            <a:r>
              <a:rPr lang="en-US" dirty="0"/>
              <a:t>replacing non-working/damaged heat pumps approaching life expectancy (15-20 years)</a:t>
            </a:r>
          </a:p>
          <a:p>
            <a:pPr>
              <a:buFont typeface="Arial" pitchFamily="34" charset="0"/>
              <a:buChar char="•"/>
            </a:pPr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AD9269-CCEC-45F0-8813-E4E1615DC4AF}" type="datetime1">
              <a:rPr lang="en-US" smtClean="0"/>
              <a:pPr>
                <a:defRPr/>
              </a:pPr>
              <a:t>9/25/2012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18541-FE44-44EC-B04E-9CBEE2B6A44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9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. Louis Public Schools Presentatio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St. Louis Public Schools Presentation Template</Template>
  <TotalTime>9913</TotalTime>
  <Words>495</Words>
  <Application>Microsoft Office PowerPoint</Application>
  <PresentationFormat>On-screen Show (4:3)</PresentationFormat>
  <Paragraphs>163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St. Louis Public Schools Presentation Template</vt:lpstr>
      <vt:lpstr>St. Louis Public Schools HVAC BOND ISSUE UPDATES</vt:lpstr>
      <vt:lpstr>HVAC Contract Summary September 2010-September 2012</vt:lpstr>
      <vt:lpstr>MBE/WBE PARTICIPATION</vt:lpstr>
      <vt:lpstr>MBE/WBE PARTICIPATION</vt:lpstr>
      <vt:lpstr>MBE/WBE PARTICIPATION</vt:lpstr>
      <vt:lpstr>Possible HVAC Projects</vt:lpstr>
      <vt:lpstr>RECOMMENDATIONS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 Board Presentation Template</dc:title>
  <dc:subject>PMO</dc:subject>
  <dc:creator>terrance.bullock@slps.org</dc:creator>
  <cp:lastModifiedBy>dfrancis</cp:lastModifiedBy>
  <cp:revision>452</cp:revision>
  <dcterms:created xsi:type="dcterms:W3CDTF">2008-11-19T15:30:03Z</dcterms:created>
  <dcterms:modified xsi:type="dcterms:W3CDTF">2012-09-25T17:49:59Z</dcterms:modified>
</cp:coreProperties>
</file>