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9"/>
  </p:notesMasterIdLst>
  <p:handoutMasterIdLst>
    <p:handoutMasterId r:id="rId10"/>
  </p:handoutMasterIdLst>
  <p:sldIdLst>
    <p:sldId id="256" r:id="rId2"/>
    <p:sldId id="276" r:id="rId3"/>
    <p:sldId id="280" r:id="rId4"/>
    <p:sldId id="281" r:id="rId5"/>
    <p:sldId id="277" r:id="rId6"/>
    <p:sldId id="282" r:id="rId7"/>
    <p:sldId id="264" r:id="rId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D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BA6E35-533A-1640-8925-A2087A8EE42F}" type="datetimeFigureOut">
              <a:rPr lang="en-US" smtClean="0"/>
              <a:t>8/31/2015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5D763FC-C080-874B-B52C-594209F1F76F}" type="slidenum">
              <a:rPr lang="en-US" smtClean="0"/>
              <a:t>‹#›</a:t>
            </a:fld>
            <a:endParaRPr lang="en-US"/>
          </a:p>
        </p:txBody>
      </p:sp>
    </p:spTree>
    <p:extLst>
      <p:ext uri="{BB962C8B-B14F-4D97-AF65-F5344CB8AC3E}">
        <p14:creationId xmlns:p14="http://schemas.microsoft.com/office/powerpoint/2010/main" val="15180958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E8D5145-8D50-F74A-948B-76BB50AD821E}" type="datetimeFigureOut">
              <a:rPr lang="en-US" smtClean="0"/>
              <a:t>8/31/2015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051DCD-F602-A04B-AE53-1FC08CF1DFBF}" type="slidenum">
              <a:rPr lang="en-US" smtClean="0"/>
              <a:t>‹#›</a:t>
            </a:fld>
            <a:endParaRPr lang="en-US"/>
          </a:p>
        </p:txBody>
      </p:sp>
    </p:spTree>
    <p:extLst>
      <p:ext uri="{BB962C8B-B14F-4D97-AF65-F5344CB8AC3E}">
        <p14:creationId xmlns:p14="http://schemas.microsoft.com/office/powerpoint/2010/main" val="3778415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170B94-9430-4CC2-93EF-8AA0240C099A}" type="slidenum">
              <a:rPr lang="en-US" smtClean="0"/>
              <a:pPr>
                <a:defRPr/>
              </a:pPr>
              <a:t>3</a:t>
            </a:fld>
            <a:endParaRPr lang="en-US" dirty="0"/>
          </a:p>
        </p:txBody>
      </p:sp>
    </p:spTree>
    <p:extLst>
      <p:ext uri="{BB962C8B-B14F-4D97-AF65-F5344CB8AC3E}">
        <p14:creationId xmlns:p14="http://schemas.microsoft.com/office/powerpoint/2010/main" val="173992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are we now? Not quite done with FY2015 but close.</a:t>
            </a:r>
            <a:r>
              <a:rPr lang="en-US" baseline="0" dirty="0" smtClean="0"/>
              <a:t> As you know a budget amendment is required to align expenditures by fund and to ensure expenditures do not exceed budget. The GOB budget is made up of 4 funds; general fund, teachers fund, student health fund, and building capital fund. You have the detail by fund before you. Overall you can see that amend2 includes higher revenues and slightly lower expenditures for a reduced deficit projection of almost $5M. We are requesting approval of amendment #2 tonight.</a:t>
            </a:r>
            <a:endParaRPr lang="en-US" dirty="0"/>
          </a:p>
        </p:txBody>
      </p:sp>
      <p:sp>
        <p:nvSpPr>
          <p:cNvPr id="4" name="Slide Number Placeholder 3"/>
          <p:cNvSpPr>
            <a:spLocks noGrp="1"/>
          </p:cNvSpPr>
          <p:nvPr>
            <p:ph type="sldNum" sz="quarter" idx="10"/>
          </p:nvPr>
        </p:nvSpPr>
        <p:spPr/>
        <p:txBody>
          <a:bodyPr/>
          <a:lstStyle/>
          <a:p>
            <a:pPr>
              <a:defRPr/>
            </a:pPr>
            <a:fld id="{BF170B94-9430-4CC2-93EF-8AA0240C099A}" type="slidenum">
              <a:rPr lang="en-US" smtClean="0"/>
              <a:pPr>
                <a:defRPr/>
              </a:pPr>
              <a:t>4</a:t>
            </a:fld>
            <a:endParaRPr lang="en-US" dirty="0"/>
          </a:p>
        </p:txBody>
      </p:sp>
    </p:spTree>
    <p:extLst>
      <p:ext uri="{BB962C8B-B14F-4D97-AF65-F5344CB8AC3E}">
        <p14:creationId xmlns:p14="http://schemas.microsoft.com/office/powerpoint/2010/main" val="1739928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170B94-9430-4CC2-93EF-8AA0240C099A}" type="slidenum">
              <a:rPr lang="en-US" smtClean="0"/>
              <a:pPr>
                <a:defRPr/>
              </a:pPr>
              <a:t>5</a:t>
            </a:fld>
            <a:endParaRPr lang="en-US" dirty="0"/>
          </a:p>
        </p:txBody>
      </p:sp>
    </p:spTree>
    <p:extLst>
      <p:ext uri="{BB962C8B-B14F-4D97-AF65-F5344CB8AC3E}">
        <p14:creationId xmlns:p14="http://schemas.microsoft.com/office/powerpoint/2010/main" val="1211833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170B94-9430-4CC2-93EF-8AA0240C099A}" type="slidenum">
              <a:rPr lang="en-US" smtClean="0"/>
              <a:pPr>
                <a:defRPr/>
              </a:pPr>
              <a:t>6</a:t>
            </a:fld>
            <a:endParaRPr lang="en-US" dirty="0"/>
          </a:p>
        </p:txBody>
      </p:sp>
    </p:spTree>
    <p:extLst>
      <p:ext uri="{BB962C8B-B14F-4D97-AF65-F5344CB8AC3E}">
        <p14:creationId xmlns:p14="http://schemas.microsoft.com/office/powerpoint/2010/main" val="12118332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5"/>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6854825" y="-96838"/>
            <a:ext cx="2322513" cy="173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49353" y="2188817"/>
            <a:ext cx="7543800" cy="731328"/>
          </a:xfrm>
        </p:spPr>
        <p:txBody>
          <a:bodyPr/>
          <a:lstStyle>
            <a:lvl1pPr algn="r">
              <a:defRPr sz="6000">
                <a:solidFill>
                  <a:srgbClr val="4A66A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49353" y="2920145"/>
            <a:ext cx="7543800" cy="685800"/>
          </a:xfrm>
        </p:spPr>
        <p:txBody>
          <a:bodyPr/>
          <a:lstStyle>
            <a:lvl1pPr marL="0" indent="0" algn="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2348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77240" y="699249"/>
            <a:ext cx="6096000" cy="3657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777240" y="4900705"/>
            <a:ext cx="6096000" cy="726141"/>
          </a:xfrm>
        </p:spPr>
        <p:txBody>
          <a:bodyPr/>
          <a:lstStyle/>
          <a:p>
            <a:r>
              <a:rPr lang="en-US" smtClean="0"/>
              <a:t>Click to edit Master title style</a:t>
            </a:r>
            <a:endParaRPr lang="en-US" dirty="0"/>
          </a:p>
        </p:txBody>
      </p:sp>
      <p:sp>
        <p:nvSpPr>
          <p:cNvPr id="5" name="Date Placeholder 13"/>
          <p:cNvSpPr>
            <a:spLocks noGrp="1"/>
          </p:cNvSpPr>
          <p:nvPr>
            <p:ph type="dt" sz="half" idx="10"/>
          </p:nvPr>
        </p:nvSpPr>
        <p:spPr/>
        <p:txBody>
          <a:bodyPr/>
          <a:lstStyle>
            <a:lvl1pPr>
              <a:defRPr/>
            </a:lvl1pPr>
          </a:lstStyle>
          <a:p>
            <a:pPr>
              <a:defRPr/>
            </a:pPr>
            <a:fld id="{5F5BEB58-84F9-6245-B61F-E5BDF33CB551}" type="datetime4">
              <a:rPr lang="en-US" smtClean="0"/>
              <a:t>August 31, 2015</a:t>
            </a:fld>
            <a:endParaRPr lang="en-US" dirty="0"/>
          </a:p>
        </p:txBody>
      </p:sp>
      <p:sp>
        <p:nvSpPr>
          <p:cNvPr id="6" name="Slide Number Placeholder 14"/>
          <p:cNvSpPr>
            <a:spLocks noGrp="1"/>
          </p:cNvSpPr>
          <p:nvPr>
            <p:ph type="sldNum" sz="quarter" idx="11"/>
          </p:nvPr>
        </p:nvSpPr>
        <p:spPr/>
        <p:txBody>
          <a:bodyPr/>
          <a:lstStyle>
            <a:lvl1pPr>
              <a:defRPr/>
            </a:lvl1pPr>
          </a:lstStyle>
          <a:p>
            <a:pPr>
              <a:defRPr/>
            </a:pPr>
            <a:fld id="{0BAF6161-1078-1549-8FF0-98DCD2F58303}" type="slidenum">
              <a:rPr lang="en-US"/>
              <a:pPr>
                <a:defRPr/>
              </a:pPr>
              <a:t>‹#›</a:t>
            </a:fld>
            <a:endParaRPr lang="en-US" dirty="0"/>
          </a:p>
        </p:txBody>
      </p:sp>
      <p:sp>
        <p:nvSpPr>
          <p:cNvPr id="7"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151756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5"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557389" y="4451940"/>
            <a:ext cx="3733800" cy="731520"/>
          </a:xfrm>
        </p:spPr>
        <p:txBody>
          <a:bodyPr/>
          <a:lstStyle>
            <a:lvl1pPr marL="0" indent="0">
              <a:buNone/>
              <a:defRPr sz="18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Title 3"/>
          <p:cNvSpPr>
            <a:spLocks noGrp="1"/>
          </p:cNvSpPr>
          <p:nvPr>
            <p:ph type="title"/>
          </p:nvPr>
        </p:nvSpPr>
        <p:spPr>
          <a:xfrm>
            <a:off x="557389" y="1905000"/>
            <a:ext cx="6035040" cy="2350008"/>
          </a:xfrm>
        </p:spPr>
        <p:txBody>
          <a:bodyPr/>
          <a:lstStyle>
            <a:lvl1pPr marL="0" algn="l" defTabSz="914400" rtl="0" eaLnBrk="1" latinLnBrk="0" hangingPunct="1">
              <a:spcBef>
                <a:spcPct val="0"/>
              </a:spcBef>
              <a:buNone/>
              <a:defRPr lang="en-US" sz="5400" b="1" i="0" kern="1200" cap="none" dirty="0" smtClean="0">
                <a:solidFill>
                  <a:srgbClr val="4A66AC"/>
                </a:solidFill>
                <a:effectLst>
                  <a:outerShdw blurRad="38100" dist="38100" dir="2700000" algn="tl">
                    <a:srgbClr val="000000">
                      <a:alpha val="43137"/>
                    </a:srgbClr>
                  </a:outerShdw>
                </a:effectLst>
                <a:latin typeface="Calibri"/>
                <a:ea typeface="+mj-ea"/>
                <a:cs typeface="Calibri"/>
              </a:defRPr>
            </a:lvl1pPr>
          </a:lstStyle>
          <a:p>
            <a:r>
              <a:rPr lang="en-US" smtClean="0"/>
              <a:t>Click to edit Master title style</a:t>
            </a:r>
            <a:endParaRPr lang="en-US" dirty="0"/>
          </a:p>
        </p:txBody>
      </p:sp>
      <p:sp>
        <p:nvSpPr>
          <p:cNvPr id="6" name="Date Placeholder 11"/>
          <p:cNvSpPr>
            <a:spLocks noGrp="1"/>
          </p:cNvSpPr>
          <p:nvPr>
            <p:ph type="dt" sz="half" idx="10"/>
          </p:nvPr>
        </p:nvSpPr>
        <p:spPr/>
        <p:txBody>
          <a:bodyPr/>
          <a:lstStyle>
            <a:lvl1pPr>
              <a:defRPr/>
            </a:lvl1pPr>
          </a:lstStyle>
          <a:p>
            <a:pPr>
              <a:defRPr/>
            </a:pPr>
            <a:fld id="{3A17C8D9-BD8D-A64F-9DC9-BEE10250BE71}" type="datetime4">
              <a:rPr lang="en-US" smtClean="0"/>
              <a:t>August 31, 2015</a:t>
            </a:fld>
            <a:endParaRPr lang="en-US" dirty="0"/>
          </a:p>
        </p:txBody>
      </p:sp>
      <p:sp>
        <p:nvSpPr>
          <p:cNvPr id="7" name="Slide Number Placeholder 12"/>
          <p:cNvSpPr>
            <a:spLocks noGrp="1"/>
          </p:cNvSpPr>
          <p:nvPr>
            <p:ph type="sldNum" sz="quarter" idx="11"/>
          </p:nvPr>
        </p:nvSpPr>
        <p:spPr/>
        <p:txBody>
          <a:bodyPr/>
          <a:lstStyle>
            <a:lvl1pPr>
              <a:defRPr/>
            </a:lvl1pPr>
          </a:lstStyle>
          <a:p>
            <a:pPr>
              <a:defRPr/>
            </a:pPr>
            <a:fld id="{138B2B01-79A6-D941-AD06-2E548EC539D2}" type="slidenum">
              <a:rPr lang="en-US"/>
              <a:pPr>
                <a:defRPr/>
              </a:pPr>
              <a:t>‹#›</a:t>
            </a:fld>
            <a:endParaRPr lang="en-US" dirty="0"/>
          </a:p>
        </p:txBody>
      </p:sp>
      <p:sp>
        <p:nvSpPr>
          <p:cNvPr id="8" name="Footer Placeholder 13"/>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96202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784383" y="4692973"/>
            <a:ext cx="7543800" cy="914400"/>
          </a:xfrm>
        </p:spPr>
        <p:txBody>
          <a:bodyPr/>
          <a:lstStyle>
            <a:lvl1pPr>
              <a:defRPr baseline="0"/>
            </a:lvl1pPr>
          </a:lstStyle>
          <a:p>
            <a:r>
              <a:rPr lang="en-US" smtClean="0"/>
              <a:t>Click to edit Master title style</a:t>
            </a:r>
            <a:endParaRPr lang="en-US" dirty="0"/>
          </a:p>
        </p:txBody>
      </p:sp>
      <p:sp>
        <p:nvSpPr>
          <p:cNvPr id="5" name="Content Placeholder 4"/>
          <p:cNvSpPr>
            <a:spLocks noGrp="1"/>
          </p:cNvSpPr>
          <p:nvPr>
            <p:ph sz="quarter" idx="13"/>
          </p:nvPr>
        </p:nvSpPr>
        <p:spPr>
          <a:xfrm>
            <a:off x="784383" y="1512394"/>
            <a:ext cx="3273552" cy="2574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4469415" y="1512395"/>
            <a:ext cx="3273552" cy="25781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7"/>
          <p:cNvSpPr>
            <a:spLocks noGrp="1"/>
          </p:cNvSpPr>
          <p:nvPr>
            <p:ph type="dt" sz="half" idx="15"/>
          </p:nvPr>
        </p:nvSpPr>
        <p:spPr/>
        <p:txBody>
          <a:bodyPr/>
          <a:lstStyle>
            <a:lvl1pPr>
              <a:defRPr/>
            </a:lvl1pPr>
          </a:lstStyle>
          <a:p>
            <a:pPr>
              <a:defRPr/>
            </a:pPr>
            <a:fld id="{489F61E3-A59F-E14A-9578-6174930109D3}" type="datetime4">
              <a:rPr lang="en-US" smtClean="0"/>
              <a:t>August 31, 2015</a:t>
            </a:fld>
            <a:endParaRPr lang="en-US" dirty="0"/>
          </a:p>
        </p:txBody>
      </p:sp>
      <p:sp>
        <p:nvSpPr>
          <p:cNvPr id="9" name="Slide Number Placeholder 8"/>
          <p:cNvSpPr>
            <a:spLocks noGrp="1"/>
          </p:cNvSpPr>
          <p:nvPr>
            <p:ph type="sldNum" sz="quarter" idx="16"/>
          </p:nvPr>
        </p:nvSpPr>
        <p:spPr/>
        <p:txBody>
          <a:bodyPr/>
          <a:lstStyle>
            <a:lvl1pPr>
              <a:defRPr/>
            </a:lvl1pPr>
          </a:lstStyle>
          <a:p>
            <a:pPr>
              <a:defRPr/>
            </a:pPr>
            <a:fld id="{5B0E59E0-87A0-A945-8177-24D7184B10F9}" type="slidenum">
              <a:rPr lang="en-US"/>
              <a:pPr>
                <a:defRPr/>
              </a:pPr>
              <a:t>‹#›</a:t>
            </a:fld>
            <a:endParaRPr lang="en-US" dirty="0"/>
          </a:p>
        </p:txBody>
      </p:sp>
      <p:sp>
        <p:nvSpPr>
          <p:cNvPr id="10" name="Footer Placeholder 9"/>
          <p:cNvSpPr>
            <a:spLocks noGrp="1"/>
          </p:cNvSpPr>
          <p:nvPr>
            <p:ph type="ftr" sz="quarter" idx="17"/>
          </p:nvPr>
        </p:nvSpPr>
        <p:spPr/>
        <p:txBody>
          <a:bodyPr/>
          <a:lstStyle>
            <a:lvl1pPr>
              <a:defRPr/>
            </a:lvl1pPr>
          </a:lstStyle>
          <a:p>
            <a:pPr>
              <a:defRPr/>
            </a:pPr>
            <a:endParaRPr lang="en-US"/>
          </a:p>
        </p:txBody>
      </p:sp>
    </p:spTree>
    <p:extLst>
      <p:ext uri="{BB962C8B-B14F-4D97-AF65-F5344CB8AC3E}">
        <p14:creationId xmlns:p14="http://schemas.microsoft.com/office/powerpoint/2010/main" val="149914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777875"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8" name="TextBox 7"/>
          <p:cNvSpPr txBox="1"/>
          <p:nvPr/>
        </p:nvSpPr>
        <p:spPr>
          <a:xfrm>
            <a:off x="4500563"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9" name="Picture 10"/>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106172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4768" y="2504692"/>
            <a:ext cx="3276600"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980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9800" y="2504692"/>
            <a:ext cx="3273552"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0" name="Date Placeholder 13"/>
          <p:cNvSpPr>
            <a:spLocks noGrp="1"/>
          </p:cNvSpPr>
          <p:nvPr>
            <p:ph type="dt" sz="half" idx="10"/>
          </p:nvPr>
        </p:nvSpPr>
        <p:spPr/>
        <p:txBody>
          <a:bodyPr/>
          <a:lstStyle>
            <a:lvl1pPr>
              <a:defRPr/>
            </a:lvl1pPr>
          </a:lstStyle>
          <a:p>
            <a:pPr>
              <a:defRPr/>
            </a:pPr>
            <a:fld id="{EBB5226A-639D-DA47-9C4F-878446156601}" type="datetime4">
              <a:rPr lang="en-US" smtClean="0"/>
              <a:t>August 31, 2015</a:t>
            </a:fld>
            <a:endParaRPr lang="en-US" dirty="0"/>
          </a:p>
        </p:txBody>
      </p:sp>
      <p:sp>
        <p:nvSpPr>
          <p:cNvPr id="11" name="Slide Number Placeholder 14"/>
          <p:cNvSpPr>
            <a:spLocks noGrp="1"/>
          </p:cNvSpPr>
          <p:nvPr>
            <p:ph type="sldNum" sz="quarter" idx="11"/>
          </p:nvPr>
        </p:nvSpPr>
        <p:spPr/>
        <p:txBody>
          <a:bodyPr/>
          <a:lstStyle>
            <a:lvl1pPr>
              <a:defRPr/>
            </a:lvl1pPr>
          </a:lstStyle>
          <a:p>
            <a:pPr>
              <a:defRPr/>
            </a:pPr>
            <a:fld id="{F3FF079C-BBBA-6049-BEA8-DF38C6C4DC6D}" type="slidenum">
              <a:rPr lang="en-US"/>
              <a:pPr>
                <a:defRPr/>
              </a:pPr>
              <a:t>‹#›</a:t>
            </a:fld>
            <a:endParaRPr lang="en-US" dirty="0"/>
          </a:p>
        </p:txBody>
      </p:sp>
      <p:sp>
        <p:nvSpPr>
          <p:cNvPr id="13"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71917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777240" y="4086578"/>
            <a:ext cx="7543800" cy="914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083734" y="5014116"/>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4554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4"/>
          <p:cNvSpPr>
            <a:spLocks noGrp="1"/>
          </p:cNvSpPr>
          <p:nvPr>
            <p:ph type="dt" sz="half" idx="10"/>
          </p:nvPr>
        </p:nvSpPr>
        <p:spPr/>
        <p:txBody>
          <a:bodyPr/>
          <a:lstStyle>
            <a:lvl1pPr>
              <a:defRPr/>
            </a:lvl1pPr>
          </a:lstStyle>
          <a:p>
            <a:pPr>
              <a:defRPr/>
            </a:pPr>
            <a:fld id="{62AD2294-775A-A04A-9D47-1610BF652198}" type="datetime4">
              <a:rPr lang="en-US" smtClean="0"/>
              <a:t>August 31, 2015</a:t>
            </a:fld>
            <a:endParaRPr lang="en-US" dirty="0"/>
          </a:p>
        </p:txBody>
      </p:sp>
      <p:sp>
        <p:nvSpPr>
          <p:cNvPr id="4" name="Slide Number Placeholder 5"/>
          <p:cNvSpPr>
            <a:spLocks noGrp="1"/>
          </p:cNvSpPr>
          <p:nvPr>
            <p:ph type="sldNum" sz="quarter" idx="11"/>
          </p:nvPr>
        </p:nvSpPr>
        <p:spPr/>
        <p:txBody>
          <a:bodyPr/>
          <a:lstStyle>
            <a:lvl1pPr>
              <a:defRPr/>
            </a:lvl1pPr>
          </a:lstStyle>
          <a:p>
            <a:pPr>
              <a:defRPr/>
            </a:pPr>
            <a:fld id="{7AE6D069-3BC5-0F4E-AED0-A581D8B0A31D}" type="slidenum">
              <a:rPr lang="en-US"/>
              <a:pPr>
                <a:defRPr/>
              </a:pPr>
              <a:t>‹#›</a:t>
            </a:fld>
            <a:endParaRPr lang="en-US" dirty="0"/>
          </a:p>
        </p:txBody>
      </p:sp>
      <p:sp>
        <p:nvSpPr>
          <p:cNvPr id="5" name="Footer Placeholder 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98567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5740400" y="1774825"/>
            <a:ext cx="457200" cy="1230313"/>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249902"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126702"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itle 17"/>
          <p:cNvSpPr>
            <a:spLocks noGrp="1"/>
          </p:cNvSpPr>
          <p:nvPr>
            <p:ph type="title"/>
          </p:nvPr>
        </p:nvSpPr>
        <p:spPr/>
        <p:txBody>
          <a:bodyPr/>
          <a:lstStyle/>
          <a:p>
            <a:r>
              <a:rPr lang="en-US" smtClean="0"/>
              <a:t>Click to edit Master title style</a:t>
            </a:r>
            <a:endParaRPr lang="en-US" dirty="0"/>
          </a:p>
        </p:txBody>
      </p:sp>
      <p:sp>
        <p:nvSpPr>
          <p:cNvPr id="7" name="Date Placeholder 14"/>
          <p:cNvSpPr>
            <a:spLocks noGrp="1"/>
          </p:cNvSpPr>
          <p:nvPr>
            <p:ph type="dt" sz="half" idx="10"/>
          </p:nvPr>
        </p:nvSpPr>
        <p:spPr/>
        <p:txBody>
          <a:bodyPr/>
          <a:lstStyle>
            <a:lvl1pPr>
              <a:defRPr/>
            </a:lvl1pPr>
          </a:lstStyle>
          <a:p>
            <a:pPr>
              <a:defRPr/>
            </a:pPr>
            <a:fld id="{F825C82B-E545-304A-A01C-5DBA38AE32C8}" type="datetime4">
              <a:rPr lang="en-US" smtClean="0"/>
              <a:t>August 31, 2015</a:t>
            </a:fld>
            <a:endParaRPr lang="en-US" dirty="0"/>
          </a:p>
        </p:txBody>
      </p:sp>
      <p:sp>
        <p:nvSpPr>
          <p:cNvPr id="8" name="Slide Number Placeholder 15"/>
          <p:cNvSpPr>
            <a:spLocks noGrp="1"/>
          </p:cNvSpPr>
          <p:nvPr>
            <p:ph type="sldNum" sz="quarter" idx="11"/>
          </p:nvPr>
        </p:nvSpPr>
        <p:spPr/>
        <p:txBody>
          <a:bodyPr/>
          <a:lstStyle>
            <a:lvl1pPr>
              <a:defRPr/>
            </a:lvl1pPr>
          </a:lstStyle>
          <a:p>
            <a:pPr>
              <a:defRPr/>
            </a:pPr>
            <a:fld id="{F0721EEE-780A-C741-9946-A948AC465D83}" type="slidenum">
              <a:rPr lang="en-US"/>
              <a:pPr>
                <a:defRPr/>
              </a:pPr>
              <a:t>‹#›</a:t>
            </a:fld>
            <a:endParaRPr lang="en-US" dirty="0"/>
          </a:p>
        </p:txBody>
      </p:sp>
      <p:sp>
        <p:nvSpPr>
          <p:cNvPr id="9"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06789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955675" y="3692525"/>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896454" y="1397000"/>
            <a:ext cx="7424585" cy="208863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1264284" y="3813449"/>
            <a:ext cx="5029200" cy="720804"/>
          </a:xfrm>
        </p:spPr>
        <p:txBody>
          <a:bodyPr/>
          <a:lstStyle>
            <a:lvl1pPr marL="0" indent="0">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7" name="Date Placeholder 12"/>
          <p:cNvSpPr>
            <a:spLocks noGrp="1"/>
          </p:cNvSpPr>
          <p:nvPr>
            <p:ph type="dt" sz="half" idx="10"/>
          </p:nvPr>
        </p:nvSpPr>
        <p:spPr/>
        <p:txBody>
          <a:bodyPr/>
          <a:lstStyle>
            <a:lvl1pPr>
              <a:defRPr/>
            </a:lvl1pPr>
          </a:lstStyle>
          <a:p>
            <a:pPr>
              <a:defRPr/>
            </a:pPr>
            <a:fld id="{988D54CA-71F3-AB42-9544-804BC1A514FE}" type="datetime4">
              <a:rPr lang="en-US" smtClean="0"/>
              <a:t>August 31, 2015</a:t>
            </a:fld>
            <a:endParaRPr lang="en-US" dirty="0"/>
          </a:p>
        </p:txBody>
      </p:sp>
      <p:sp>
        <p:nvSpPr>
          <p:cNvPr id="8" name="Slide Number Placeholder 13"/>
          <p:cNvSpPr>
            <a:spLocks noGrp="1"/>
          </p:cNvSpPr>
          <p:nvPr>
            <p:ph type="sldNum" sz="quarter" idx="11"/>
          </p:nvPr>
        </p:nvSpPr>
        <p:spPr/>
        <p:txBody>
          <a:bodyPr/>
          <a:lstStyle>
            <a:lvl1pPr>
              <a:defRPr/>
            </a:lvl1pPr>
          </a:lstStyle>
          <a:p>
            <a:pPr>
              <a:defRPr/>
            </a:pPr>
            <a:fld id="{FC9B44FF-73CD-B944-A24A-C098C6968FA6}" type="slidenum">
              <a:rPr lang="en-US"/>
              <a:pPr>
                <a:defRPr/>
              </a:pPr>
              <a:t>‹#›</a:t>
            </a:fld>
            <a:endParaRPr lang="en-US" dirty="0"/>
          </a:p>
        </p:txBody>
      </p:sp>
      <p:sp>
        <p:nvSpPr>
          <p:cNvPr id="9" name="Footer Placeholder 1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35694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0588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1CEB69D-C828-1D4B-8E7C-AA7288DC06EC}" type="datetime4">
              <a:rPr lang="en-US" smtClean="0"/>
              <a:t>August 31, 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AB7962-86B7-1A42-BD2B-2AB85F7A99F0}" type="slidenum">
              <a:rPr lang="en-US"/>
              <a:pPr>
                <a:defRPr/>
              </a:pPr>
              <a:t>‹#›</a:t>
            </a:fld>
            <a:endParaRPr lang="en-US"/>
          </a:p>
        </p:txBody>
      </p:sp>
    </p:spTree>
    <p:extLst>
      <p:ext uri="{BB962C8B-B14F-4D97-AF65-F5344CB8AC3E}">
        <p14:creationId xmlns:p14="http://schemas.microsoft.com/office/powerpoint/2010/main" val="422755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rot="5400000">
            <a:off x="7373937" y="4516438"/>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127251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58510" y="685801"/>
            <a:ext cx="5029200" cy="3776181"/>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6C50A9A-B631-E847-AB43-2C1C4594463B}" type="datetime4">
              <a:rPr lang="en-US" smtClean="0"/>
              <a:t>August 31, 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08DC0C-358F-5D4E-B0CC-FF45E7EC01C1}" type="slidenum">
              <a:rPr lang="en-US"/>
              <a:pPr>
                <a:defRPr/>
              </a:pPr>
              <a:t>‹#›</a:t>
            </a:fld>
            <a:endParaRPr lang="en-US"/>
          </a:p>
        </p:txBody>
      </p:sp>
    </p:spTree>
    <p:extLst>
      <p:ext uri="{BB962C8B-B14F-4D97-AF65-F5344CB8AC3E}">
        <p14:creationId xmlns:p14="http://schemas.microsoft.com/office/powerpoint/2010/main" val="2264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en-US" dirty="0" smtClean="0"/>
              <a:t>Presentation</a:t>
            </a:r>
            <a:endParaRPr lang="en-US" dirty="0"/>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fld id="{391AE998-9DFF-B046-8B61-46163DD9C63C}" type="datetime4">
              <a:rPr lang="en-US" smtClean="0"/>
              <a:t>August 31, 2015</a:t>
            </a:fld>
            <a:endParaRPr lang="en-US" dirty="0"/>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endParaRPr lang="en-US"/>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lIns="91440" tIns="45720" rIns="91440" bIns="9144" rtlCol="0" anchor="b"/>
          <a:lstStyle>
            <a:lvl1pPr algn="l" fontAlgn="auto">
              <a:spcBef>
                <a:spcPts val="0"/>
              </a:spcBef>
              <a:spcAft>
                <a:spcPts val="0"/>
              </a:spcAft>
              <a:defRPr sz="1600" b="0" i="0">
                <a:solidFill>
                  <a:schemeClr val="tx1">
                    <a:alpha val="60000"/>
                  </a:schemeClr>
                </a:solidFill>
                <a:effectLst/>
                <a:latin typeface="Calibri"/>
                <a:ea typeface="+mn-ea"/>
                <a:cs typeface="Calibri"/>
              </a:defRPr>
            </a:lvl1pPr>
          </a:lstStyle>
          <a:p>
            <a:pPr>
              <a:defRPr/>
            </a:pPr>
            <a:fld id="{0ADC0D0B-05AD-5040-BE5B-53A288BDFE07}"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p:txStyles>
    <p:title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1" fontAlgn="base" hangingPunct="1">
        <a:spcBef>
          <a:spcPct val="20000"/>
        </a:spcBef>
        <a:spcAft>
          <a:spcPct val="0"/>
        </a:spcAft>
        <a:buSzPct val="60000"/>
        <a:buFont typeface="Wingdings" charset="0"/>
        <a:buChar char=""/>
        <a:defRPr sz="21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1pPr>
      <a:lvl2pPr marL="639763" indent="-255588" algn="l" rtl="0" eaLnBrk="1" fontAlgn="base" hangingPunct="1">
        <a:spcBef>
          <a:spcPct val="20000"/>
        </a:spcBef>
        <a:spcAft>
          <a:spcPct val="0"/>
        </a:spcAft>
        <a:buSzPct val="60000"/>
        <a:buFont typeface="Wingdings" charset="0"/>
        <a:buChar char=""/>
        <a:defRPr sz="19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2pPr>
      <a:lvl3pPr marL="1004888" indent="-255588" algn="l" rtl="0" eaLnBrk="1" fontAlgn="base" hangingPunct="1">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3pPr>
      <a:lvl4pPr marL="1371600" indent="-255588" algn="l" rtl="0" eaLnBrk="1" fontAlgn="base" hangingPunct="1">
        <a:spcBef>
          <a:spcPct val="20000"/>
        </a:spcBef>
        <a:spcAft>
          <a:spcPct val="0"/>
        </a:spcAft>
        <a:buSzPct val="60000"/>
        <a:buFont typeface="Wingdings" charset="0"/>
        <a:buChar char=""/>
        <a:defRPr sz="16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4pPr>
      <a:lvl5pPr marL="1644650" indent="-255588" algn="l" rtl="0" eaLnBrk="1" fontAlgn="base" hangingPunct="1">
        <a:spcBef>
          <a:spcPct val="20000"/>
        </a:spcBef>
        <a:spcAft>
          <a:spcPct val="0"/>
        </a:spcAft>
        <a:buSzPct val="60000"/>
        <a:buFont typeface="Wingdings" charset="0"/>
        <a:buChar char=""/>
        <a:defRPr sz="15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iddle school girl.jpg"/>
          <p:cNvPicPr>
            <a:picLocks noChangeAspect="1"/>
          </p:cNvPicPr>
          <p:nvPr/>
        </p:nvPicPr>
        <p:blipFill rotWithShape="1">
          <a:blip r:embed="rId2" cstate="email">
            <a:extLst>
              <a:ext uri="{28A0092B-C50C-407E-A947-70E740481C1C}">
                <a14:useLocalDpi xmlns:a14="http://schemas.microsoft.com/office/drawing/2010/main" val="0"/>
              </a:ext>
            </a:extLst>
          </a:blip>
          <a:srcRect b="37435"/>
          <a:stretch/>
        </p:blipFill>
        <p:spPr>
          <a:xfrm>
            <a:off x="4989843" y="5189517"/>
            <a:ext cx="2057902" cy="1674833"/>
          </a:xfrm>
          <a:prstGeom prst="rect">
            <a:avLst/>
          </a:prstGeom>
        </p:spPr>
      </p:pic>
      <p:sp>
        <p:nvSpPr>
          <p:cNvPr id="3" name="Subtitle 2"/>
          <p:cNvSpPr>
            <a:spLocks noGrp="1"/>
          </p:cNvSpPr>
          <p:nvPr>
            <p:ph type="subTitle" idx="1"/>
          </p:nvPr>
        </p:nvSpPr>
        <p:spPr>
          <a:xfrm>
            <a:off x="2720975" y="3524253"/>
            <a:ext cx="6172200" cy="685800"/>
          </a:xfrm>
        </p:spPr>
        <p:txBody>
          <a:bodyPr/>
          <a:lstStyle/>
          <a:p>
            <a:pPr fontAlgn="auto">
              <a:spcAft>
                <a:spcPts val="0"/>
              </a:spcAft>
              <a:buFont typeface="Wingdings" pitchFamily="2" charset="2"/>
              <a:buNone/>
              <a:defRPr/>
            </a:pPr>
            <a:r>
              <a:rPr lang="en-US" dirty="0" smtClean="0">
                <a:ea typeface="+mn-ea"/>
              </a:rPr>
              <a:t>Presentation to the Special Administrative Board</a:t>
            </a:r>
            <a:endParaRPr lang="en-US" dirty="0">
              <a:ea typeface="+mn-ea"/>
            </a:endParaRPr>
          </a:p>
        </p:txBody>
      </p:sp>
      <p:pic>
        <p:nvPicPr>
          <p:cNvPr id="4"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575162"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TOKY-SLPS-DAY2-0077_R.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5189517"/>
            <a:ext cx="2523211"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rotWithShape="1">
          <a:blip r:embed="rId5">
            <a:extLst>
              <a:ext uri="{28A0092B-C50C-407E-A947-70E740481C1C}">
                <a14:useLocalDpi xmlns:a14="http://schemas.microsoft.com/office/drawing/2010/main" val="0"/>
              </a:ext>
            </a:extLst>
          </a:blip>
          <a:srcRect r="8961"/>
          <a:stretch/>
        </p:blipFill>
        <p:spPr bwMode="auto">
          <a:xfrm>
            <a:off x="6852425" y="5189517"/>
            <a:ext cx="2291575"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Screen Shot 2014-03-13 at 4.18.19 PM_croppe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279637" y="-1587"/>
            <a:ext cx="229552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807"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ubtitle 2"/>
          <p:cNvSpPr txBox="1">
            <a:spLocks/>
          </p:cNvSpPr>
          <p:nvPr/>
        </p:nvSpPr>
        <p:spPr>
          <a:xfrm>
            <a:off x="1349375" y="4013202"/>
            <a:ext cx="7543800" cy="600053"/>
          </a:xfrm>
          <a:prstGeom prst="rect">
            <a:avLst/>
          </a:prstGeom>
        </p:spPr>
        <p:txBody>
          <a:bodyPr anchor="ctr">
            <a:normAutofit fontScale="92500" lnSpcReduction="20000"/>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800" dirty="0" smtClean="0">
                <a:latin typeface="Calibri"/>
                <a:cs typeface="Calibri"/>
              </a:rPr>
              <a:t>Angie Banks</a:t>
            </a:r>
          </a:p>
          <a:p>
            <a:pPr algn="r" fontAlgn="auto">
              <a:defRPr/>
            </a:pPr>
            <a:r>
              <a:rPr lang="en-US" sz="1800" i="1" dirty="0" smtClean="0">
                <a:latin typeface="Calibri"/>
                <a:cs typeface="Calibri"/>
              </a:rPr>
              <a:t>CFO and Treasurer</a:t>
            </a:r>
            <a:endParaRPr lang="en-US" sz="1800" i="1" dirty="0">
              <a:latin typeface="Calibri"/>
              <a:cs typeface="Calibri"/>
            </a:endParaRPr>
          </a:p>
        </p:txBody>
      </p:sp>
      <p:sp>
        <p:nvSpPr>
          <p:cNvPr id="13" name="Subtitle 2"/>
          <p:cNvSpPr txBox="1">
            <a:spLocks/>
          </p:cNvSpPr>
          <p:nvPr/>
        </p:nvSpPr>
        <p:spPr>
          <a:xfrm>
            <a:off x="1349375" y="4589463"/>
            <a:ext cx="7543800" cy="244475"/>
          </a:xfrm>
          <a:prstGeom prst="rect">
            <a:avLst/>
          </a:prstGeom>
        </p:spPr>
        <p:txBody>
          <a:bodyPr anchor="ctr">
            <a:normAutofit fontScale="85000" lnSpcReduction="20000"/>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400" dirty="0" smtClean="0">
                <a:latin typeface="Calibri"/>
                <a:cs typeface="Calibri"/>
              </a:rPr>
              <a:t>August 27, 2015</a:t>
            </a:r>
            <a:endParaRPr lang="en-US" sz="1400" dirty="0">
              <a:latin typeface="Calibri"/>
              <a:cs typeface="Calibri"/>
            </a:endParaRPr>
          </a:p>
        </p:txBody>
      </p:sp>
      <p:sp>
        <p:nvSpPr>
          <p:cNvPr id="2" name="Title 1"/>
          <p:cNvSpPr>
            <a:spLocks noGrp="1"/>
          </p:cNvSpPr>
          <p:nvPr>
            <p:ph type="ctrTitle"/>
          </p:nvPr>
        </p:nvSpPr>
        <p:spPr>
          <a:xfrm>
            <a:off x="133350" y="2903542"/>
            <a:ext cx="8759825" cy="730250"/>
          </a:xfrm>
        </p:spPr>
        <p:txBody>
          <a:bodyPr/>
          <a:lstStyle/>
          <a:p>
            <a:pPr fontAlgn="auto">
              <a:spcAft>
                <a:spcPts val="0"/>
              </a:spcAft>
              <a:defRPr/>
            </a:pPr>
            <a:r>
              <a:rPr lang="en-US" sz="4400" dirty="0" smtClean="0">
                <a:solidFill>
                  <a:srgbClr val="1A2D70"/>
                </a:solidFill>
                <a:ea typeface="+mj-ea"/>
              </a:rPr>
              <a:t>General Operating Budget </a:t>
            </a:r>
            <a:br>
              <a:rPr lang="en-US" sz="4400" dirty="0" smtClean="0">
                <a:solidFill>
                  <a:srgbClr val="1A2D70"/>
                </a:solidFill>
                <a:ea typeface="+mj-ea"/>
              </a:rPr>
            </a:br>
            <a:r>
              <a:rPr lang="en-US" sz="4000" dirty="0" smtClean="0">
                <a:solidFill>
                  <a:srgbClr val="1A2D70"/>
                </a:solidFill>
                <a:ea typeface="+mj-ea"/>
              </a:rPr>
              <a:t>FY2014-15 Financial </a:t>
            </a:r>
            <a:r>
              <a:rPr lang="en-US" sz="4000" dirty="0">
                <a:solidFill>
                  <a:srgbClr val="1A2D70"/>
                </a:solidFill>
                <a:ea typeface="+mj-ea"/>
              </a:rPr>
              <a:t>Update </a:t>
            </a:r>
          </a:p>
        </p:txBody>
      </p:sp>
      <p:pic>
        <p:nvPicPr>
          <p:cNvPr id="14" name="Picture 13"/>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bwMode="auto">
          <a:xfrm>
            <a:off x="2523210" y="5189517"/>
            <a:ext cx="2502723" cy="16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477671" y="536984"/>
            <a:ext cx="7083189"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solidFill>
                  <a:srgbClr val="1A2D70"/>
                </a:solidFill>
                <a:effectLst/>
              </a:rPr>
              <a:t>FY2014-15 Budget Objectives</a:t>
            </a:r>
            <a:endParaRPr lang="en-US" sz="3600" dirty="0">
              <a:solidFill>
                <a:srgbClr val="1A2D70"/>
              </a:solidFill>
              <a:effectLst/>
            </a:endParaRPr>
          </a:p>
        </p:txBody>
      </p:sp>
      <p:sp>
        <p:nvSpPr>
          <p:cNvPr id="6" name="Content Placeholder 1"/>
          <p:cNvSpPr>
            <a:spLocks noGrp="1"/>
          </p:cNvSpPr>
          <p:nvPr>
            <p:ph idx="4294967295"/>
          </p:nvPr>
        </p:nvSpPr>
        <p:spPr>
          <a:xfrm>
            <a:off x="962025" y="1714500"/>
            <a:ext cx="7267575" cy="5438775"/>
          </a:xfrm>
        </p:spPr>
        <p:txBody>
          <a:bodyPr>
            <a:normAutofit fontScale="92500" lnSpcReduction="10000"/>
          </a:bodyPr>
          <a:lstStyle/>
          <a:p>
            <a:pPr>
              <a:buFont typeface="Arial" panose="020B0604020202020204" pitchFamily="34" charset="0"/>
              <a:buChar char="•"/>
            </a:pPr>
            <a:r>
              <a:rPr lang="en-US" sz="2600" dirty="0" smtClean="0"/>
              <a:t>Improve academic outcomes </a:t>
            </a:r>
            <a:endParaRPr lang="en-US" sz="2600" dirty="0"/>
          </a:p>
          <a:p>
            <a:pPr lvl="1">
              <a:buFont typeface="Arial" panose="020B0604020202020204" pitchFamily="34" charset="0"/>
              <a:buChar char="•"/>
            </a:pPr>
            <a:r>
              <a:rPr lang="en-US" sz="2200" dirty="0" smtClean="0"/>
              <a:t>Implement </a:t>
            </a:r>
            <a:r>
              <a:rPr lang="en-US" sz="2200" dirty="0"/>
              <a:t>SLPS Initiatives </a:t>
            </a:r>
          </a:p>
          <a:p>
            <a:pPr lvl="1">
              <a:buFont typeface="Arial" panose="020B0604020202020204" pitchFamily="34" charset="0"/>
              <a:buChar char="•"/>
            </a:pPr>
            <a:r>
              <a:rPr lang="en-US" sz="2200" dirty="0" smtClean="0"/>
              <a:t>Re-align </a:t>
            </a:r>
            <a:r>
              <a:rPr lang="en-US" sz="2200" dirty="0"/>
              <a:t>resources to support principals, teachers and students </a:t>
            </a:r>
          </a:p>
          <a:p>
            <a:pPr lvl="1">
              <a:buFont typeface="Arial" panose="020B0604020202020204" pitchFamily="34" charset="0"/>
              <a:buChar char="•"/>
            </a:pPr>
            <a:r>
              <a:rPr lang="en-US" sz="2200" dirty="0" smtClean="0"/>
              <a:t>Target </a:t>
            </a:r>
            <a:r>
              <a:rPr lang="en-US" sz="2200" dirty="0"/>
              <a:t>resources to schools based on academic </a:t>
            </a:r>
            <a:r>
              <a:rPr lang="en-US" sz="2200" dirty="0" smtClean="0"/>
              <a:t>need</a:t>
            </a:r>
            <a:br>
              <a:rPr lang="en-US" sz="2200" dirty="0" smtClean="0"/>
            </a:br>
            <a:r>
              <a:rPr lang="en-US" sz="2200" dirty="0" smtClean="0"/>
              <a:t> </a:t>
            </a:r>
            <a:endParaRPr lang="en-US" sz="2200" dirty="0"/>
          </a:p>
          <a:p>
            <a:pPr>
              <a:buFont typeface="Arial" panose="020B0604020202020204" pitchFamily="34" charset="0"/>
              <a:buChar char="•"/>
            </a:pPr>
            <a:r>
              <a:rPr lang="en-US" sz="2600" dirty="0" smtClean="0"/>
              <a:t>Establish Full </a:t>
            </a:r>
            <a:r>
              <a:rPr lang="en-US" sz="2600" dirty="0"/>
              <a:t>Accreditation </a:t>
            </a:r>
            <a:r>
              <a:rPr lang="en-US" sz="2400" dirty="0" smtClean="0"/>
              <a:t/>
            </a:r>
            <a:br>
              <a:rPr lang="en-US" sz="2400" dirty="0" smtClean="0"/>
            </a:br>
            <a:endParaRPr lang="en-US" sz="2400" dirty="0"/>
          </a:p>
          <a:p>
            <a:pPr>
              <a:buFont typeface="Arial" panose="020B0604020202020204" pitchFamily="34" charset="0"/>
              <a:buChar char="•"/>
            </a:pPr>
            <a:r>
              <a:rPr lang="en-US" sz="2600" dirty="0"/>
              <a:t>Balance expenditures and revenues </a:t>
            </a:r>
            <a:r>
              <a:rPr lang="en-US" sz="2600" dirty="0" smtClean="0"/>
              <a:t/>
            </a:r>
            <a:br>
              <a:rPr lang="en-US" sz="2600" dirty="0" smtClean="0"/>
            </a:br>
            <a:endParaRPr lang="en-US" sz="2600" dirty="0"/>
          </a:p>
          <a:p>
            <a:pPr>
              <a:buFont typeface="Arial" panose="020B0604020202020204" pitchFamily="34" charset="0"/>
              <a:buChar char="•"/>
            </a:pPr>
            <a:r>
              <a:rPr lang="en-US" sz="2600" dirty="0"/>
              <a:t>Reinforce a culture of high expectations and accountability </a:t>
            </a:r>
          </a:p>
          <a:p>
            <a:endParaRPr lang="en-US" sz="2600" dirty="0"/>
          </a:p>
          <a:p>
            <a:pPr marL="109537" indent="0">
              <a:buNone/>
            </a:pPr>
            <a:r>
              <a:rPr lang="en-US" sz="2400" b="1" dirty="0" smtClean="0"/>
              <a:t> </a:t>
            </a:r>
            <a:r>
              <a:rPr lang="en-US" sz="2400" dirty="0" smtClean="0">
                <a:solidFill>
                  <a:schemeClr val="tx2"/>
                </a:solidFill>
              </a:rPr>
              <a:t/>
            </a:r>
            <a:br>
              <a:rPr lang="en-US" sz="2400" dirty="0" smtClean="0">
                <a:solidFill>
                  <a:schemeClr val="tx2"/>
                </a:solidFill>
              </a:rPr>
            </a:br>
            <a:endParaRPr lang="en-US" sz="2400" dirty="0" smtClean="0">
              <a:solidFill>
                <a:schemeClr val="tx2"/>
              </a:solidFill>
            </a:endParaRPr>
          </a:p>
          <a:p>
            <a:pPr marL="109537" indent="0">
              <a:buFont typeface="Wingdings 3" pitchFamily="18" charset="2"/>
              <a:buNone/>
              <a:defRPr/>
            </a:pPr>
            <a:endParaRPr lang="en-US" dirty="0" smtClean="0"/>
          </a:p>
          <a:p>
            <a:pPr lvl="1">
              <a:defRPr/>
            </a:pPr>
            <a:endParaRPr lang="en-US" dirty="0" smtClean="0"/>
          </a:p>
          <a:p>
            <a:pPr lvl="1">
              <a:defRPr/>
            </a:pPr>
            <a:endParaRPr lang="en-US" dirty="0"/>
          </a:p>
        </p:txBody>
      </p:sp>
      <p:sp>
        <p:nvSpPr>
          <p:cNvPr id="7" name="Date Placeholder 3"/>
          <p:cNvSpPr>
            <a:spLocks noGrp="1"/>
          </p:cNvSpPr>
          <p:nvPr>
            <p:ph type="dt" sz="quarter" idx="10"/>
          </p:nvPr>
        </p:nvSpPr>
        <p:spPr bwMode="auto">
          <a:xfrm>
            <a:off x="61722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A6470B4-D36A-4DBA-B8FC-D74732B04195}" type="datetime1">
              <a:rPr lang="en-US" smtClean="0"/>
              <a:pPr fontAlgn="base">
                <a:spcBef>
                  <a:spcPct val="0"/>
                </a:spcBef>
                <a:spcAft>
                  <a:spcPct val="0"/>
                </a:spcAft>
                <a:defRPr/>
              </a:pPr>
              <a:t>8/31/2015</a:t>
            </a:fld>
            <a:endParaRPr lang="en-US" dirty="0" smtClean="0"/>
          </a:p>
        </p:txBody>
      </p:sp>
      <p:sp>
        <p:nvSpPr>
          <p:cNvPr id="8" name="Slide Number Placeholder 4"/>
          <p:cNvSpPr>
            <a:spLocks noGrp="1"/>
          </p:cNvSpPr>
          <p:nvPr>
            <p:ph type="sldNum" sz="quarter" idx="12"/>
          </p:nvPr>
        </p:nvSpPr>
        <p:spPr bwMode="auto">
          <a:xfrm>
            <a:off x="822325" y="6154738"/>
            <a:ext cx="45720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9E90021-D88B-42F3-9C16-56695A3B7FB4}" type="slidenum">
              <a:rPr lang="en-US" smtClean="0"/>
              <a:pPr fontAlgn="base">
                <a:spcBef>
                  <a:spcPct val="0"/>
                </a:spcBef>
                <a:spcAft>
                  <a:spcPct val="0"/>
                </a:spcAft>
                <a:defRPr/>
              </a:pPr>
              <a:t>2</a:t>
            </a:fld>
            <a:endParaRPr lang="en-US" dirty="0" smtClean="0"/>
          </a:p>
        </p:txBody>
      </p:sp>
      <p:sp>
        <p:nvSpPr>
          <p:cNvPr id="9" name="Footer Placeholder 5"/>
          <p:cNvSpPr txBox="1">
            <a:spLocks/>
          </p:cNvSpPr>
          <p:nvPr/>
        </p:nvSpPr>
        <p:spPr bwMode="auto">
          <a:xfrm>
            <a:off x="822325" y="5842000"/>
            <a:ext cx="2133600" cy="304800"/>
          </a:xfrm>
          <a:prstGeom prst="rect">
            <a:avLst/>
          </a:prstGeom>
          <a:ln>
            <a:miter lim="800000"/>
            <a:headEnd/>
            <a:tailEnd/>
          </a:ln>
        </p:spPr>
        <p:txBody>
          <a:bodyPr vert="horz" wrap="square" lIns="91440" tIns="45720" rIns="91440" bIns="45720" numCol="1" rtlCol="0" anchor="b" anchorCtr="0" compatLnSpc="1">
            <a:prstTxWarp prst="textNoShape">
              <a:avLst/>
            </a:prstTxWarp>
          </a:bodyPr>
          <a:lstStyle>
            <a:defPPr>
              <a:defRPr lang="en-US"/>
            </a:defPPr>
            <a:lvl1pPr algn="l" rtl="0" fontAlgn="auto">
              <a:spcBef>
                <a:spcPts val="0"/>
              </a:spcBef>
              <a:spcAft>
                <a:spcPts val="0"/>
              </a:spcAft>
              <a:defRPr sz="1600" b="0" i="0" kern="1200">
                <a:solidFill>
                  <a:schemeClr val="tx1">
                    <a:alpha val="60000"/>
                  </a:schemeClr>
                </a:solidFill>
                <a:effectLst/>
                <a:latin typeface="Calibri"/>
                <a:ea typeface="+mn-ea"/>
                <a:cs typeface="Calibri"/>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a:lstStyle>
          <a:p>
            <a:pPr fontAlgn="base">
              <a:spcBef>
                <a:spcPct val="0"/>
              </a:spcBef>
              <a:spcAft>
                <a:spcPct val="0"/>
              </a:spcAft>
              <a:defRPr/>
            </a:pPr>
            <a:r>
              <a:rPr lang="en-US" dirty="0" smtClean="0"/>
              <a:t>St. Louis Public Schools</a:t>
            </a:r>
          </a:p>
        </p:txBody>
      </p:sp>
    </p:spTree>
    <p:extLst>
      <p:ext uri="{BB962C8B-B14F-4D97-AF65-F5344CB8AC3E}">
        <p14:creationId xmlns:p14="http://schemas.microsoft.com/office/powerpoint/2010/main" val="38463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366643" y="536984"/>
            <a:ext cx="7167632"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rgbClr val="1A2D70"/>
                </a:solidFill>
                <a:effectLst/>
              </a:rPr>
              <a:t>FY2014-15 GOB Quarter#4</a:t>
            </a:r>
            <a:endParaRPr lang="en-US" dirty="0">
              <a:solidFill>
                <a:srgbClr val="1A2D70"/>
              </a:solidFill>
              <a:effectLst/>
            </a:endParaRPr>
          </a:p>
        </p:txBody>
      </p:sp>
      <p:sp>
        <p:nvSpPr>
          <p:cNvPr id="11" name="Date Placeholder 3"/>
          <p:cNvSpPr>
            <a:spLocks noGrp="1"/>
          </p:cNvSpPr>
          <p:nvPr>
            <p:ph type="dt" sz="quarter" idx="10"/>
          </p:nvPr>
        </p:nvSpPr>
        <p:spPr bwMode="auto">
          <a:xfrm>
            <a:off x="61722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A6470B4-D36A-4DBA-B8FC-D74732B04195}" type="datetime1">
              <a:rPr lang="en-US" smtClean="0"/>
              <a:pPr fontAlgn="base">
                <a:spcBef>
                  <a:spcPct val="0"/>
                </a:spcBef>
                <a:spcAft>
                  <a:spcPct val="0"/>
                </a:spcAft>
                <a:defRPr/>
              </a:pPr>
              <a:t>8/31/2015</a:t>
            </a:fld>
            <a:endParaRPr lang="en-US" dirty="0" smtClean="0"/>
          </a:p>
        </p:txBody>
      </p:sp>
      <p:sp>
        <p:nvSpPr>
          <p:cNvPr id="12" name="Slide Number Placeholder 4"/>
          <p:cNvSpPr>
            <a:spLocks noGrp="1"/>
          </p:cNvSpPr>
          <p:nvPr>
            <p:ph type="sldNum" sz="quarter" idx="12"/>
          </p:nvPr>
        </p:nvSpPr>
        <p:spPr bwMode="auto">
          <a:xfrm>
            <a:off x="822325" y="6154738"/>
            <a:ext cx="45720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9E90021-D88B-42F3-9C16-56695A3B7FB4}" type="slidenum">
              <a:rPr lang="en-US" smtClean="0"/>
              <a:pPr fontAlgn="base">
                <a:spcBef>
                  <a:spcPct val="0"/>
                </a:spcBef>
                <a:spcAft>
                  <a:spcPct val="0"/>
                </a:spcAft>
                <a:defRPr/>
              </a:pPr>
              <a:t>3</a:t>
            </a:fld>
            <a:endParaRPr lang="en-US" dirty="0" smtClean="0"/>
          </a:p>
        </p:txBody>
      </p:sp>
      <p:graphicFrame>
        <p:nvGraphicFramePr>
          <p:cNvPr id="6" name="Object 5"/>
          <p:cNvGraphicFramePr>
            <a:graphicFrameLocks noChangeAspect="1"/>
          </p:cNvGraphicFramePr>
          <p:nvPr>
            <p:extLst>
              <p:ext uri="{D42A27DB-BD31-4B8C-83A1-F6EECF244321}">
                <p14:modId xmlns:p14="http://schemas.microsoft.com/office/powerpoint/2010/main" val="4156344570"/>
              </p:ext>
            </p:extLst>
          </p:nvPr>
        </p:nvGraphicFramePr>
        <p:xfrm>
          <a:off x="19190" y="1457324"/>
          <a:ext cx="9106716" cy="4477649"/>
        </p:xfrm>
        <a:graphic>
          <a:graphicData uri="http://schemas.openxmlformats.org/presentationml/2006/ole">
            <mc:AlternateContent xmlns:mc="http://schemas.openxmlformats.org/markup-compatibility/2006">
              <mc:Choice xmlns:v="urn:schemas-microsoft-com:vml" Requires="v">
                <p:oleObj spid="_x0000_s1052" name="Worksheet" r:id="rId5" imgW="8019977" imgH="3943350" progId="Excel.Sheet.8">
                  <p:embed/>
                </p:oleObj>
              </mc:Choice>
              <mc:Fallback>
                <p:oleObj name="Worksheet" r:id="rId5" imgW="8019977" imgH="3943350" progId="Excel.Sheet.8">
                  <p:embed/>
                  <p:pic>
                    <p:nvPicPr>
                      <p:cNvPr id="0" name=""/>
                      <p:cNvPicPr/>
                      <p:nvPr/>
                    </p:nvPicPr>
                    <p:blipFill>
                      <a:blip r:embed="rId6"/>
                      <a:stretch>
                        <a:fillRect/>
                      </a:stretch>
                    </p:blipFill>
                    <p:spPr>
                      <a:xfrm>
                        <a:off x="19190" y="1457324"/>
                        <a:ext cx="9106716" cy="4477649"/>
                      </a:xfrm>
                      <a:prstGeom prst="rect">
                        <a:avLst/>
                      </a:prstGeom>
                    </p:spPr>
                  </p:pic>
                </p:oleObj>
              </mc:Fallback>
            </mc:AlternateContent>
          </a:graphicData>
        </a:graphic>
      </p:graphicFrame>
    </p:spTree>
    <p:extLst>
      <p:ext uri="{BB962C8B-B14F-4D97-AF65-F5344CB8AC3E}">
        <p14:creationId xmlns:p14="http://schemas.microsoft.com/office/powerpoint/2010/main" val="1657014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366643" y="536984"/>
            <a:ext cx="7167632"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solidFill>
                  <a:srgbClr val="1A2D70"/>
                </a:solidFill>
                <a:effectLst/>
              </a:rPr>
              <a:t>FY2015 GOB Amendment#2</a:t>
            </a:r>
            <a:endParaRPr lang="en-US" sz="3600" dirty="0">
              <a:solidFill>
                <a:srgbClr val="1A2D70"/>
              </a:solidFill>
              <a:effectLst/>
            </a:endParaRPr>
          </a:p>
        </p:txBody>
      </p:sp>
      <p:sp>
        <p:nvSpPr>
          <p:cNvPr id="11" name="Date Placeholder 3"/>
          <p:cNvSpPr>
            <a:spLocks noGrp="1"/>
          </p:cNvSpPr>
          <p:nvPr>
            <p:ph type="dt" sz="quarter" idx="10"/>
          </p:nvPr>
        </p:nvSpPr>
        <p:spPr bwMode="auto">
          <a:xfrm>
            <a:off x="61722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A6470B4-D36A-4DBA-B8FC-D74732B04195}" type="datetime1">
              <a:rPr lang="en-US" smtClean="0"/>
              <a:pPr fontAlgn="base">
                <a:spcBef>
                  <a:spcPct val="0"/>
                </a:spcBef>
                <a:spcAft>
                  <a:spcPct val="0"/>
                </a:spcAft>
                <a:defRPr/>
              </a:pPr>
              <a:t>8/31/2015</a:t>
            </a:fld>
            <a:endParaRPr lang="en-US" dirty="0" smtClean="0"/>
          </a:p>
        </p:txBody>
      </p:sp>
      <p:sp>
        <p:nvSpPr>
          <p:cNvPr id="12" name="Slide Number Placeholder 4"/>
          <p:cNvSpPr>
            <a:spLocks noGrp="1"/>
          </p:cNvSpPr>
          <p:nvPr>
            <p:ph type="sldNum" sz="quarter" idx="12"/>
          </p:nvPr>
        </p:nvSpPr>
        <p:spPr bwMode="auto">
          <a:xfrm>
            <a:off x="822325" y="6154738"/>
            <a:ext cx="45720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9E90021-D88B-42F3-9C16-56695A3B7FB4}" type="slidenum">
              <a:rPr lang="en-US" smtClean="0"/>
              <a:pPr fontAlgn="base">
                <a:spcBef>
                  <a:spcPct val="0"/>
                </a:spcBef>
                <a:spcAft>
                  <a:spcPct val="0"/>
                </a:spcAft>
                <a:defRPr/>
              </a:pPr>
              <a:t>4</a:t>
            </a:fld>
            <a:endParaRPr lang="en-US"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661" y="1384725"/>
            <a:ext cx="7067837" cy="5214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0179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82175"/>
            <a:ext cx="8839200" cy="4525962"/>
          </a:xfrm>
        </p:spPr>
        <p:txBody>
          <a:bodyPr>
            <a:normAutofit/>
          </a:bodyPr>
          <a:lstStyle/>
          <a:p>
            <a:pPr>
              <a:lnSpc>
                <a:spcPts val="2640"/>
              </a:lnSpc>
              <a:buNone/>
              <a:defRPr/>
            </a:pPr>
            <a:r>
              <a:rPr lang="en-US" spc="-150" dirty="0" smtClean="0">
                <a:solidFill>
                  <a:srgbClr val="C00000"/>
                </a:solidFill>
              </a:rPr>
              <a:t>			      </a:t>
            </a:r>
            <a:r>
              <a:rPr lang="en-US" sz="2200" b="1" dirty="0" smtClean="0">
                <a:solidFill>
                  <a:srgbClr val="000000"/>
                </a:solidFill>
              </a:rPr>
              <a:t>FY2015             </a:t>
            </a:r>
            <a:r>
              <a:rPr lang="en-US" sz="2200" b="1" dirty="0" err="1" smtClean="0">
                <a:solidFill>
                  <a:srgbClr val="000000"/>
                </a:solidFill>
              </a:rPr>
              <a:t>FY2015</a:t>
            </a:r>
            <a:r>
              <a:rPr lang="en-US" sz="2200" b="1" dirty="0" smtClean="0">
                <a:solidFill>
                  <a:srgbClr val="000000"/>
                </a:solidFill>
              </a:rPr>
              <a:t>              </a:t>
            </a:r>
            <a:r>
              <a:rPr lang="en-US" sz="2200" b="1" dirty="0" err="1" smtClean="0">
                <a:solidFill>
                  <a:srgbClr val="000000"/>
                </a:solidFill>
              </a:rPr>
              <a:t>FY2015</a:t>
            </a:r>
            <a:r>
              <a:rPr lang="en-US" sz="2200" b="1" dirty="0" smtClean="0">
                <a:solidFill>
                  <a:srgbClr val="000000"/>
                </a:solidFill>
              </a:rPr>
              <a:t> 	    	FY2016</a:t>
            </a:r>
            <a:endParaRPr lang="en-US" sz="2200" b="1" dirty="0">
              <a:solidFill>
                <a:srgbClr val="000000"/>
              </a:solidFill>
            </a:endParaRPr>
          </a:p>
          <a:p>
            <a:pPr>
              <a:lnSpc>
                <a:spcPts val="2640"/>
              </a:lnSpc>
              <a:spcBef>
                <a:spcPts val="0"/>
              </a:spcBef>
              <a:buNone/>
              <a:defRPr/>
            </a:pPr>
            <a:r>
              <a:rPr lang="en-US" spc="-150" dirty="0" smtClean="0">
                <a:solidFill>
                  <a:srgbClr val="000000"/>
                </a:solidFill>
                <a:latin typeface="Arial" pitchFamily="34" charset="0"/>
                <a:cs typeface="Arial" pitchFamily="34" charset="0"/>
              </a:rPr>
              <a:t>			   </a:t>
            </a:r>
            <a:r>
              <a:rPr lang="en-US" sz="2200" b="1" dirty="0" smtClean="0">
                <a:solidFill>
                  <a:srgbClr val="000000"/>
                </a:solidFill>
              </a:rPr>
              <a:t>Adopted 	 Amend#2          Projected          Adopted</a:t>
            </a:r>
          </a:p>
          <a:p>
            <a:pPr>
              <a:lnSpc>
                <a:spcPts val="2640"/>
              </a:lnSpc>
              <a:spcBef>
                <a:spcPts val="0"/>
              </a:spcBef>
              <a:buNone/>
              <a:defRPr/>
            </a:pPr>
            <a:endParaRPr lang="en-US" sz="2200" b="1" dirty="0">
              <a:solidFill>
                <a:srgbClr val="000000"/>
              </a:solidFill>
            </a:endParaRPr>
          </a:p>
          <a:p>
            <a:pPr>
              <a:buNone/>
              <a:defRPr/>
            </a:pPr>
            <a:r>
              <a:rPr lang="en-US" sz="2400" dirty="0">
                <a:solidFill>
                  <a:srgbClr val="000000"/>
                </a:solidFill>
              </a:rPr>
              <a:t>Revenues </a:t>
            </a:r>
            <a:r>
              <a:rPr lang="en-US" sz="2400" spc="-150" dirty="0" smtClean="0">
                <a:solidFill>
                  <a:srgbClr val="000000"/>
                </a:solidFill>
                <a:latin typeface="Arial" pitchFamily="34" charset="0"/>
                <a:cs typeface="Arial" pitchFamily="34" charset="0"/>
              </a:rPr>
              <a:t>	     </a:t>
            </a:r>
            <a:r>
              <a:rPr lang="en-US" sz="2400" dirty="0" smtClean="0">
                <a:solidFill>
                  <a:srgbClr val="000000"/>
                </a:solidFill>
                <a:cs typeface="Arial" pitchFamily="34" charset="0"/>
              </a:rPr>
              <a:t>$285.0M	</a:t>
            </a:r>
            <a:r>
              <a:rPr lang="en-US" sz="2400" dirty="0" smtClean="0">
                <a:solidFill>
                  <a:srgbClr val="000000"/>
                </a:solidFill>
              </a:rPr>
              <a:t>$294.8M         $294.7M         $285.0M	</a:t>
            </a:r>
          </a:p>
          <a:p>
            <a:pPr>
              <a:buNone/>
              <a:defRPr/>
            </a:pPr>
            <a:r>
              <a:rPr lang="en-US" sz="2400" dirty="0">
                <a:solidFill>
                  <a:srgbClr val="000000"/>
                </a:solidFill>
              </a:rPr>
              <a:t>	</a:t>
            </a:r>
            <a:r>
              <a:rPr lang="en-US" sz="2400" dirty="0" smtClean="0">
                <a:solidFill>
                  <a:srgbClr val="000000"/>
                </a:solidFill>
              </a:rPr>
              <a:t>						</a:t>
            </a:r>
            <a:endParaRPr lang="en-US" sz="2400" dirty="0">
              <a:solidFill>
                <a:srgbClr val="000000"/>
              </a:solidFill>
            </a:endParaRPr>
          </a:p>
          <a:p>
            <a:pPr>
              <a:buNone/>
              <a:defRPr/>
            </a:pPr>
            <a:r>
              <a:rPr lang="en-US" sz="2400" dirty="0" smtClean="0">
                <a:solidFill>
                  <a:srgbClr val="000000"/>
                </a:solidFill>
              </a:rPr>
              <a:t>Expenditures       </a:t>
            </a:r>
            <a:r>
              <a:rPr lang="en-US" sz="2400" u="sng" dirty="0" smtClean="0">
                <a:solidFill>
                  <a:srgbClr val="000000"/>
                </a:solidFill>
              </a:rPr>
              <a:t>$286.2M</a:t>
            </a:r>
            <a:r>
              <a:rPr lang="en-US" sz="2400" dirty="0" smtClean="0">
                <a:solidFill>
                  <a:srgbClr val="000000"/>
                </a:solidFill>
              </a:rPr>
              <a:t>	</a:t>
            </a:r>
            <a:r>
              <a:rPr lang="en-US" sz="2400" u="sng" dirty="0" smtClean="0">
                <a:solidFill>
                  <a:srgbClr val="000000"/>
                </a:solidFill>
              </a:rPr>
              <a:t>$301.7M</a:t>
            </a:r>
            <a:r>
              <a:rPr lang="en-US" sz="2400" dirty="0" smtClean="0">
                <a:solidFill>
                  <a:srgbClr val="000000"/>
                </a:solidFill>
              </a:rPr>
              <a:t>         </a:t>
            </a:r>
            <a:r>
              <a:rPr lang="en-US" sz="2400" u="sng" dirty="0" smtClean="0">
                <a:solidFill>
                  <a:srgbClr val="000000"/>
                </a:solidFill>
              </a:rPr>
              <a:t>$299.4M</a:t>
            </a:r>
            <a:r>
              <a:rPr lang="en-US" sz="2400" dirty="0" smtClean="0">
                <a:solidFill>
                  <a:srgbClr val="000000"/>
                </a:solidFill>
              </a:rPr>
              <a:t>          </a:t>
            </a:r>
            <a:r>
              <a:rPr lang="en-US" sz="2400" u="sng" dirty="0" smtClean="0">
                <a:solidFill>
                  <a:srgbClr val="000000"/>
                </a:solidFill>
              </a:rPr>
              <a:t>$286.4M   </a:t>
            </a:r>
          </a:p>
          <a:p>
            <a:pPr>
              <a:buNone/>
              <a:defRPr/>
            </a:pPr>
            <a:r>
              <a:rPr lang="en-US" sz="2400" dirty="0">
                <a:solidFill>
                  <a:srgbClr val="000000"/>
                </a:solidFill>
              </a:rPr>
              <a:t>	</a:t>
            </a:r>
            <a:r>
              <a:rPr lang="en-US" sz="2400" dirty="0" smtClean="0">
                <a:solidFill>
                  <a:srgbClr val="000000"/>
                </a:solidFill>
              </a:rPr>
              <a:t>		</a:t>
            </a:r>
            <a:r>
              <a:rPr lang="en-US" sz="2400" dirty="0"/>
              <a:t>	</a:t>
            </a:r>
            <a:r>
              <a:rPr lang="en-US" sz="2000" dirty="0" smtClean="0"/>
              <a:t>						</a:t>
            </a:r>
            <a:endParaRPr lang="en-US" sz="2400" dirty="0"/>
          </a:p>
          <a:p>
            <a:pPr>
              <a:buNone/>
              <a:defRPr/>
            </a:pPr>
            <a:r>
              <a:rPr lang="en-US" sz="2200" b="1" dirty="0" smtClean="0">
                <a:solidFill>
                  <a:srgbClr val="000000"/>
                </a:solidFill>
              </a:rPr>
              <a:t>Surplus/(Deficit)    </a:t>
            </a:r>
            <a:r>
              <a:rPr lang="en-US" sz="2400" b="1" dirty="0" smtClean="0">
                <a:solidFill>
                  <a:srgbClr val="FF0000"/>
                </a:solidFill>
              </a:rPr>
              <a:t>($1.2M)       ($7.0M)</a:t>
            </a:r>
            <a:r>
              <a:rPr lang="en-US" sz="2400" b="1" dirty="0">
                <a:solidFill>
                  <a:srgbClr val="FF0000"/>
                </a:solidFill>
              </a:rPr>
              <a:t> </a:t>
            </a:r>
            <a:r>
              <a:rPr lang="en-US" sz="2400" b="1" dirty="0" smtClean="0">
                <a:solidFill>
                  <a:srgbClr val="FF0000"/>
                </a:solidFill>
              </a:rPr>
              <a:t>           ($4.7M)	($1.4M)</a:t>
            </a:r>
          </a:p>
          <a:p>
            <a:pPr>
              <a:buNone/>
              <a:defRPr/>
            </a:pPr>
            <a:endParaRPr lang="en-US" sz="2400" b="1" dirty="0">
              <a:solidFill>
                <a:srgbClr val="FF0000"/>
              </a:solidFill>
            </a:endParaRPr>
          </a:p>
          <a:p>
            <a:pPr>
              <a:spcBef>
                <a:spcPts val="0"/>
              </a:spcBef>
              <a:buNone/>
              <a:defRPr/>
            </a:pPr>
            <a:r>
              <a:rPr lang="en-US" sz="2400" b="1" dirty="0">
                <a:solidFill>
                  <a:srgbClr val="000000"/>
                </a:solidFill>
              </a:rPr>
              <a:t>Ending </a:t>
            </a:r>
            <a:r>
              <a:rPr lang="en-US" sz="2400" b="1" dirty="0" smtClean="0">
                <a:solidFill>
                  <a:srgbClr val="000000"/>
                </a:solidFill>
              </a:rPr>
              <a:t>Fund	       $25.7M     	$20.0M</a:t>
            </a:r>
            <a:r>
              <a:rPr lang="en-US" sz="2400" b="1" dirty="0">
                <a:solidFill>
                  <a:srgbClr val="000000"/>
                </a:solidFill>
              </a:rPr>
              <a:t> </a:t>
            </a:r>
            <a:r>
              <a:rPr lang="en-US" sz="2400" b="1" dirty="0" smtClean="0">
                <a:solidFill>
                  <a:srgbClr val="000000"/>
                </a:solidFill>
              </a:rPr>
              <a:t>            $22.2M            $20.8M</a:t>
            </a:r>
          </a:p>
          <a:p>
            <a:pPr>
              <a:spcBef>
                <a:spcPts val="0"/>
              </a:spcBef>
              <a:buNone/>
              <a:defRPr/>
            </a:pPr>
            <a:r>
              <a:rPr lang="en-US" sz="2400" b="1" dirty="0" smtClean="0">
                <a:solidFill>
                  <a:srgbClr val="000000"/>
                </a:solidFill>
              </a:rPr>
              <a:t>Balance</a:t>
            </a:r>
            <a:endParaRPr lang="en-US" sz="2400" b="1" dirty="0">
              <a:solidFill>
                <a:srgbClr val="000000"/>
              </a:solidFill>
            </a:endParaRPr>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0" y="0"/>
            <a:ext cx="1110615" cy="790575"/>
          </a:xfrm>
          <a:prstGeom prst="rect">
            <a:avLst/>
          </a:prstGeom>
        </p:spPr>
      </p:pic>
      <p:cxnSp>
        <p:nvCxnSpPr>
          <p:cNvPr id="7" name="Straight Connector 6"/>
          <p:cNvCxnSpPr/>
          <p:nvPr/>
        </p:nvCxnSpPr>
        <p:spPr>
          <a:xfrm>
            <a:off x="2060812" y="2057400"/>
            <a:ext cx="6769289"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le 2"/>
          <p:cNvSpPr txBox="1">
            <a:spLocks/>
          </p:cNvSpPr>
          <p:nvPr/>
        </p:nvSpPr>
        <p:spPr>
          <a:xfrm>
            <a:off x="400050" y="536984"/>
            <a:ext cx="73914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solidFill>
                  <a:srgbClr val="1A2D70"/>
                </a:solidFill>
                <a:effectLst/>
              </a:rPr>
              <a:t>General Operating Budget</a:t>
            </a:r>
            <a:endParaRPr lang="en-US" sz="3600" dirty="0">
              <a:solidFill>
                <a:srgbClr val="1A2D70"/>
              </a:solidFill>
              <a:effectLst/>
            </a:endParaRPr>
          </a:p>
        </p:txBody>
      </p:sp>
      <p:sp>
        <p:nvSpPr>
          <p:cNvPr id="9" name="Date Placeholder 3"/>
          <p:cNvSpPr>
            <a:spLocks noGrp="1"/>
          </p:cNvSpPr>
          <p:nvPr>
            <p:ph type="dt" sz="quarter" idx="10"/>
          </p:nvPr>
        </p:nvSpPr>
        <p:spPr bwMode="auto">
          <a:xfrm>
            <a:off x="61722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A6470B4-D36A-4DBA-B8FC-D74732B04195}" type="datetime1">
              <a:rPr lang="en-US" smtClean="0"/>
              <a:pPr fontAlgn="base">
                <a:spcBef>
                  <a:spcPct val="0"/>
                </a:spcBef>
                <a:spcAft>
                  <a:spcPct val="0"/>
                </a:spcAft>
                <a:defRPr/>
              </a:pPr>
              <a:t>8/31/2015</a:t>
            </a:fld>
            <a:endParaRPr lang="en-US" dirty="0" smtClean="0"/>
          </a:p>
        </p:txBody>
      </p:sp>
      <p:sp>
        <p:nvSpPr>
          <p:cNvPr id="10" name="Slide Number Placeholder 4"/>
          <p:cNvSpPr>
            <a:spLocks noGrp="1"/>
          </p:cNvSpPr>
          <p:nvPr>
            <p:ph type="sldNum" sz="quarter" idx="12"/>
          </p:nvPr>
        </p:nvSpPr>
        <p:spPr bwMode="auto">
          <a:xfrm>
            <a:off x="822325" y="6154738"/>
            <a:ext cx="45720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9E90021-D88B-42F3-9C16-56695A3B7FB4}" type="slidenum">
              <a:rPr lang="en-US" smtClean="0"/>
              <a:pPr fontAlgn="base">
                <a:spcBef>
                  <a:spcPct val="0"/>
                </a:spcBef>
                <a:spcAft>
                  <a:spcPct val="0"/>
                </a:spcAft>
                <a:defRPr/>
              </a:pPr>
              <a:t>5</a:t>
            </a:fld>
            <a:endParaRPr lang="en-US" dirty="0" smtClean="0"/>
          </a:p>
        </p:txBody>
      </p:sp>
      <p:sp>
        <p:nvSpPr>
          <p:cNvPr id="11" name="Footer Placeholder 5"/>
          <p:cNvSpPr txBox="1">
            <a:spLocks/>
          </p:cNvSpPr>
          <p:nvPr/>
        </p:nvSpPr>
        <p:spPr bwMode="auto">
          <a:xfrm>
            <a:off x="822325" y="5842000"/>
            <a:ext cx="2133600" cy="304800"/>
          </a:xfrm>
          <a:prstGeom prst="rect">
            <a:avLst/>
          </a:prstGeom>
          <a:ln>
            <a:miter lim="800000"/>
            <a:headEnd/>
            <a:tailEnd/>
          </a:ln>
        </p:spPr>
        <p:txBody>
          <a:bodyPr vert="horz" wrap="square" lIns="91440" tIns="45720" rIns="91440" bIns="45720" numCol="1" rtlCol="0" anchor="b" anchorCtr="0" compatLnSpc="1">
            <a:prstTxWarp prst="textNoShape">
              <a:avLst/>
            </a:prstTxWarp>
          </a:bodyPr>
          <a:lstStyle>
            <a:defPPr>
              <a:defRPr lang="en-US"/>
            </a:defPPr>
            <a:lvl1pPr algn="l" rtl="0" fontAlgn="auto">
              <a:spcBef>
                <a:spcPts val="0"/>
              </a:spcBef>
              <a:spcAft>
                <a:spcPts val="0"/>
              </a:spcAft>
              <a:defRPr sz="1600" b="0" i="0" kern="1200">
                <a:solidFill>
                  <a:schemeClr val="tx1">
                    <a:alpha val="60000"/>
                  </a:schemeClr>
                </a:solidFill>
                <a:effectLst/>
                <a:latin typeface="Calibri"/>
                <a:ea typeface="+mn-ea"/>
                <a:cs typeface="Calibri"/>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a:lstStyle>
          <a:p>
            <a:pPr fontAlgn="base">
              <a:spcBef>
                <a:spcPct val="0"/>
              </a:spcBef>
              <a:spcAft>
                <a:spcPct val="0"/>
              </a:spcAft>
              <a:defRPr/>
            </a:pPr>
            <a:r>
              <a:rPr lang="en-US" smtClean="0"/>
              <a:t>St. Louis Public Schools</a:t>
            </a:r>
          </a:p>
        </p:txBody>
      </p:sp>
    </p:spTree>
    <p:extLst>
      <p:ext uri="{BB962C8B-B14F-4D97-AF65-F5344CB8AC3E}">
        <p14:creationId xmlns:p14="http://schemas.microsoft.com/office/powerpoint/2010/main" val="50428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0" y="0"/>
            <a:ext cx="1110615" cy="790575"/>
          </a:xfrm>
          <a:prstGeom prst="rect">
            <a:avLst/>
          </a:prstGeom>
        </p:spPr>
      </p:pic>
      <p:sp>
        <p:nvSpPr>
          <p:cNvPr id="8" name="Title 2"/>
          <p:cNvSpPr txBox="1">
            <a:spLocks/>
          </p:cNvSpPr>
          <p:nvPr/>
        </p:nvSpPr>
        <p:spPr>
          <a:xfrm>
            <a:off x="400050" y="536984"/>
            <a:ext cx="73914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solidFill>
                  <a:srgbClr val="1A2D70"/>
                </a:solidFill>
                <a:effectLst/>
              </a:rPr>
              <a:t>Tax Anticipation Notes</a:t>
            </a:r>
            <a:endParaRPr lang="en-US" sz="3600" dirty="0">
              <a:solidFill>
                <a:srgbClr val="1A2D70"/>
              </a:solidFill>
              <a:effectLst/>
            </a:endParaRPr>
          </a:p>
        </p:txBody>
      </p:sp>
      <p:sp>
        <p:nvSpPr>
          <p:cNvPr id="9" name="Date Placeholder 3"/>
          <p:cNvSpPr>
            <a:spLocks noGrp="1"/>
          </p:cNvSpPr>
          <p:nvPr>
            <p:ph type="dt" sz="quarter" idx="10"/>
          </p:nvPr>
        </p:nvSpPr>
        <p:spPr bwMode="auto">
          <a:xfrm>
            <a:off x="61722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A6470B4-D36A-4DBA-B8FC-D74732B04195}" type="datetime1">
              <a:rPr lang="en-US" smtClean="0"/>
              <a:pPr fontAlgn="base">
                <a:spcBef>
                  <a:spcPct val="0"/>
                </a:spcBef>
                <a:spcAft>
                  <a:spcPct val="0"/>
                </a:spcAft>
                <a:defRPr/>
              </a:pPr>
              <a:t>8/31/2015</a:t>
            </a:fld>
            <a:endParaRPr lang="en-US" dirty="0" smtClean="0"/>
          </a:p>
        </p:txBody>
      </p:sp>
      <p:sp>
        <p:nvSpPr>
          <p:cNvPr id="10" name="Slide Number Placeholder 4"/>
          <p:cNvSpPr>
            <a:spLocks noGrp="1"/>
          </p:cNvSpPr>
          <p:nvPr>
            <p:ph type="sldNum" sz="quarter" idx="12"/>
          </p:nvPr>
        </p:nvSpPr>
        <p:spPr bwMode="auto">
          <a:xfrm>
            <a:off x="822325" y="6154738"/>
            <a:ext cx="45720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9E90021-D88B-42F3-9C16-56695A3B7FB4}" type="slidenum">
              <a:rPr lang="en-US" smtClean="0"/>
              <a:pPr fontAlgn="base">
                <a:spcBef>
                  <a:spcPct val="0"/>
                </a:spcBef>
                <a:spcAft>
                  <a:spcPct val="0"/>
                </a:spcAft>
                <a:defRPr/>
              </a:pPr>
              <a:t>6</a:t>
            </a:fld>
            <a:endParaRPr lang="en-US" dirty="0" smtClean="0"/>
          </a:p>
        </p:txBody>
      </p:sp>
      <p:sp>
        <p:nvSpPr>
          <p:cNvPr id="11" name="Footer Placeholder 5"/>
          <p:cNvSpPr txBox="1">
            <a:spLocks/>
          </p:cNvSpPr>
          <p:nvPr/>
        </p:nvSpPr>
        <p:spPr bwMode="auto">
          <a:xfrm>
            <a:off x="555307" y="6367463"/>
            <a:ext cx="2133600" cy="304800"/>
          </a:xfrm>
          <a:prstGeom prst="rect">
            <a:avLst/>
          </a:prstGeom>
          <a:ln>
            <a:miter lim="800000"/>
            <a:headEnd/>
            <a:tailEnd/>
          </a:ln>
        </p:spPr>
        <p:txBody>
          <a:bodyPr vert="horz" wrap="square" lIns="91440" tIns="45720" rIns="91440" bIns="45720" numCol="1" rtlCol="0" anchor="b" anchorCtr="0" compatLnSpc="1">
            <a:prstTxWarp prst="textNoShape">
              <a:avLst/>
            </a:prstTxWarp>
          </a:bodyPr>
          <a:lstStyle>
            <a:defPPr>
              <a:defRPr lang="en-US"/>
            </a:defPPr>
            <a:lvl1pPr algn="l" rtl="0" fontAlgn="auto">
              <a:spcBef>
                <a:spcPts val="0"/>
              </a:spcBef>
              <a:spcAft>
                <a:spcPts val="0"/>
              </a:spcAft>
              <a:defRPr sz="1600" b="0" i="0" kern="1200">
                <a:solidFill>
                  <a:schemeClr val="tx1">
                    <a:alpha val="60000"/>
                  </a:schemeClr>
                </a:solidFill>
                <a:effectLst/>
                <a:latin typeface="Calibri"/>
                <a:ea typeface="+mn-ea"/>
                <a:cs typeface="Calibri"/>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a:lstStyle>
          <a:p>
            <a:pPr fontAlgn="base">
              <a:spcBef>
                <a:spcPct val="0"/>
              </a:spcBef>
              <a:spcAft>
                <a:spcPct val="0"/>
              </a:spcAft>
              <a:defRPr/>
            </a:pPr>
            <a:r>
              <a:rPr lang="en-US" dirty="0" smtClean="0"/>
              <a:t>St. Louis Public Schools</a:t>
            </a:r>
          </a:p>
        </p:txBody>
      </p:sp>
      <p:sp>
        <p:nvSpPr>
          <p:cNvPr id="3" name="Content Placeholder 2"/>
          <p:cNvSpPr>
            <a:spLocks noGrp="1"/>
          </p:cNvSpPr>
          <p:nvPr>
            <p:ph idx="1"/>
          </p:nvPr>
        </p:nvSpPr>
        <p:spPr>
          <a:xfrm>
            <a:off x="1185035" y="2010975"/>
            <a:ext cx="7958965" cy="3657599"/>
          </a:xfrm>
        </p:spPr>
        <p:txBody>
          <a:bodyPr>
            <a:noAutofit/>
          </a:bodyPr>
          <a:lstStyle/>
          <a:p>
            <a:pPr>
              <a:buFont typeface="Arial" panose="020B0604020202020204" pitchFamily="34" charset="0"/>
              <a:buChar char="•"/>
            </a:pPr>
            <a:r>
              <a:rPr lang="en-US" sz="2000" dirty="0" smtClean="0"/>
              <a:t>What?</a:t>
            </a:r>
          </a:p>
          <a:p>
            <a:pPr lvl="1">
              <a:buFont typeface="Arial" panose="020B0604020202020204" pitchFamily="34" charset="0"/>
              <a:buChar char="•"/>
            </a:pPr>
            <a:r>
              <a:rPr lang="en-US" sz="1800" dirty="0" smtClean="0"/>
              <a:t>Provides cash for operating expenditures </a:t>
            </a:r>
          </a:p>
          <a:p>
            <a:pPr lvl="1">
              <a:buFont typeface="Arial" panose="020B0604020202020204" pitchFamily="34" charset="0"/>
              <a:buChar char="•"/>
            </a:pPr>
            <a:r>
              <a:rPr lang="en-US" sz="1800" dirty="0" smtClean="0"/>
              <a:t>Bridge gap until property tax revenues received</a:t>
            </a:r>
          </a:p>
          <a:p>
            <a:pPr>
              <a:buFont typeface="Arial" panose="020B0604020202020204" pitchFamily="34" charset="0"/>
              <a:buChar char="•"/>
            </a:pPr>
            <a:r>
              <a:rPr lang="en-US" sz="2000" dirty="0"/>
              <a:t>Why Now?</a:t>
            </a:r>
          </a:p>
          <a:p>
            <a:pPr lvl="1">
              <a:buFont typeface="Arial" panose="020B0604020202020204" pitchFamily="34" charset="0"/>
              <a:buChar char="•"/>
            </a:pPr>
            <a:r>
              <a:rPr lang="en-US" sz="1800" dirty="0"/>
              <a:t>Capital desegregation funds borrowed in prior years</a:t>
            </a:r>
          </a:p>
          <a:p>
            <a:pPr lvl="1">
              <a:buFont typeface="Arial" panose="020B0604020202020204" pitchFamily="34" charset="0"/>
              <a:buChar char="•"/>
            </a:pPr>
            <a:r>
              <a:rPr lang="en-US" sz="1800" dirty="0"/>
              <a:t>Used to fund District Programs past 5 years</a:t>
            </a:r>
          </a:p>
          <a:p>
            <a:pPr lvl="2"/>
            <a:r>
              <a:rPr lang="en-US" sz="2000" dirty="0" smtClean="0"/>
              <a:t>St. Louis Plan</a:t>
            </a:r>
          </a:p>
          <a:p>
            <a:pPr lvl="2"/>
            <a:r>
              <a:rPr lang="en-US" sz="2000" dirty="0" smtClean="0"/>
              <a:t>Early Childhood</a:t>
            </a:r>
          </a:p>
          <a:p>
            <a:pPr lvl="2"/>
            <a:r>
              <a:rPr lang="en-US" sz="2000" dirty="0" smtClean="0"/>
              <a:t>Technology</a:t>
            </a:r>
          </a:p>
          <a:p>
            <a:pPr lvl="2"/>
            <a:r>
              <a:rPr lang="en-US" sz="2000" dirty="0" smtClean="0"/>
              <a:t>Leadership Development</a:t>
            </a:r>
          </a:p>
          <a:p>
            <a:pPr>
              <a:buFont typeface="Arial" panose="020B0604020202020204" pitchFamily="34" charset="0"/>
              <a:buChar char="•"/>
            </a:pPr>
            <a:r>
              <a:rPr lang="en-US" sz="2000" dirty="0"/>
              <a:t>How Much?</a:t>
            </a:r>
          </a:p>
          <a:p>
            <a:pPr lvl="1">
              <a:buFont typeface="Arial" panose="020B0604020202020204" pitchFamily="34" charset="0"/>
              <a:buChar char="•"/>
            </a:pPr>
            <a:r>
              <a:rPr lang="en-US" sz="1800" dirty="0"/>
              <a:t>FY2015: $25,000,000</a:t>
            </a:r>
          </a:p>
          <a:p>
            <a:pPr lvl="1">
              <a:buFont typeface="Arial" panose="020B0604020202020204" pitchFamily="34" charset="0"/>
              <a:buChar char="•"/>
            </a:pPr>
            <a:r>
              <a:rPr lang="en-US" sz="1800" dirty="0"/>
              <a:t>FY2016: $</a:t>
            </a:r>
            <a:r>
              <a:rPr lang="en-US" sz="1800" dirty="0" smtClean="0"/>
              <a:t>40,000,000 Requested</a:t>
            </a:r>
            <a:endParaRPr lang="en-US" sz="1800" dirty="0"/>
          </a:p>
          <a:p>
            <a:pPr lvl="1"/>
            <a:endParaRPr lang="en-US" sz="2000" dirty="0"/>
          </a:p>
        </p:txBody>
      </p:sp>
    </p:spTree>
    <p:extLst>
      <p:ext uri="{BB962C8B-B14F-4D97-AF65-F5344CB8AC3E}">
        <p14:creationId xmlns:p14="http://schemas.microsoft.com/office/powerpoint/2010/main" val="2425640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94114" y="4666466"/>
            <a:ext cx="6096000" cy="726141"/>
          </a:xfrm>
        </p:spPr>
        <p:txBody>
          <a:bodyPr/>
          <a:lstStyle/>
          <a:p>
            <a:r>
              <a:rPr lang="en-US" sz="2800" dirty="0" smtClean="0">
                <a:solidFill>
                  <a:srgbClr val="1A2D70"/>
                </a:solidFill>
                <a:effectLst/>
              </a:rPr>
              <a:t/>
            </a:r>
            <a:br>
              <a:rPr lang="en-US" sz="2800" dirty="0" smtClean="0">
                <a:solidFill>
                  <a:srgbClr val="1A2D70"/>
                </a:solidFill>
                <a:effectLst/>
              </a:rPr>
            </a:br>
            <a:r>
              <a:rPr lang="en-US" sz="2800" u="sng" dirty="0" smtClean="0">
                <a:solidFill>
                  <a:srgbClr val="1A2D70"/>
                </a:solidFill>
                <a:effectLst/>
              </a:rPr>
              <a:t>Board Resolution Approval Request</a:t>
            </a:r>
            <a:r>
              <a:rPr lang="en-US" sz="2800" dirty="0" smtClean="0">
                <a:solidFill>
                  <a:srgbClr val="1A2D70"/>
                </a:solidFill>
                <a:effectLst/>
              </a:rPr>
              <a:t/>
            </a:r>
            <a:br>
              <a:rPr lang="en-US" sz="2800" dirty="0" smtClean="0">
                <a:solidFill>
                  <a:srgbClr val="1A2D70"/>
                </a:solidFill>
                <a:effectLst/>
              </a:rPr>
            </a:br>
            <a:r>
              <a:rPr lang="en-US" sz="2800" dirty="0" smtClean="0">
                <a:solidFill>
                  <a:srgbClr val="1A2D70"/>
                </a:solidFill>
                <a:effectLst/>
              </a:rPr>
              <a:t>FY2015 Budget Amendment #2</a:t>
            </a:r>
            <a:br>
              <a:rPr lang="en-US" sz="2800" dirty="0" smtClean="0">
                <a:solidFill>
                  <a:srgbClr val="1A2D70"/>
                </a:solidFill>
                <a:effectLst/>
              </a:rPr>
            </a:br>
            <a:r>
              <a:rPr lang="en-US" sz="2800" dirty="0" smtClean="0">
                <a:solidFill>
                  <a:srgbClr val="1A2D70"/>
                </a:solidFill>
                <a:effectLst/>
              </a:rPr>
              <a:t/>
            </a:r>
            <a:br>
              <a:rPr lang="en-US" sz="2800" dirty="0" smtClean="0">
                <a:solidFill>
                  <a:srgbClr val="1A2D70"/>
                </a:solidFill>
                <a:effectLst/>
              </a:rPr>
            </a:br>
            <a:r>
              <a:rPr lang="en-US" sz="2800" dirty="0">
                <a:solidFill>
                  <a:srgbClr val="1A2D70"/>
                </a:solidFill>
                <a:effectLst/>
              </a:rPr>
              <a:t/>
            </a:r>
            <a:br>
              <a:rPr lang="en-US" sz="2800" dirty="0">
                <a:solidFill>
                  <a:srgbClr val="1A2D70"/>
                </a:solidFill>
                <a:effectLst/>
              </a:rPr>
            </a:br>
            <a:r>
              <a:rPr lang="en-US" sz="2800" dirty="0" smtClean="0">
                <a:solidFill>
                  <a:srgbClr val="1A2D70"/>
                </a:solidFill>
                <a:effectLst/>
              </a:rPr>
              <a:t/>
            </a:r>
            <a:br>
              <a:rPr lang="en-US" sz="2800" dirty="0" smtClean="0">
                <a:solidFill>
                  <a:srgbClr val="1A2D70"/>
                </a:solidFill>
                <a:effectLst/>
              </a:rPr>
            </a:br>
            <a:r>
              <a:rPr lang="en-US" dirty="0" smtClean="0">
                <a:solidFill>
                  <a:srgbClr val="1A2D70"/>
                </a:solidFill>
                <a:effectLst/>
              </a:rPr>
              <a:t>Questions?</a:t>
            </a:r>
            <a:endParaRPr lang="en-US" dirty="0">
              <a:solidFill>
                <a:srgbClr val="1A2D70"/>
              </a:solidFill>
              <a:effectLst/>
            </a:endParaRPr>
          </a:p>
        </p:txBody>
      </p:sp>
      <p:sp>
        <p:nvSpPr>
          <p:cNvPr id="8" name="Date Placeholder 3"/>
          <p:cNvSpPr>
            <a:spLocks noGrp="1"/>
          </p:cNvSpPr>
          <p:nvPr>
            <p:ph type="dt" sz="quarter" idx="10"/>
          </p:nvPr>
        </p:nvSpPr>
        <p:spPr bwMode="auto">
          <a:xfrm>
            <a:off x="61722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A6470B4-D36A-4DBA-B8FC-D74732B04195}" type="datetime1">
              <a:rPr lang="en-US" smtClean="0"/>
              <a:pPr fontAlgn="base">
                <a:spcBef>
                  <a:spcPct val="0"/>
                </a:spcBef>
                <a:spcAft>
                  <a:spcPct val="0"/>
                </a:spcAft>
                <a:defRPr/>
              </a:pPr>
              <a:t>8/31/2015</a:t>
            </a:fld>
            <a:endParaRPr lang="en-US" dirty="0" smtClean="0"/>
          </a:p>
        </p:txBody>
      </p:sp>
      <p:sp>
        <p:nvSpPr>
          <p:cNvPr id="9" name="Slide Number Placeholder 4"/>
          <p:cNvSpPr>
            <a:spLocks noGrp="1"/>
          </p:cNvSpPr>
          <p:nvPr>
            <p:ph type="sldNum" sz="quarter" idx="12"/>
          </p:nvPr>
        </p:nvSpPr>
        <p:spPr bwMode="auto">
          <a:xfrm>
            <a:off x="822325" y="6154738"/>
            <a:ext cx="45720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19E90021-D88B-42F3-9C16-56695A3B7FB4}" type="slidenum">
              <a:rPr lang="en-US" smtClean="0"/>
              <a:pPr fontAlgn="base">
                <a:spcBef>
                  <a:spcPct val="0"/>
                </a:spcBef>
                <a:spcAft>
                  <a:spcPct val="0"/>
                </a:spcAft>
                <a:defRPr/>
              </a:pPr>
              <a:t>7</a:t>
            </a:fld>
            <a:endParaRPr lang="en-US" dirty="0" smtClean="0"/>
          </a:p>
        </p:txBody>
      </p:sp>
      <p:sp>
        <p:nvSpPr>
          <p:cNvPr id="10" name="Footer Placeholder 5"/>
          <p:cNvSpPr txBox="1">
            <a:spLocks/>
          </p:cNvSpPr>
          <p:nvPr/>
        </p:nvSpPr>
        <p:spPr bwMode="auto">
          <a:xfrm>
            <a:off x="822325" y="5842000"/>
            <a:ext cx="2133600" cy="304800"/>
          </a:xfrm>
          <a:prstGeom prst="rect">
            <a:avLst/>
          </a:prstGeom>
          <a:ln>
            <a:miter lim="800000"/>
            <a:headEnd/>
            <a:tailEnd/>
          </a:ln>
        </p:spPr>
        <p:txBody>
          <a:bodyPr vert="horz" wrap="square" lIns="91440" tIns="45720" rIns="91440" bIns="45720" numCol="1" rtlCol="0" anchor="b" anchorCtr="0" compatLnSpc="1">
            <a:prstTxWarp prst="textNoShape">
              <a:avLst/>
            </a:prstTxWarp>
          </a:bodyPr>
          <a:lstStyle>
            <a:defPPr>
              <a:defRPr lang="en-US"/>
            </a:defPPr>
            <a:lvl1pPr algn="l" rtl="0" fontAlgn="auto">
              <a:spcBef>
                <a:spcPts val="0"/>
              </a:spcBef>
              <a:spcAft>
                <a:spcPts val="0"/>
              </a:spcAft>
              <a:defRPr sz="1600" b="0" i="0" kern="1200">
                <a:solidFill>
                  <a:schemeClr val="tx1">
                    <a:alpha val="60000"/>
                  </a:schemeClr>
                </a:solidFill>
                <a:effectLst/>
                <a:latin typeface="Calibri"/>
                <a:ea typeface="+mn-ea"/>
                <a:cs typeface="Calibri"/>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a:lstStyle>
          <a:p>
            <a:pPr fontAlgn="base">
              <a:spcBef>
                <a:spcPct val="0"/>
              </a:spcBef>
              <a:spcAft>
                <a:spcPct val="0"/>
              </a:spcAft>
              <a:defRPr/>
            </a:pPr>
            <a:r>
              <a:rPr lang="en-US" dirty="0" smtClean="0"/>
              <a:t>St. Louis Public Schools</a:t>
            </a:r>
          </a:p>
        </p:txBody>
      </p:sp>
    </p:spTree>
    <p:extLst>
      <p:ext uri="{BB962C8B-B14F-4D97-AF65-F5344CB8AC3E}">
        <p14:creationId xmlns:p14="http://schemas.microsoft.com/office/powerpoint/2010/main" val="36273407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 Template Calibri">
  <a:themeElements>
    <a:clrScheme name="Custom 3">
      <a:dk1>
        <a:srgbClr val="FFFFFF"/>
      </a:dk1>
      <a:lt1>
        <a:srgbClr val="252525"/>
      </a:lt1>
      <a:dk2>
        <a:srgbClr val="FFFFFF"/>
      </a:dk2>
      <a:lt2>
        <a:srgbClr val="FFFFFF"/>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 Template Calibri.pot</Template>
  <TotalTime>10756</TotalTime>
  <Words>247</Words>
  <Application>Microsoft Office PowerPoint</Application>
  <PresentationFormat>On-screen Show (4:3)</PresentationFormat>
  <Paragraphs>66</Paragraphs>
  <Slides>7</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9" baseType="lpstr">
      <vt:lpstr>PPT Template Calibri</vt:lpstr>
      <vt:lpstr>Worksheet</vt:lpstr>
      <vt:lpstr>General Operating Budget  FY2014-15 Financial Update </vt:lpstr>
      <vt:lpstr>PowerPoint Presentation</vt:lpstr>
      <vt:lpstr>PowerPoint Presentation</vt:lpstr>
      <vt:lpstr>PowerPoint Presentation</vt:lpstr>
      <vt:lpstr>PowerPoint Presentation</vt:lpstr>
      <vt:lpstr>PowerPoint Presentation</vt:lpstr>
      <vt:lpstr> Board Resolution Approval Request FY2015 Budget Amendment #2    Questions?</vt:lpstr>
    </vt:vector>
  </TitlesOfParts>
  <Company>Saint Louis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Holt</dc:creator>
  <cp:lastModifiedBy>Wallace, Patrick W.</cp:lastModifiedBy>
  <cp:revision>58</cp:revision>
  <cp:lastPrinted>2015-08-25T22:11:58Z</cp:lastPrinted>
  <dcterms:created xsi:type="dcterms:W3CDTF">2015-01-28T17:47:56Z</dcterms:created>
  <dcterms:modified xsi:type="dcterms:W3CDTF">2015-08-31T22:09:09Z</dcterms:modified>
</cp:coreProperties>
</file>