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4" r:id="rId3"/>
    <p:sldId id="265" r:id="rId4"/>
    <p:sldId id="277" r:id="rId5"/>
    <p:sldId id="283" r:id="rId6"/>
    <p:sldId id="280" r:id="rId7"/>
    <p:sldId id="279" r:id="rId8"/>
    <p:sldId id="284" r:id="rId9"/>
    <p:sldId id="285" r:id="rId10"/>
    <p:sldId id="286" r:id="rId11"/>
    <p:sldId id="282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D5EA"/>
    <a:srgbClr val="E7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-642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2421" cy="457513"/>
          </a:xfrm>
          <a:prstGeom prst="rect">
            <a:avLst/>
          </a:prstGeom>
        </p:spPr>
        <p:txBody>
          <a:bodyPr vert="horz" lIns="89730" tIns="44865" rIns="89730" bIns="448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027" y="0"/>
            <a:ext cx="2972421" cy="457513"/>
          </a:xfrm>
          <a:prstGeom prst="rect">
            <a:avLst/>
          </a:prstGeom>
        </p:spPr>
        <p:txBody>
          <a:bodyPr vert="horz" lIns="89730" tIns="44865" rIns="89730" bIns="44865" rtlCol="0"/>
          <a:lstStyle>
            <a:lvl1pPr algn="r">
              <a:defRPr sz="1200"/>
            </a:lvl1pPr>
          </a:lstStyle>
          <a:p>
            <a:fld id="{F721EDBE-641B-4983-8D88-C3CC73FE6D5E}" type="datetimeFigureOut">
              <a:rPr lang="en-US" smtClean="0"/>
              <a:t>5/3/2013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684926"/>
            <a:ext cx="2972421" cy="457513"/>
          </a:xfrm>
          <a:prstGeom prst="rect">
            <a:avLst/>
          </a:prstGeom>
        </p:spPr>
        <p:txBody>
          <a:bodyPr vert="horz" lIns="89730" tIns="44865" rIns="89730" bIns="448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027" y="8684926"/>
            <a:ext cx="2972421" cy="457513"/>
          </a:xfrm>
          <a:prstGeom prst="rect">
            <a:avLst/>
          </a:prstGeom>
        </p:spPr>
        <p:txBody>
          <a:bodyPr vert="horz" lIns="89730" tIns="44865" rIns="89730" bIns="44865" rtlCol="0" anchor="b"/>
          <a:lstStyle>
            <a:lvl1pPr algn="r">
              <a:defRPr sz="1200"/>
            </a:lvl1pPr>
          </a:lstStyle>
          <a:p>
            <a:fld id="{50D17E93-3B4C-4CDF-B21E-0BC5044F1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0827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2421" cy="457513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027" y="0"/>
            <a:ext cx="2972421" cy="457513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64680BC-C0E2-485E-85D2-3F81900D3706}" type="datetimeFigureOut">
              <a:rPr lang="en-US"/>
              <a:pPr>
                <a:defRPr/>
              </a:pPr>
              <a:t>5/3/2013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21" y="4344025"/>
            <a:ext cx="5485158" cy="4114488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4926"/>
            <a:ext cx="2972421" cy="457513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027" y="8684926"/>
            <a:ext cx="2972421" cy="457513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32A4776-7632-4338-A2AA-DA1E354457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5407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23" descr="SLPS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9620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2FB4A73-CB7D-4E44-A4B2-415B3D8924DF}" type="datetime1">
              <a:rPr lang="en-US"/>
              <a:pPr>
                <a:defRPr/>
              </a:pPr>
              <a:t>5/3/2013</a:t>
            </a:fld>
            <a:endParaRPr lang="en-US" dirty="0"/>
          </a:p>
        </p:txBody>
      </p:sp>
      <p:sp>
        <p:nvSpPr>
          <p:cNvPr id="13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14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E254AB0-4F01-43E3-8DFF-E38CCC88E2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52FAD-E51C-4A14-8888-3DF46EE89A65}" type="datetime1">
              <a:rPr lang="en-US"/>
              <a:pPr>
                <a:defRPr/>
              </a:pPr>
              <a:t>5/3/2013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62D3C-9B96-4698-8557-E14F0816AC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62489CE-F44B-4F05-8231-584BE3ACFDD4}" type="datetime1">
              <a:rPr lang="en-US"/>
              <a:pPr>
                <a:defRPr/>
              </a:pPr>
              <a:t>5/3/2013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6E4134B-4171-426D-9223-C1F6774607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6BAB6A1-A334-4019-9F40-5AE365430DBB}" type="datetime1">
              <a:rPr lang="en-US"/>
              <a:pPr>
                <a:defRPr/>
              </a:pPr>
              <a:t>5/3/2013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B6D42A5-B223-4247-A175-44465C4893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792666A-A3FA-4BD8-8D73-E65CF472D359}" type="datetime1">
              <a:rPr lang="en-US"/>
              <a:pPr>
                <a:defRPr/>
              </a:pPr>
              <a:t>5/3/2013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D14CAE4-3B81-47B9-9C40-F9BCBD0CE6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14E674D-99C5-4979-B3E6-F4D73BA0BF55}" type="datetime1">
              <a:rPr lang="en-US"/>
              <a:pPr>
                <a:defRPr/>
              </a:pPr>
              <a:t>5/3/2013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C34FC3D-12C3-42D4-BE71-5019FFBE73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E3B82-7DFC-435B-84FF-C4CF95B29538}" type="datetime1">
              <a:rPr lang="en-US"/>
              <a:pPr>
                <a:defRPr/>
              </a:pPr>
              <a:t>5/3/2013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E82BE-E4F0-46BD-A749-E4E6CEF9A3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CB8AC2-58CD-4E9E-899F-6DA55BDC16B7}" type="datetime1">
              <a:rPr lang="en-US"/>
              <a:pPr>
                <a:defRPr/>
              </a:pPr>
              <a:t>5/3/2013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4B46DD7-95EF-4CB2-81B6-1A7000EC11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BD932F7-F6F1-46A1-9304-756CB2BF39C6}" type="datetime1">
              <a:rPr lang="en-US"/>
              <a:pPr>
                <a:defRPr/>
              </a:pPr>
              <a:t>5/3/2013</a:t>
            </a:fld>
            <a:endParaRPr lang="en-US" dirty="0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AB6D382-8BAD-49FC-9D4C-5A98F3E044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FF252-793E-4F2E-BAD9-EE9937A6E2D5}" type="datetime1">
              <a:rPr lang="en-US"/>
              <a:pPr>
                <a:defRPr/>
              </a:pPr>
              <a:t>5/3/2013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C90F2-8C48-4E76-A710-83BCA042C0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0860E-6817-417D-BF6B-B2398E0D0DE9}" type="datetime1">
              <a:rPr lang="en-US"/>
              <a:pPr>
                <a:defRPr/>
              </a:pPr>
              <a:t>5/3/2013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558D1-B3B6-48FB-AB8D-C1C23BC25A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A5DD73CF-7D7E-4DE8-B481-D4EB069FE2DE}" type="datetime1">
              <a:rPr lang="en-US"/>
              <a:pPr>
                <a:defRPr/>
              </a:pPr>
              <a:t>5/3/2013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dirty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D4D59CB5-8069-4E91-83E3-22FB899EB9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7" name="Picture 10" descr="SLPS.gif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5921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1" r:id="rId2"/>
    <p:sldLayoutId id="2147483756" r:id="rId3"/>
    <p:sldLayoutId id="2147483757" r:id="rId4"/>
    <p:sldLayoutId id="2147483758" r:id="rId5"/>
    <p:sldLayoutId id="2147483759" r:id="rId6"/>
    <p:sldLayoutId id="2147483752" r:id="rId7"/>
    <p:sldLayoutId id="2147483760" r:id="rId8"/>
    <p:sldLayoutId id="2147483761" r:id="rId9"/>
    <p:sldLayoutId id="2147483753" r:id="rId10"/>
    <p:sldLayoutId id="2147483754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Food Services</a:t>
            </a:r>
            <a:endParaRPr lang="en-US" dirty="0"/>
          </a:p>
        </p:txBody>
      </p:sp>
      <p:sp>
        <p:nvSpPr>
          <p:cNvPr id="9219" name="Subtitle 7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772400" cy="1951037"/>
          </a:xfrm>
        </p:spPr>
        <p:txBody>
          <a:bodyPr/>
          <a:lstStyle/>
          <a:p>
            <a:pPr marR="0"/>
            <a:endParaRPr lang="en-US" dirty="0" smtClean="0"/>
          </a:p>
          <a:p>
            <a:pPr marR="0"/>
            <a:r>
              <a:rPr lang="en-US" sz="1800" b="1" dirty="0" smtClean="0"/>
              <a:t>Mary Houlihan</a:t>
            </a:r>
          </a:p>
          <a:p>
            <a:pPr marR="0"/>
            <a:r>
              <a:rPr lang="en-US" sz="1600" i="1" dirty="0" smtClean="0"/>
              <a:t>Deputy Superintendent of Operations</a:t>
            </a:r>
          </a:p>
          <a:p>
            <a:pPr marR="0"/>
            <a:r>
              <a:rPr lang="en-US" sz="1800" b="1" dirty="0" smtClean="0"/>
              <a:t>Althea Albert-Santiago</a:t>
            </a:r>
          </a:p>
          <a:p>
            <a:pPr marR="0"/>
            <a:r>
              <a:rPr lang="en-US" sz="1600" i="1" dirty="0" smtClean="0"/>
              <a:t>Director, Nutrition and Food Services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Background</a:t>
            </a:r>
          </a:p>
          <a:p>
            <a:pPr eaLnBrk="1" hangingPunct="1"/>
            <a:r>
              <a:rPr lang="en-US" sz="2400" dirty="0" smtClean="0"/>
              <a:t>Performance</a:t>
            </a:r>
          </a:p>
          <a:p>
            <a:pPr eaLnBrk="1" hangingPunct="1"/>
            <a:r>
              <a:rPr lang="en-US" sz="2400" dirty="0" smtClean="0"/>
              <a:t>RFP/Bid evaluation</a:t>
            </a:r>
          </a:p>
          <a:p>
            <a:pPr eaLnBrk="1" hangingPunct="1"/>
            <a:r>
              <a:rPr lang="en-US" sz="2400" dirty="0" smtClean="0"/>
              <a:t>Recommendation</a:t>
            </a:r>
          </a:p>
          <a:p>
            <a:pPr eaLnBrk="1" hangingPunct="1"/>
            <a:endParaRPr lang="en-US" sz="24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Agenda</a:t>
            </a:r>
            <a:endParaRPr lang="en-US" sz="3600" dirty="0"/>
          </a:p>
        </p:txBody>
      </p:sp>
      <p:sp>
        <p:nvSpPr>
          <p:cNvPr id="10244" name="Date Placeholder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6470B4-D36A-4DBA-B8FC-D74732B04195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5/3/2013</a:t>
            </a:fld>
            <a:endParaRPr lang="en-US" dirty="0" smtClean="0"/>
          </a:p>
        </p:txBody>
      </p:sp>
      <p:sp>
        <p:nvSpPr>
          <p:cNvPr id="1024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14D8A9-D58F-4018-9DD5-A92C48425E1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 smtClean="0"/>
          </a:p>
        </p:txBody>
      </p:sp>
      <p:sp>
        <p:nvSpPr>
          <p:cNvPr id="10246" name="Footer Placeholder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St. Louis Public Schools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76862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1800" dirty="0" smtClean="0"/>
              <a:t>2008-09 </a:t>
            </a:r>
          </a:p>
          <a:p>
            <a:pPr lvl="1" eaLnBrk="1" hangingPunct="1"/>
            <a:r>
              <a:rPr lang="en-US" sz="1600" dirty="0" err="1" smtClean="0"/>
              <a:t>Chartwells</a:t>
            </a:r>
            <a:r>
              <a:rPr lang="en-US" sz="1600" dirty="0" smtClean="0"/>
              <a:t> awarded contract</a:t>
            </a:r>
          </a:p>
          <a:p>
            <a:pPr eaLnBrk="1" hangingPunct="1"/>
            <a:r>
              <a:rPr lang="en-US" sz="1800" dirty="0" smtClean="0"/>
              <a:t>2009-10 </a:t>
            </a:r>
          </a:p>
          <a:p>
            <a:pPr lvl="1" eaLnBrk="1" hangingPunct="1"/>
            <a:r>
              <a:rPr lang="en-US" sz="1600" dirty="0" smtClean="0"/>
              <a:t>Implemented Universal Breakfast</a:t>
            </a:r>
          </a:p>
          <a:p>
            <a:pPr lvl="1" eaLnBrk="1" hangingPunct="1"/>
            <a:r>
              <a:rPr lang="en-US" sz="1600" dirty="0" smtClean="0"/>
              <a:t>Improved cafeteria environments</a:t>
            </a:r>
          </a:p>
          <a:p>
            <a:pPr lvl="1" eaLnBrk="1" hangingPunct="1"/>
            <a:r>
              <a:rPr lang="en-US" sz="1600" dirty="0" smtClean="0"/>
              <a:t>Created client/community newsletter</a:t>
            </a:r>
          </a:p>
          <a:p>
            <a:pPr lvl="1" eaLnBrk="1" hangingPunct="1"/>
            <a:r>
              <a:rPr lang="en-US" sz="1600" dirty="0" smtClean="0"/>
              <a:t>Improved F&amp;R application collection</a:t>
            </a:r>
          </a:p>
          <a:p>
            <a:pPr eaLnBrk="1" hangingPunct="1"/>
            <a:r>
              <a:rPr lang="en-US" sz="1800" dirty="0" smtClean="0"/>
              <a:t>2010-11</a:t>
            </a:r>
          </a:p>
          <a:p>
            <a:pPr lvl="1" eaLnBrk="1" hangingPunct="1"/>
            <a:r>
              <a:rPr lang="en-US" sz="1600" dirty="0" smtClean="0"/>
              <a:t>Implemented changes to menu to meet USDA guidelines</a:t>
            </a:r>
          </a:p>
          <a:p>
            <a:pPr lvl="1" eaLnBrk="1" hangingPunct="1"/>
            <a:r>
              <a:rPr lang="en-US" sz="1600" dirty="0" smtClean="0"/>
              <a:t>Renovated 2 elementary kitchens</a:t>
            </a:r>
          </a:p>
          <a:p>
            <a:pPr lvl="1" eaLnBrk="1" hangingPunct="1"/>
            <a:r>
              <a:rPr lang="en-US" sz="1600" dirty="0" smtClean="0"/>
              <a:t>Improved nutrition education and use of local produce</a:t>
            </a:r>
          </a:p>
          <a:p>
            <a:pPr eaLnBrk="1" hangingPunct="1"/>
            <a:r>
              <a:rPr lang="en-US" sz="1800" dirty="0" smtClean="0"/>
              <a:t>2011-12</a:t>
            </a:r>
          </a:p>
          <a:p>
            <a:pPr lvl="1" eaLnBrk="1" hangingPunct="1"/>
            <a:r>
              <a:rPr lang="en-US" sz="1600" dirty="0" smtClean="0"/>
              <a:t>Renovated 4 additional elementary kitchens</a:t>
            </a:r>
          </a:p>
          <a:p>
            <a:pPr lvl="1" eaLnBrk="1" hangingPunct="1"/>
            <a:r>
              <a:rPr lang="en-US" sz="1600" dirty="0" smtClean="0"/>
              <a:t>Introduced on-line F&amp;R application</a:t>
            </a:r>
          </a:p>
          <a:p>
            <a:pPr eaLnBrk="1" hangingPunct="1"/>
            <a:r>
              <a:rPr lang="en-US" sz="1800" dirty="0" smtClean="0"/>
              <a:t>2012-13</a:t>
            </a:r>
          </a:p>
          <a:p>
            <a:pPr lvl="1" eaLnBrk="1" hangingPunct="1"/>
            <a:r>
              <a:rPr lang="en-US" sz="1600" dirty="0" smtClean="0"/>
              <a:t>Continued to improve menus to meet USDA guidelines</a:t>
            </a:r>
          </a:p>
          <a:p>
            <a:pPr lvl="1" eaLnBrk="1" hangingPunct="1"/>
            <a:r>
              <a:rPr lang="en-US" sz="1600" dirty="0" smtClean="0"/>
              <a:t>District received “A” on School Lunch Report Card </a:t>
            </a:r>
          </a:p>
          <a:p>
            <a:pPr lvl="1" eaLnBrk="1" hangingPunct="1"/>
            <a:r>
              <a:rPr lang="en-US" sz="1600" dirty="0" smtClean="0"/>
              <a:t>Transitioned 19 elementary kitchens to speed scratch </a:t>
            </a:r>
          </a:p>
          <a:p>
            <a:pPr eaLnBrk="1" hangingPunct="1"/>
            <a:endParaRPr lang="en-US" sz="2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Background</a:t>
            </a:r>
            <a:endParaRPr lang="en-US" sz="3600" dirty="0"/>
          </a:p>
        </p:txBody>
      </p:sp>
      <p:sp>
        <p:nvSpPr>
          <p:cNvPr id="1229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825045-E331-4364-87BE-6EA3779FE91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Food Services Performance</a:t>
            </a:r>
            <a:br>
              <a:rPr lang="en-US" sz="3600" dirty="0" smtClean="0"/>
            </a:br>
            <a:r>
              <a:rPr lang="en-US" sz="2400" dirty="0" smtClean="0"/>
              <a:t>2008/09 – 2012/13</a:t>
            </a:r>
            <a:endParaRPr lang="en-US" sz="3600" dirty="0"/>
          </a:p>
        </p:txBody>
      </p:sp>
      <p:sp>
        <p:nvSpPr>
          <p:cNvPr id="13316" name="Date Placeholder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B6BE56-492D-4424-B95B-9AF9D5BCB9FB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5/3/2013</a:t>
            </a:fld>
            <a:endParaRPr lang="en-US" dirty="0" smtClean="0"/>
          </a:p>
        </p:txBody>
      </p:sp>
      <p:sp>
        <p:nvSpPr>
          <p:cNvPr id="1331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F281A5-CBF5-417E-BDBB-93811C8E706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dirty="0" smtClean="0"/>
          </a:p>
        </p:txBody>
      </p:sp>
      <p:sp>
        <p:nvSpPr>
          <p:cNvPr id="13318" name="Footer Placeholder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St. Louis Public Schools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831897"/>
              </p:ext>
            </p:extLst>
          </p:nvPr>
        </p:nvGraphicFramePr>
        <p:xfrm>
          <a:off x="457200" y="1481138"/>
          <a:ext cx="8229604" cy="5257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295401"/>
                <a:gridCol w="1295400"/>
                <a:gridCol w="1295400"/>
                <a:gridCol w="1295400"/>
                <a:gridCol w="1219203"/>
              </a:tblGrid>
              <a:tr h="464749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2008-09</a:t>
                      </a:r>
                    </a:p>
                    <a:p>
                      <a:pPr algn="ctr"/>
                      <a:r>
                        <a:rPr lang="en-US" sz="1400" dirty="0" smtClean="0"/>
                        <a:t>Actual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2009-10</a:t>
                      </a:r>
                    </a:p>
                    <a:p>
                      <a:pPr algn="ctr"/>
                      <a:r>
                        <a:rPr lang="en-US" sz="1400" dirty="0" smtClean="0"/>
                        <a:t>Actual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2010-11 Actual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2011-12</a:t>
                      </a:r>
                    </a:p>
                    <a:p>
                      <a:pPr algn="ctr"/>
                      <a:r>
                        <a:rPr lang="en-US" sz="1400" dirty="0" smtClean="0"/>
                        <a:t>Actual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2012-13</a:t>
                      </a:r>
                    </a:p>
                    <a:p>
                      <a:pPr algn="ctr"/>
                      <a:r>
                        <a:rPr lang="en-US" sz="1400" dirty="0" smtClean="0"/>
                        <a:t>Budget</a:t>
                      </a:r>
                      <a:endParaRPr lang="en-US" sz="1400" dirty="0"/>
                    </a:p>
                  </a:txBody>
                  <a:tcPr/>
                </a:tc>
              </a:tr>
              <a:tr h="269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Enrollment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27,300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26,500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25,260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24,327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27,179</a:t>
                      </a:r>
                      <a:endParaRPr lang="en-US" sz="1400" dirty="0"/>
                    </a:p>
                  </a:txBody>
                  <a:tcPr/>
                </a:tc>
              </a:tr>
              <a:tr h="269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ADA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90.3%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91.4%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92.3%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93.0%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93.0%</a:t>
                      </a:r>
                      <a:endParaRPr lang="en-US" sz="1400" dirty="0"/>
                    </a:p>
                  </a:txBody>
                  <a:tcPr>
                    <a:solidFill>
                      <a:srgbClr val="E7EBF5"/>
                    </a:solidFill>
                  </a:tcPr>
                </a:tc>
              </a:tr>
              <a:tr h="46474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Breakfast</a:t>
                      </a:r>
                      <a:r>
                        <a:rPr lang="en-US" sz="1400" baseline="0" dirty="0" smtClean="0"/>
                        <a:t> Participation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49%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52%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54%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56%</a:t>
                      </a:r>
                      <a:endParaRPr lang="en-US" sz="1400" dirty="0"/>
                    </a:p>
                  </a:txBody>
                  <a:tcP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56%</a:t>
                      </a:r>
                      <a:endParaRPr lang="en-US" sz="1400" dirty="0"/>
                    </a:p>
                  </a:txBody>
                  <a:tcPr>
                    <a:solidFill>
                      <a:srgbClr val="CCD5EA"/>
                    </a:solidFill>
                  </a:tcPr>
                </a:tc>
              </a:tr>
              <a:tr h="46474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Lunch Participation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73%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75%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77%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78%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78%</a:t>
                      </a:r>
                      <a:endParaRPr lang="en-US" sz="1400" dirty="0"/>
                    </a:p>
                  </a:txBody>
                  <a:tcPr>
                    <a:solidFill>
                      <a:srgbClr val="E7EBF5"/>
                    </a:solidFill>
                  </a:tcPr>
                </a:tc>
              </a:tr>
              <a:tr h="46474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% F&amp;R applications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84%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96%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98%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98%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99%</a:t>
                      </a:r>
                      <a:endParaRPr lang="en-US" sz="1400" dirty="0"/>
                    </a:p>
                  </a:txBody>
                  <a:tcPr/>
                </a:tc>
              </a:tr>
              <a:tr h="46474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% F&amp;R population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75%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86%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87%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88%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89%</a:t>
                      </a:r>
                      <a:endParaRPr lang="en-US" sz="1400" dirty="0"/>
                    </a:p>
                  </a:txBody>
                  <a:tcPr/>
                </a:tc>
              </a:tr>
              <a:tr h="13430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46474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#</a:t>
                      </a:r>
                      <a:r>
                        <a:rPr lang="en-US" sz="1400" baseline="0" dirty="0" smtClean="0"/>
                        <a:t> Meals (millions)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5.7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5.8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5.5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5.5</a:t>
                      </a:r>
                      <a:endParaRPr lang="en-US" sz="1400" dirty="0"/>
                    </a:p>
                  </a:txBody>
                  <a:tcP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6.3</a:t>
                      </a:r>
                      <a:endParaRPr lang="en-US" sz="1400" dirty="0"/>
                    </a:p>
                  </a:txBody>
                  <a:tcPr>
                    <a:solidFill>
                      <a:srgbClr val="E7EBF5"/>
                    </a:solidFill>
                  </a:tcPr>
                </a:tc>
              </a:tr>
              <a:tr h="46474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FMSC Revenue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$12.3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$13.8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$12.7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$13.6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$15.9</a:t>
                      </a:r>
                      <a:endParaRPr lang="en-US" sz="1400" dirty="0"/>
                    </a:p>
                  </a:txBody>
                  <a:tcPr/>
                </a:tc>
              </a:tr>
              <a:tr h="46474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FMSC Expenses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 smtClean="0"/>
                        <a:t>$13.0</a:t>
                      </a:r>
                      <a:endParaRPr lang="en-US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 smtClean="0"/>
                        <a:t>$13.3</a:t>
                      </a:r>
                      <a:endParaRPr lang="en-US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 smtClean="0"/>
                        <a:t>$13.0</a:t>
                      </a:r>
                      <a:endParaRPr lang="en-US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 smtClean="0"/>
                        <a:t>$13.3</a:t>
                      </a:r>
                      <a:endParaRPr lang="en-US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 smtClean="0"/>
                        <a:t>$15.7</a:t>
                      </a:r>
                      <a:endParaRPr lang="en-US" sz="1400" u="sng" dirty="0"/>
                    </a:p>
                  </a:txBody>
                  <a:tcPr/>
                </a:tc>
              </a:tr>
              <a:tr h="46474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Net Surplus/Deficit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(0.7)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(.3)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.2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891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4919662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2000" dirty="0" smtClean="0"/>
              <a:t>Business put out for RFP</a:t>
            </a:r>
          </a:p>
          <a:p>
            <a:pPr eaLnBrk="1" hangingPunct="1"/>
            <a:r>
              <a:rPr lang="en-US" sz="2000" dirty="0" smtClean="0"/>
              <a:t>Two companies submitted bids:</a:t>
            </a:r>
          </a:p>
          <a:p>
            <a:pPr marL="365125" lvl="1" indent="0" eaLnBrk="1" hangingPunct="1">
              <a:buNone/>
            </a:pPr>
            <a:r>
              <a:rPr lang="en-US" sz="1800" b="1" u="sng" dirty="0" err="1" smtClean="0"/>
              <a:t>Chartwells</a:t>
            </a:r>
            <a:r>
              <a:rPr lang="en-US" sz="1800" b="1" u="sng" dirty="0" smtClean="0"/>
              <a:t> </a:t>
            </a:r>
          </a:p>
          <a:p>
            <a:pPr lvl="2" eaLnBrk="1" hangingPunct="1"/>
            <a:r>
              <a:rPr lang="en-US" sz="1600" dirty="0"/>
              <a:t>Incumbent with 5 years of </a:t>
            </a:r>
            <a:r>
              <a:rPr lang="en-US" sz="1600" dirty="0" smtClean="0"/>
              <a:t>solid </a:t>
            </a:r>
            <a:r>
              <a:rPr lang="en-US" sz="1600" dirty="0"/>
              <a:t>performance</a:t>
            </a:r>
          </a:p>
          <a:p>
            <a:pPr lvl="2" eaLnBrk="1" hangingPunct="1"/>
            <a:r>
              <a:rPr lang="en-US" sz="1600" dirty="0"/>
              <a:t>Part of Compass Group, global leader in contract catering and food services</a:t>
            </a:r>
          </a:p>
          <a:p>
            <a:pPr lvl="2" eaLnBrk="1" hangingPunct="1"/>
            <a:r>
              <a:rPr lang="en-US" sz="1600" dirty="0" smtClean="0"/>
              <a:t>Over 30 years experience with sales </a:t>
            </a:r>
            <a:r>
              <a:rPr lang="en-US" sz="1600" dirty="0"/>
              <a:t>of $11.9 billion in US</a:t>
            </a:r>
          </a:p>
          <a:p>
            <a:pPr lvl="2" eaLnBrk="1" hangingPunct="1"/>
            <a:r>
              <a:rPr lang="en-US" sz="1600" dirty="0"/>
              <a:t>Serves 550 districts in the US</a:t>
            </a:r>
          </a:p>
          <a:p>
            <a:pPr marL="365125" lvl="1" indent="0" eaLnBrk="1" hangingPunct="1">
              <a:buNone/>
            </a:pPr>
            <a:r>
              <a:rPr lang="en-US" sz="1800" b="1" u="sng" dirty="0" smtClean="0"/>
              <a:t>Southwest Food Services</a:t>
            </a:r>
          </a:p>
          <a:p>
            <a:pPr lvl="2" eaLnBrk="1" hangingPunct="1"/>
            <a:r>
              <a:rPr lang="en-US" sz="1600" dirty="0" smtClean="0"/>
              <a:t>Privately held company founded in 2004</a:t>
            </a:r>
          </a:p>
          <a:p>
            <a:pPr lvl="2" eaLnBrk="1" hangingPunct="1"/>
            <a:r>
              <a:rPr lang="en-US" sz="1600" dirty="0" smtClean="0"/>
              <a:t>Specializes in K-12 Food Service only</a:t>
            </a:r>
          </a:p>
          <a:p>
            <a:pPr lvl="2" eaLnBrk="1" hangingPunct="1"/>
            <a:r>
              <a:rPr lang="en-US" sz="1600" dirty="0" smtClean="0"/>
              <a:t>Leadership team has extensive experience with other FMSC’s</a:t>
            </a:r>
          </a:p>
          <a:p>
            <a:pPr lvl="2" eaLnBrk="1" hangingPunct="1"/>
            <a:r>
              <a:rPr lang="en-US" sz="1600" dirty="0" smtClean="0"/>
              <a:t>Organic growth with sales at $102 million</a:t>
            </a:r>
          </a:p>
          <a:p>
            <a:pPr lvl="2" eaLnBrk="1" hangingPunct="1"/>
            <a:r>
              <a:rPr lang="en-US" sz="1600" dirty="0" smtClean="0"/>
              <a:t>Currently serves 46 districts in AZ, TX, CA, OK, AR, MO, WA</a:t>
            </a:r>
          </a:p>
          <a:p>
            <a:pPr lvl="2" eaLnBrk="1" hangingPunct="1"/>
            <a:r>
              <a:rPr lang="en-US" sz="1600" dirty="0" smtClean="0"/>
              <a:t>Sourcing business from self-operated, Aramark, Sodexho and </a:t>
            </a:r>
            <a:r>
              <a:rPr lang="en-US" sz="1600" dirty="0" err="1" smtClean="0"/>
              <a:t>Chartwells</a:t>
            </a:r>
            <a:endParaRPr lang="en-US" sz="1600" dirty="0" smtClean="0"/>
          </a:p>
          <a:p>
            <a:pPr lvl="2" eaLnBrk="1" hangingPunct="1"/>
            <a:endParaRPr lang="en-US" sz="16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RFP/Bid Evaluation</a:t>
            </a:r>
            <a:endParaRPr lang="en-US" sz="3600" dirty="0"/>
          </a:p>
        </p:txBody>
      </p:sp>
      <p:sp>
        <p:nvSpPr>
          <p:cNvPr id="1229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825045-E331-4364-87BE-6EA3779FE91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9485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Financial Comparison</a:t>
            </a:r>
            <a:endParaRPr lang="en-US" sz="3600" dirty="0"/>
          </a:p>
        </p:txBody>
      </p:sp>
      <p:sp>
        <p:nvSpPr>
          <p:cNvPr id="1229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825045-E331-4364-87BE-6EA3779FE91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dirty="0" smtClean="0"/>
          </a:p>
        </p:txBody>
      </p:sp>
      <p:pic>
        <p:nvPicPr>
          <p:cNvPr id="1033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60" y="1245627"/>
            <a:ext cx="7617440" cy="55503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6620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2557462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2000" dirty="0" smtClean="0"/>
              <a:t>Award the business to Southwest Food Service</a:t>
            </a:r>
          </a:p>
          <a:p>
            <a:pPr lvl="1" eaLnBrk="1" hangingPunct="1"/>
            <a:r>
              <a:rPr lang="en-US" sz="1800" dirty="0" smtClean="0"/>
              <a:t>Demonstrated </a:t>
            </a:r>
            <a:r>
              <a:rPr lang="en-US" sz="1800" dirty="0" smtClean="0"/>
              <a:t>passion for K-12 food service</a:t>
            </a:r>
          </a:p>
          <a:p>
            <a:pPr lvl="1" eaLnBrk="1" hangingPunct="1"/>
            <a:r>
              <a:rPr lang="en-US" sz="1800" dirty="0" smtClean="0"/>
              <a:t>Innovative approach to providing fresh, nutritional food</a:t>
            </a:r>
          </a:p>
          <a:p>
            <a:pPr lvl="1" eaLnBrk="1" hangingPunct="1"/>
            <a:r>
              <a:rPr lang="en-US" sz="1800" dirty="0" smtClean="0"/>
              <a:t>Lean organization with strong service culture</a:t>
            </a:r>
            <a:endParaRPr lang="en-US" sz="1800" dirty="0"/>
          </a:p>
          <a:p>
            <a:pPr lvl="1" eaLnBrk="1" hangingPunct="1"/>
            <a:r>
              <a:rPr lang="en-US" sz="1800" dirty="0" smtClean="0"/>
              <a:t>Lower costs, including management and administrative fees</a:t>
            </a:r>
          </a:p>
          <a:p>
            <a:pPr lvl="1" eaLnBrk="1" hangingPunct="1"/>
            <a:r>
              <a:rPr lang="en-US" sz="1800" dirty="0" smtClean="0"/>
              <a:t>Proven success with transitioning food service operations</a:t>
            </a:r>
          </a:p>
          <a:p>
            <a:pPr lvl="2" eaLnBrk="1" hangingPunct="1"/>
            <a:r>
              <a:rPr lang="en-US" sz="1600" dirty="0" smtClean="0"/>
              <a:t>Positive references from all 6 districts </a:t>
            </a:r>
            <a:r>
              <a:rPr lang="en-US" sz="1600" dirty="0" smtClean="0"/>
              <a:t>contacted</a:t>
            </a:r>
          </a:p>
          <a:p>
            <a:pPr lvl="2" eaLnBrk="1" hangingPunct="1"/>
            <a:r>
              <a:rPr lang="en-US" sz="1600" dirty="0" smtClean="0"/>
              <a:t>Visited Pleasant Hill outside Kansas City</a:t>
            </a:r>
            <a:endParaRPr lang="en-US" sz="1600" dirty="0" smtClean="0"/>
          </a:p>
          <a:p>
            <a:pPr lvl="1" eaLnBrk="1" hangingPunct="1"/>
            <a:endParaRPr lang="en-US" sz="1800" dirty="0" smtClean="0"/>
          </a:p>
          <a:p>
            <a:pPr lvl="1" eaLnBrk="1" hangingPunct="1"/>
            <a:endParaRPr lang="en-US" sz="1800" dirty="0" smtClean="0"/>
          </a:p>
          <a:p>
            <a:pPr lvl="1" eaLnBrk="1" hangingPunct="1"/>
            <a:endParaRPr lang="en-US" sz="1800" dirty="0" smtClean="0"/>
          </a:p>
          <a:p>
            <a:pPr lvl="1" eaLnBrk="1" hangingPunct="1"/>
            <a:endParaRPr lang="en-US" sz="1800" dirty="0" smtClean="0"/>
          </a:p>
          <a:p>
            <a:pPr lvl="2" eaLnBrk="1" hangingPunct="1"/>
            <a:endParaRPr lang="en-US" sz="16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Recommendation</a:t>
            </a:r>
            <a:endParaRPr lang="en-US" sz="3600" dirty="0"/>
          </a:p>
        </p:txBody>
      </p:sp>
      <p:sp>
        <p:nvSpPr>
          <p:cNvPr id="1229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825045-E331-4364-87BE-6EA3779FE91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394268"/>
              </p:ext>
            </p:extLst>
          </p:nvPr>
        </p:nvGraphicFramePr>
        <p:xfrm>
          <a:off x="1143000" y="4038600"/>
          <a:ext cx="6248401" cy="26615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2218"/>
                <a:gridCol w="892392"/>
                <a:gridCol w="494924"/>
                <a:gridCol w="1402999"/>
                <a:gridCol w="886311"/>
                <a:gridCol w="1169557"/>
              </a:tblGrid>
              <a:tr h="4976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u="sng" dirty="0">
                          <a:effectLst/>
                        </a:rPr>
                        <a:t>District</a:t>
                      </a:r>
                      <a:endParaRPr lang="en-US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u="sng" dirty="0">
                          <a:effectLst/>
                        </a:rPr>
                        <a:t>City</a:t>
                      </a:r>
                      <a:endParaRPr lang="en-US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u="sng" dirty="0">
                          <a:effectLst/>
                        </a:rPr>
                        <a:t>State</a:t>
                      </a:r>
                      <a:endParaRPr lang="en-US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u="sng" dirty="0">
                          <a:effectLst/>
                        </a:rPr>
                        <a:t>Previous Self Operation or FSMC</a:t>
                      </a:r>
                      <a:endParaRPr lang="en-US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u="sng" dirty="0">
                          <a:effectLst/>
                        </a:rPr>
                        <a:t>Enrollment</a:t>
                      </a:r>
                      <a:endParaRPr lang="en-US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u="sng" dirty="0" smtClean="0">
                          <a:effectLst/>
                        </a:rPr>
                        <a:t>Free</a:t>
                      </a:r>
                      <a:r>
                        <a:rPr lang="en-US" sz="1100" b="0" u="sng" baseline="0" dirty="0" smtClean="0">
                          <a:effectLst/>
                        </a:rPr>
                        <a:t> &amp; Reduced</a:t>
                      </a:r>
                      <a:r>
                        <a:rPr lang="en-US" sz="1100" b="0" u="sng" dirty="0" smtClean="0">
                          <a:effectLst/>
                        </a:rPr>
                        <a:t> Percentage</a:t>
                      </a:r>
                      <a:endParaRPr lang="en-US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93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Leander ISD</a:t>
                      </a:r>
                      <a:endParaRPr lang="en-US" sz="1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Leander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TX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Sodexo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32,152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22%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7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Grand Prairie ISD</a:t>
                      </a:r>
                      <a:endParaRPr lang="en-US" sz="1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Grand Prairie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TX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Self-Operated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26,541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72%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7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Dysart Unified School District</a:t>
                      </a:r>
                      <a:endParaRPr lang="en-US" sz="1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Surprise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AZ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Sodexo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26,175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53%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7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Sunnyside Unified School District</a:t>
                      </a:r>
                      <a:endParaRPr lang="en-US" sz="1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Tucson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AZ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Chartwells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18,600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85%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7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Uvalde CISD</a:t>
                      </a:r>
                      <a:endParaRPr lang="en-US" sz="1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Uvalde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TX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Aramark and Chartwells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5,054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79%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17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Pleasant Hill</a:t>
                      </a:r>
                      <a:endParaRPr lang="en-US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Pleasant Hill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MO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Chartwells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2,192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22%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97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752FAD-E51C-4A14-8888-3DF46EE89A65}" type="datetime1">
              <a:rPr lang="en-US" smtClean="0"/>
              <a:pPr>
                <a:defRPr/>
              </a:pPr>
              <a:t>5/3/2013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St. Louis Public Schools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662D3C-9B96-4698-8557-E14F0816AC4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2050" name="Picture 2" descr="C:\Users\mhouliha0780\Pictures\IMG_04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4318319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04800" y="5372100"/>
            <a:ext cx="2952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Custom Sandwich Line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62199" y="6186487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Hot Line</a:t>
            </a:r>
            <a:endParaRPr lang="en-US" b="1" dirty="0">
              <a:solidFill>
                <a:schemeClr val="tx2"/>
              </a:solidFill>
            </a:endParaRPr>
          </a:p>
        </p:txBody>
      </p:sp>
      <p:pic>
        <p:nvPicPr>
          <p:cNvPr id="10" name="Picture 3" descr="C:\Users\mhouliha0780\Pictures\IMG_04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962" y="3886200"/>
            <a:ext cx="415607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Southwest Food Service at </a:t>
            </a:r>
            <a:br>
              <a:rPr lang="en-US" sz="3600" dirty="0" smtClean="0"/>
            </a:br>
            <a:r>
              <a:rPr lang="en-US" sz="3600" dirty="0" smtClean="0"/>
              <a:t>Pleasant Hills School District</a:t>
            </a:r>
            <a:endParaRPr lang="en-US" sz="3600" dirty="0"/>
          </a:p>
        </p:txBody>
      </p:sp>
      <p:pic>
        <p:nvPicPr>
          <p:cNvPr id="2" name="Picture 2" descr="C:\Users\mhouliha0780\Pictures\IMG_04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288254"/>
            <a:ext cx="3284538" cy="246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743200" y="1487208"/>
            <a:ext cx="2952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Pre-made Salads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33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9900" y="6492875"/>
            <a:ext cx="1919288" cy="365125"/>
          </a:xfrm>
        </p:spPr>
        <p:txBody>
          <a:bodyPr/>
          <a:lstStyle/>
          <a:p>
            <a:pPr>
              <a:defRPr/>
            </a:pPr>
            <a:fld id="{7A752FAD-E51C-4A14-8888-3DF46EE89A65}" type="datetime1">
              <a:rPr lang="en-US" smtClean="0"/>
              <a:pPr>
                <a:defRPr/>
              </a:pPr>
              <a:t>5/3/2013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St. Louis Public Schools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662D3C-9B96-4698-8557-E14F0816AC4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1029" name="Picture 5" descr="C:\Users\mhouliha0780\Pictures\IMG_04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3" y="1628775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61973" y="52578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Self-Serve Salad and Pizza Bar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Southwest Food Service at </a:t>
            </a:r>
            <a:br>
              <a:rPr lang="en-US" sz="3600" dirty="0" smtClean="0"/>
            </a:br>
            <a:r>
              <a:rPr lang="en-US" sz="3600" dirty="0" smtClean="0"/>
              <a:t>Pleasant Hills School District</a:t>
            </a:r>
            <a:endParaRPr lang="en-US" sz="3600" dirty="0"/>
          </a:p>
        </p:txBody>
      </p:sp>
      <p:pic>
        <p:nvPicPr>
          <p:cNvPr id="1026" name="Picture 2" descr="C:\Users\mhouliha0780\Pictures\IMG_04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700" y="1366837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houliha0780\Pictures\IMG_04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700" y="3798332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05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752FAD-E51C-4A14-8888-3DF46EE89A65}" type="datetime1">
              <a:rPr lang="en-US" smtClean="0"/>
              <a:pPr>
                <a:defRPr/>
              </a:pPr>
              <a:t>5/3/2013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St. Louis Public Schools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662D3C-9B96-4698-8557-E14F0816AC4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2051" name="Picture 3" descr="C:\Users\mhouliha0780\Pictures\IMG_04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421" y="1371600"/>
            <a:ext cx="3828532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71500" y="1577459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Clean Kitchen After Lunch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Southwest Food Service at </a:t>
            </a:r>
            <a:br>
              <a:rPr lang="en-US" sz="3600" dirty="0" smtClean="0"/>
            </a:br>
            <a:r>
              <a:rPr lang="en-US" sz="3600" dirty="0" smtClean="0"/>
              <a:t>Pleasant Hills School District</a:t>
            </a:r>
            <a:endParaRPr lang="en-US" sz="3600" dirty="0"/>
          </a:p>
        </p:txBody>
      </p:sp>
      <p:pic>
        <p:nvPicPr>
          <p:cNvPr id="3" name="Picture 2" descr="C:\Users\mhouliha0780\Pictures\IMG_04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84" y="2243087"/>
            <a:ext cx="4095232" cy="307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mhouliha0780\Pictures\IMG_044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193" y="4114800"/>
            <a:ext cx="3843760" cy="276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89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Questions?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2559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. Louis Public Schools Presentation Templat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2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St. Louis Public Schools Presentation Template</Template>
  <TotalTime>801</TotalTime>
  <Words>533</Words>
  <Application>Microsoft Office PowerPoint</Application>
  <PresentationFormat>On-screen Show (4:3)</PresentationFormat>
  <Paragraphs>198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St. Louis Public Schools Presentation Template</vt:lpstr>
      <vt:lpstr>Food Services</vt:lpstr>
      <vt:lpstr>Agenda</vt:lpstr>
      <vt:lpstr>Background</vt:lpstr>
      <vt:lpstr>Food Services Performance 2008/09 – 2012/13</vt:lpstr>
      <vt:lpstr>RFP/Bid Evaluation</vt:lpstr>
      <vt:lpstr>Financial Comparison</vt:lpstr>
      <vt:lpstr>Recommendation</vt:lpstr>
      <vt:lpstr>Southwest Food Service at  Pleasant Hills School District</vt:lpstr>
      <vt:lpstr>Southwest Food Service at  Pleasant Hills School District</vt:lpstr>
      <vt:lpstr>Southwest Food Service at  Pleasant Hills School District</vt:lpstr>
      <vt:lpstr>Questions?</vt:lpstr>
    </vt:vector>
  </TitlesOfParts>
  <Company>St. Louis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tbullock</dc:creator>
  <cp:lastModifiedBy>Houlihan, Mary M.</cp:lastModifiedBy>
  <cp:revision>61</cp:revision>
  <cp:lastPrinted>2013-04-09T19:15:01Z</cp:lastPrinted>
  <dcterms:created xsi:type="dcterms:W3CDTF">2008-11-19T15:30:03Z</dcterms:created>
  <dcterms:modified xsi:type="dcterms:W3CDTF">2013-05-03T22:04:59Z</dcterms:modified>
</cp:coreProperties>
</file>