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314" r:id="rId3"/>
    <p:sldId id="318" r:id="rId4"/>
    <p:sldId id="319" r:id="rId5"/>
    <p:sldId id="312" r:id="rId6"/>
    <p:sldId id="313" r:id="rId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AFE"/>
    <a:srgbClr val="E1F7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06" autoAdjust="0"/>
    <p:restoredTop sz="95773" autoAdjust="0"/>
  </p:normalViewPr>
  <p:slideViewPr>
    <p:cSldViewPr>
      <p:cViewPr>
        <p:scale>
          <a:sx n="90" d="100"/>
          <a:sy n="90" d="100"/>
        </p:scale>
        <p:origin x="-324" y="-24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54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5" tIns="46568" rIns="93135" bIns="46568" numCol="1" anchor="t" anchorCtr="0" compatLnSpc="1">
            <a:prstTxWarp prst="textNoShape">
              <a:avLst/>
            </a:prstTxWarp>
          </a:bodyPr>
          <a:lstStyle>
            <a:lvl1pPr defTabSz="93156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5" tIns="46568" rIns="93135" bIns="46568" numCol="1" anchor="t" anchorCtr="0" compatLnSpc="1">
            <a:prstTxWarp prst="textNoShape">
              <a:avLst/>
            </a:prstTxWarp>
          </a:bodyPr>
          <a:lstStyle>
            <a:lvl1pPr algn="r" defTabSz="93156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5" tIns="46568" rIns="93135" bIns="46568" numCol="1" anchor="b" anchorCtr="0" compatLnSpc="1">
            <a:prstTxWarp prst="textNoShape">
              <a:avLst/>
            </a:prstTxWarp>
          </a:bodyPr>
          <a:lstStyle>
            <a:lvl1pPr defTabSz="93156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5" tIns="46568" rIns="93135" bIns="46568" numCol="1" anchor="b" anchorCtr="0" compatLnSpc="1">
            <a:prstTxWarp prst="textNoShape">
              <a:avLst/>
            </a:prstTxWarp>
          </a:bodyPr>
          <a:lstStyle>
            <a:lvl1pPr algn="r" defTabSz="931567">
              <a:defRPr sz="1200"/>
            </a:lvl1pPr>
          </a:lstStyle>
          <a:p>
            <a:pPr>
              <a:defRPr/>
            </a:pPr>
            <a:fld id="{897E4DFF-E55F-43C9-B7F1-5A859408C3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635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5" tIns="46568" rIns="93135" bIns="46568" numCol="1" anchor="t" anchorCtr="0" compatLnSpc="1">
            <a:prstTxWarp prst="textNoShape">
              <a:avLst/>
            </a:prstTxWarp>
          </a:bodyPr>
          <a:lstStyle>
            <a:lvl1pPr defTabSz="93156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5" tIns="46568" rIns="93135" bIns="46568" numCol="1" anchor="t" anchorCtr="0" compatLnSpc="1">
            <a:prstTxWarp prst="textNoShape">
              <a:avLst/>
            </a:prstTxWarp>
          </a:bodyPr>
          <a:lstStyle>
            <a:lvl1pPr algn="r" defTabSz="93156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45025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5" tIns="46568" rIns="93135" bIns="465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5" tIns="46568" rIns="93135" bIns="46568" numCol="1" anchor="b" anchorCtr="0" compatLnSpc="1">
            <a:prstTxWarp prst="textNoShape">
              <a:avLst/>
            </a:prstTxWarp>
          </a:bodyPr>
          <a:lstStyle>
            <a:lvl1pPr defTabSz="93156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5" tIns="46568" rIns="93135" bIns="46568" numCol="1" anchor="b" anchorCtr="0" compatLnSpc="1">
            <a:prstTxWarp prst="textNoShape">
              <a:avLst/>
            </a:prstTxWarp>
          </a:bodyPr>
          <a:lstStyle>
            <a:lvl1pPr algn="r" defTabSz="931567">
              <a:defRPr sz="1200"/>
            </a:lvl1pPr>
          </a:lstStyle>
          <a:p>
            <a:pPr>
              <a:defRPr/>
            </a:pPr>
            <a:fld id="{7BC77197-AF46-4314-B9FD-86F963C460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3509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275"/>
            <a:fld id="{BCC5316C-E6EF-4329-92DB-B85E0EE96CD3}" type="slidenum">
              <a:rPr lang="en-US" smtClean="0"/>
              <a:pPr defTabSz="930275"/>
              <a:t>1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Notes Placeholder 5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85C88F-E994-4163-B207-5FF0ACDD7B1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615270-FD4E-4B77-8F67-D7D680D702D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619E83-F9D3-4F8D-98BE-FB1FFA0D2B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F1145-E278-4742-9483-FCB3F6A9E2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C73665-2C7D-4BEF-AB50-613F0F9A31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B743FC-96E1-460A-BEC3-265FABF1FF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71C3F6E-9B7B-4047-AEFF-6334A6275F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7572501-AA3A-4752-8D14-7B1955450A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C9B0F-A3FD-4A65-8D85-A2F0B555FC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A0975D7-5482-4A6E-960C-B173603E55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AD0BC60-10F9-4E6B-A45D-2B8CFB45EB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BDF9C-4962-4556-A012-060DFC903E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8CCC4-439D-4239-8C25-708E54C7C2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4343400" y="6550025"/>
            <a:ext cx="480060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defRPr/>
            </a:pPr>
            <a:fld id="{E79819DA-2BA5-42DF-BD19-467FF84612FA}" type="slidenum">
              <a:rPr lang="en-US" sz="1400" smtClean="0">
                <a:solidFill>
                  <a:srgbClr val="7F7F7F"/>
                </a:solidFill>
                <a:latin typeface="Bodoni MT" pitchFamily="18" charset="0"/>
              </a:rPr>
              <a:pPr algn="r" eaLnBrk="1" hangingPunct="1">
                <a:defRPr/>
              </a:pPr>
              <a:t>‹#›</a:t>
            </a:fld>
            <a:endParaRPr lang="en-US" sz="1400" smtClean="0">
              <a:solidFill>
                <a:srgbClr val="7F7F7F"/>
              </a:solidFill>
              <a:latin typeface="Bodoni MT" pitchFamily="18" charset="0"/>
            </a:endParaRPr>
          </a:p>
        </p:txBody>
      </p:sp>
      <p:sp>
        <p:nvSpPr>
          <p:cNvPr id="3" name="TextBox 15"/>
          <p:cNvSpPr txBox="1">
            <a:spLocks noChangeArrowheads="1"/>
          </p:cNvSpPr>
          <p:nvPr userDrawn="1"/>
        </p:nvSpPr>
        <p:spPr bwMode="auto">
          <a:xfrm>
            <a:off x="2590800" y="6550025"/>
            <a:ext cx="655320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400" b="1" i="1" dirty="0" smtClean="0">
                <a:solidFill>
                  <a:srgbClr val="7F7F7F"/>
                </a:solidFill>
                <a:latin typeface="Bodoni MT" pitchFamily="18" charset="0"/>
              </a:rPr>
              <a:t>Saint Louis Public Schools           </a:t>
            </a:r>
            <a:r>
              <a:rPr lang="en-US" sz="1400" dirty="0" smtClean="0">
                <a:solidFill>
                  <a:srgbClr val="7F7F7F"/>
                </a:solidFill>
                <a:latin typeface="Bodoni MT" pitchFamily="18" charset="0"/>
              </a:rPr>
              <a:t>Quarterly Financial Report  </a:t>
            </a:r>
            <a:fld id="{FB7A4BCB-DC70-4473-B751-171ED9493342}" type="slidenum">
              <a:rPr lang="en-US" sz="1400" smtClean="0">
                <a:solidFill>
                  <a:srgbClr val="7F7F7F"/>
                </a:solidFill>
                <a:latin typeface="Bodoni MT" pitchFamily="18" charset="0"/>
              </a:rPr>
              <a:pPr algn="r" eaLnBrk="1" hangingPunct="1">
                <a:defRPr/>
              </a:pPr>
              <a:t>‹#›</a:t>
            </a:fld>
            <a:endParaRPr lang="en-US" sz="1400" dirty="0" smtClean="0">
              <a:solidFill>
                <a:srgbClr val="7F7F7F"/>
              </a:solidFill>
              <a:latin typeface="Bodoni MT" pitchFamily="18" charset="0"/>
            </a:endParaRPr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FF96F94-0547-4429-A613-1418F4BB97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67" r:id="rId2"/>
    <p:sldLayoutId id="2147483972" r:id="rId3"/>
    <p:sldLayoutId id="2147483973" r:id="rId4"/>
    <p:sldLayoutId id="2147483974" r:id="rId5"/>
    <p:sldLayoutId id="2147483975" r:id="rId6"/>
    <p:sldLayoutId id="2147483968" r:id="rId7"/>
    <p:sldLayoutId id="2147483976" r:id="rId8"/>
    <p:sldLayoutId id="2147483977" r:id="rId9"/>
    <p:sldLayoutId id="2147483969" r:id="rId10"/>
    <p:sldLayoutId id="2147483970" r:id="rId11"/>
    <p:sldLayoutId id="214748398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Slogo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04800"/>
            <a:ext cx="3048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2075913" y="2971800"/>
            <a:ext cx="5003293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400" b="1" dirty="0">
                <a:latin typeface="Arial" charset="0"/>
                <a:cs typeface="Arial" charset="0"/>
              </a:rPr>
              <a:t>SLPS </a:t>
            </a:r>
            <a:endParaRPr lang="en-US" sz="4400" b="1" dirty="0" smtClean="0">
              <a:latin typeface="Arial" charset="0"/>
              <a:cs typeface="Arial" charset="0"/>
            </a:endParaRPr>
          </a:p>
          <a:p>
            <a:pPr algn="ctr"/>
            <a:r>
              <a:rPr lang="en-US" sz="3200" b="1" dirty="0" smtClean="0">
                <a:latin typeface="Arial" charset="0"/>
                <a:cs typeface="Arial" charset="0"/>
              </a:rPr>
              <a:t>FY 2013 – Q3 Update</a:t>
            </a:r>
          </a:p>
          <a:p>
            <a:pPr algn="ctr"/>
            <a:r>
              <a:rPr lang="en-US" b="1" dirty="0" smtClean="0">
                <a:latin typeface="Arial" charset="0"/>
                <a:cs typeface="Arial" charset="0"/>
              </a:rPr>
              <a:t>General Operating Budget (GOB)</a:t>
            </a:r>
          </a:p>
          <a:p>
            <a:pPr algn="ctr"/>
            <a:r>
              <a:rPr lang="en-US" sz="3200" b="1" dirty="0" smtClean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C9B0F-A3FD-4A65-8D85-A2F0B555FC0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295400" y="5646003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Leon </a:t>
            </a:r>
            <a:r>
              <a:rPr lang="en-US" i="1" dirty="0"/>
              <a:t>Fisher</a:t>
            </a:r>
            <a:r>
              <a:rPr lang="en-US" i="1" dirty="0" smtClean="0"/>
              <a:t>,</a:t>
            </a:r>
            <a:r>
              <a:rPr lang="en-US" i="1" dirty="0"/>
              <a:t> Chief Financial Officer</a:t>
            </a:r>
            <a:r>
              <a:rPr lang="en-US" dirty="0" smtClean="0"/>
              <a:t> </a:t>
            </a:r>
            <a:endParaRPr lang="en-US" dirty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June 2012 - Adopted Budget: </a:t>
            </a:r>
            <a:r>
              <a:rPr lang="en-U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$264.8M</a:t>
            </a:r>
          </a:p>
          <a:p>
            <a:pPr lvl="1">
              <a:defRPr/>
            </a:pPr>
            <a:r>
              <a:rPr lang="en-U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(Revenues = Expenditures)</a:t>
            </a:r>
            <a:br>
              <a:rPr lang="en-U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en-U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July 2012 - Budget Amendment</a:t>
            </a:r>
          </a:p>
          <a:p>
            <a:pPr lvl="1">
              <a:defRPr/>
            </a:pP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$7.1M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revenues and expenditures associated with1,700 additional students (Formerly Imagine Academy)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November 2012 - Budget Amendment </a:t>
            </a:r>
          </a:p>
          <a:p>
            <a:pPr lvl="1">
              <a:defRPr/>
            </a:pP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$12.4M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revenues and expenditures associated with 800+ additional students, tax levy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(recoupment)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misc. adjustments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Amended GOB Revenues = 		$284.3 Million</a:t>
            </a:r>
          </a:p>
          <a:p>
            <a:pPr lvl="1"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Amended GOB Expenditures =		$288.1 Million</a:t>
            </a:r>
          </a:p>
          <a:p>
            <a:pPr lvl="1">
              <a:defRPr/>
            </a:pPr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Planned Utilization of Unrestricted Fund Balance =	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$3.8 Million</a:t>
            </a:r>
            <a:r>
              <a:rPr lang="en-US" sz="17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7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endParaRPr lang="en-US" sz="17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09537" indent="0">
              <a:buNone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FY 2013 GOB Budget Modifications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CF1145-E278-4742-9483-FCB3F6A9E22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US" spc="-150" dirty="0" smtClean="0">
                <a:solidFill>
                  <a:srgbClr val="C00000"/>
                </a:solidFill>
              </a:rPr>
              <a:t>				</a:t>
            </a:r>
            <a:r>
              <a:rPr lang="en-US" b="1" u="sng" spc="-15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Q2 Projection</a:t>
            </a:r>
            <a:r>
              <a:rPr lang="en-US" b="1" spc="-15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b="1" u="sng" spc="-15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Q3 Projection</a:t>
            </a:r>
            <a:endParaRPr lang="en-US" b="1" spc="-15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  <a:defRPr/>
            </a:pPr>
            <a:endParaRPr lang="en-US" spc="-15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  <a:defRPr/>
            </a:pPr>
            <a:r>
              <a:rPr lang="en-US" sz="2400" spc="-15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Revenues 	</a:t>
            </a:r>
            <a:r>
              <a:rPr lang="en-US" sz="2400" spc="-15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2400" spc="-150" dirty="0" smtClean="0">
                <a:latin typeface="Arial" pitchFamily="34" charset="0"/>
                <a:cs typeface="Arial" pitchFamily="34" charset="0"/>
              </a:rPr>
              <a:t>285.2M	</a:t>
            </a:r>
            <a:r>
              <a:rPr lang="en-US" sz="2400" b="1" spc="-150" dirty="0" smtClean="0">
                <a:latin typeface="Arial" pitchFamily="34" charset="0"/>
                <a:cs typeface="Arial" pitchFamily="34" charset="0"/>
              </a:rPr>
              <a:t>   		</a:t>
            </a:r>
            <a:r>
              <a:rPr lang="en-US" sz="2400" spc="-150" dirty="0" smtClean="0">
                <a:latin typeface="Arial" pitchFamily="34" charset="0"/>
                <a:cs typeface="Arial" pitchFamily="34" charset="0"/>
              </a:rPr>
              <a:t>286.8M</a:t>
            </a:r>
          </a:p>
          <a:p>
            <a:pPr>
              <a:buNone/>
              <a:defRPr/>
            </a:pPr>
            <a:r>
              <a:rPr lang="en-US" sz="2400" spc="-15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2400" spc="-15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  <a:defRPr/>
            </a:pPr>
            <a:r>
              <a:rPr lang="en-US" sz="2400" spc="-15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Expenditures</a:t>
            </a:r>
            <a:r>
              <a:rPr lang="en-US" sz="2400" spc="-1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2400" u="sng" spc="-150" dirty="0" smtClean="0">
                <a:latin typeface="Arial" pitchFamily="34" charset="0"/>
                <a:cs typeface="Arial" pitchFamily="34" charset="0"/>
              </a:rPr>
              <a:t>287.7M</a:t>
            </a:r>
            <a:r>
              <a:rPr lang="en-US" sz="2400" spc="-150" dirty="0" smtClean="0">
                <a:latin typeface="Arial" pitchFamily="34" charset="0"/>
                <a:cs typeface="Arial" pitchFamily="34" charset="0"/>
              </a:rPr>
              <a:t>	   		</a:t>
            </a:r>
            <a:r>
              <a:rPr lang="en-US" sz="2400" u="sng" spc="-150" dirty="0" smtClean="0">
                <a:latin typeface="Arial" pitchFamily="34" charset="0"/>
                <a:cs typeface="Arial" pitchFamily="34" charset="0"/>
              </a:rPr>
              <a:t>286.6M</a:t>
            </a:r>
          </a:p>
          <a:p>
            <a:pPr>
              <a:buNone/>
              <a:defRPr/>
            </a:pPr>
            <a:r>
              <a:rPr lang="en-US" sz="2400" spc="-1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spc="-15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spc="-15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endParaRPr lang="en-US" sz="2400" spc="-15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  <a:defRPr/>
            </a:pPr>
            <a:r>
              <a:rPr lang="en-US" sz="2400" spc="-15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Annual Surplus/(Deficit)	</a:t>
            </a:r>
            <a:r>
              <a:rPr lang="en-US" sz="2400" spc="-1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($ 2.5M)</a:t>
            </a:r>
            <a:r>
              <a:rPr lang="en-US" sz="2400" spc="-15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spc="-15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2400" spc="-150" dirty="0" smtClean="0">
                <a:latin typeface="Arial" pitchFamily="34" charset="0"/>
                <a:cs typeface="Arial" pitchFamily="34" charset="0"/>
              </a:rPr>
              <a:t>$ 0.2M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FY 2013 Year-End Projection Q2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Q3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CF1145-E278-4742-9483-FCB3F6A9E22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  <a:defRPr/>
            </a:pPr>
            <a:r>
              <a:rPr lang="en-US" sz="2400" b="1" spc="-150" dirty="0" smtClean="0">
                <a:latin typeface="Arial" pitchFamily="34" charset="0"/>
                <a:cs typeface="Arial" pitchFamily="34" charset="0"/>
              </a:rPr>
              <a:t>Revenues						$ 1.6M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Higher tax revenue collection rate offset by lower transportation revenue</a:t>
            </a:r>
          </a:p>
          <a:p>
            <a:pPr>
              <a:spcBef>
                <a:spcPts val="300"/>
              </a:spcBef>
              <a:buNone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300"/>
              </a:spcBef>
              <a:defRPr/>
            </a:pPr>
            <a:r>
              <a:rPr lang="en-US" sz="2400" b="1" spc="-150" dirty="0" smtClean="0">
                <a:latin typeface="Arial" pitchFamily="34" charset="0"/>
                <a:cs typeface="Arial" pitchFamily="34" charset="0"/>
              </a:rPr>
              <a:t>Expenditures					($ 1.1M)</a:t>
            </a:r>
          </a:p>
          <a:p>
            <a:pPr marL="392113" lvl="1" indent="0">
              <a:spcBef>
                <a:spcPts val="300"/>
              </a:spcBef>
              <a:buNone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New staff salary savings &amp; vacancies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FY 2013 Year-End Projection Q2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Q3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cont.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CF1145-E278-4742-9483-FCB3F6A9E22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76200"/>
            <a:ext cx="88392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FY 2012-13  GOB Year-End Projection </a:t>
            </a:r>
            <a:r>
              <a:rPr lang="en-US" sz="1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(end of Q3)</a:t>
            </a:r>
            <a:endParaRPr lang="en-US" sz="16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1029" name="Object 4"/>
          <p:cNvGraphicFramePr>
            <a:graphicFrameLocks noChangeAspect="1"/>
          </p:cNvGraphicFramePr>
          <p:nvPr/>
        </p:nvGraphicFramePr>
        <p:xfrm>
          <a:off x="304800" y="762000"/>
          <a:ext cx="8534399" cy="579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orksheet" r:id="rId5" imgW="6924675" imgH="5953125" progId="Excel.Sheet.12">
                  <p:embed/>
                </p:oleObj>
              </mc:Choice>
              <mc:Fallback>
                <p:oleObj name="Worksheet" r:id="rId5" imgW="6924675" imgH="5953125" progId="Excel.Sheet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762000"/>
                        <a:ext cx="8534399" cy="579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2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FY 2012-13 Additional Considerations</a:t>
            </a:r>
            <a:endParaRPr lang="en-US" sz="280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Text Placeholder 4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3657600" cy="762000"/>
          </a:xfrm>
        </p:spPr>
        <p:txBody>
          <a:bodyPr/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Risks</a:t>
            </a:r>
          </a:p>
        </p:txBody>
      </p:sp>
      <p:sp>
        <p:nvSpPr>
          <p:cNvPr id="18436" name="Text Placeholder 6"/>
          <p:cNvSpPr>
            <a:spLocks noGrp="1"/>
          </p:cNvSpPr>
          <p:nvPr>
            <p:ph type="body" sz="half" idx="3"/>
          </p:nvPr>
        </p:nvSpPr>
        <p:spPr>
          <a:xfrm>
            <a:off x="4343400" y="5410200"/>
            <a:ext cx="4343400" cy="762000"/>
          </a:xfrm>
        </p:spPr>
        <p:txBody>
          <a:bodyPr/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Opportunities</a:t>
            </a:r>
          </a:p>
        </p:txBody>
      </p:sp>
      <p:sp>
        <p:nvSpPr>
          <p:cNvPr id="18438" name="Content Placeholder 8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3657600" cy="325596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Tax Revenues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Protested taxes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Retirement  Payouts (vacation, sick, and personal days)</a:t>
            </a:r>
          </a:p>
        </p:txBody>
      </p:sp>
      <p:sp>
        <p:nvSpPr>
          <p:cNvPr id="18437" name="Content Placeholder 7"/>
          <p:cNvSpPr>
            <a:spLocks noGrp="1"/>
          </p:cNvSpPr>
          <p:nvPr>
            <p:ph sz="quarter" idx="4"/>
          </p:nvPr>
        </p:nvSpPr>
        <p:spPr>
          <a:xfrm>
            <a:off x="4343400" y="2133600"/>
            <a:ext cx="4343400" cy="3252788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State Formula Funds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Staff Vacancies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Savings Due to Improved Contract Monitoring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C3F6E-9B7B-4047-AEFF-6334A6275F0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</Words>
  <Application>Microsoft Office PowerPoint</Application>
  <PresentationFormat>On-screen Show (4:3)</PresentationFormat>
  <Paragraphs>46</Paragraphs>
  <Slides>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Concourse</vt:lpstr>
      <vt:lpstr>Worksheet</vt:lpstr>
      <vt:lpstr>PowerPoint Presentation</vt:lpstr>
      <vt:lpstr>FY 2013 GOB Budget Modifications</vt:lpstr>
      <vt:lpstr>FY 2013 Year-End Projection Q2 vs Q3</vt:lpstr>
      <vt:lpstr>FY 2013 Year-End Projection Q2 vs Q3 cont.</vt:lpstr>
      <vt:lpstr>PowerPoint Presentation</vt:lpstr>
      <vt:lpstr>FY 2012-13 Additional Considerations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2012-09-24T14:57:35Z</dcterms:created>
  <dcterms:modified xsi:type="dcterms:W3CDTF">2013-04-25T16:48:53Z</dcterms:modified>
</cp:coreProperties>
</file>