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70" r:id="rId3"/>
    <p:sldId id="271" r:id="rId4"/>
    <p:sldId id="258" r:id="rId5"/>
    <p:sldId id="266" r:id="rId6"/>
    <p:sldId id="267" r:id="rId7"/>
    <p:sldId id="268" r:id="rId8"/>
    <p:sldId id="269" r:id="rId9"/>
    <p:sldId id="264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5998"/>
    <a:srgbClr val="919CC3"/>
    <a:srgbClr val="657086"/>
    <a:srgbClr val="629DD1"/>
    <a:srgbClr val="297FD5"/>
    <a:srgbClr val="1A2D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3031" autoAdjust="0"/>
  </p:normalViewPr>
  <p:slideViewPr>
    <p:cSldViewPr snapToGrid="0" snapToObjects="1">
      <p:cViewPr varScale="1">
        <p:scale>
          <a:sx n="86" d="100"/>
          <a:sy n="86" d="100"/>
        </p:scale>
        <p:origin x="124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68175853018372"/>
          <c:y val="0.56617519058895516"/>
          <c:w val="0.66327657480314961"/>
          <c:h val="0.245167855832161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14-Jul</c:v>
                </c:pt>
              </c:strCache>
            </c:strRef>
          </c:tx>
          <c:spPr>
            <a:solidFill>
              <a:srgbClr val="919CC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Twitter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1618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15-Jul</c:v>
                </c:pt>
              </c:strCache>
            </c:strRef>
          </c:tx>
          <c:spPr>
            <a:solidFill>
              <a:srgbClr val="405998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Twitter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2563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Twitter</c:v>
                </c:pt>
              </c:strCache>
            </c:strRef>
          </c:cat>
          <c:val>
            <c:numRef>
              <c:f>Sheet1!$F$5</c:f>
              <c:numCache>
                <c:formatCode>General</c:formatCode>
                <c:ptCount val="1"/>
                <c:pt idx="0">
                  <c:v>-1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64448032"/>
        <c:axId val="478919128"/>
      </c:barChart>
      <c:catAx>
        <c:axId val="2644480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78919128"/>
        <c:crosses val="autoZero"/>
        <c:auto val="1"/>
        <c:lblAlgn val="ctr"/>
        <c:lblOffset val="100"/>
        <c:noMultiLvlLbl val="0"/>
      </c:catAx>
      <c:valAx>
        <c:axId val="4789191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448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387203204320081"/>
          <c:y val="0.21319536916048029"/>
          <c:w val="0.74360579715198183"/>
          <c:h val="0.5184860475354734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14-Jul</c:v>
                </c:pt>
              </c:strCache>
            </c:strRef>
          </c:tx>
          <c:spPr>
            <a:solidFill>
              <a:schemeClr val="accent4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Instagram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15-Jul</c:v>
                </c:pt>
              </c:strCache>
            </c:strRef>
          </c:tx>
          <c:spPr>
            <a:solidFill>
              <a:schemeClr val="accent4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Instagram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80205936"/>
        <c:axId val="480206328"/>
      </c:barChart>
      <c:catAx>
        <c:axId val="4802059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0206328"/>
        <c:crosses val="autoZero"/>
        <c:auto val="1"/>
        <c:lblAlgn val="ctr"/>
        <c:lblOffset val="100"/>
        <c:noMultiLvlLbl val="0"/>
      </c:catAx>
      <c:valAx>
        <c:axId val="4802063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0205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14</c:v>
                </c:pt>
              </c:strCache>
            </c:strRef>
          </c:tx>
          <c:spPr>
            <a:solidFill>
              <a:schemeClr val="accent4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Pinterest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15</c:v>
                </c:pt>
              </c:strCache>
            </c:strRef>
          </c:tx>
          <c:spPr>
            <a:solidFill>
              <a:schemeClr val="accent4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Pinterest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80207112"/>
        <c:axId val="491814400"/>
      </c:barChart>
      <c:catAx>
        <c:axId val="4802071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91814400"/>
        <c:crosses val="autoZero"/>
        <c:auto val="1"/>
        <c:lblAlgn val="ctr"/>
        <c:lblOffset val="100"/>
        <c:noMultiLvlLbl val="0"/>
      </c:catAx>
      <c:valAx>
        <c:axId val="491814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0207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919CC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2227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>
                <a:shade val="76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05998"/>
              </a:solidFill>
              <a:ln>
                <a:noFill/>
              </a:ln>
              <a:effectLst/>
            </c:spPr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91815184"/>
        <c:axId val="491815576"/>
      </c:barChart>
      <c:catAx>
        <c:axId val="4918151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91815576"/>
        <c:crosses val="autoZero"/>
        <c:auto val="1"/>
        <c:lblAlgn val="ctr"/>
        <c:lblOffset val="100"/>
        <c:noMultiLvlLbl val="0"/>
      </c:catAx>
      <c:valAx>
        <c:axId val="4918155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815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0.15983</cdr:x>
      <cdr:y>0.53787</cdr:y>
    </cdr:from>
    <cdr:to>
      <cdr:x>0.30717</cdr:x>
      <cdr:y>0.93894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74364" y="1602680"/>
          <a:ext cx="806029" cy="119505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BA6E35-533A-1640-8925-A2087A8EE42F}" type="datetimeFigureOut">
              <a:rPr lang="en-US" smtClean="0"/>
              <a:t>7/23/2015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763FC-C080-874B-B52C-594209F1F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0958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D5145-8D50-F74A-948B-76BB50AD821E}" type="datetimeFigureOut">
              <a:rPr lang="en-US" smtClean="0"/>
              <a:t>7/23/2015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51DCD-F602-A04B-AE53-1FC08CF1D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15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66935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Chase is 2x as much as theaters – kids don’t go to Chase.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Esquire is from last year.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51DCD-F602-A04B-AE53-1FC08CF1DFB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833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13 schools</a:t>
            </a:r>
            <a:r>
              <a:rPr lang="en-US" baseline="0" dirty="0" smtClean="0"/>
              <a:t> for ECE openings (25 or more)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51DCD-F602-A04B-AE53-1FC08CF1DFB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47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51DCD-F602-A04B-AE53-1FC08CF1DFB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334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6854825" y="-96838"/>
            <a:ext cx="2322513" cy="1739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9353" y="2188817"/>
            <a:ext cx="7543800" cy="731328"/>
          </a:xfrm>
        </p:spPr>
        <p:txBody>
          <a:bodyPr/>
          <a:lstStyle>
            <a:lvl1pPr algn="r">
              <a:defRPr sz="6000">
                <a:solidFill>
                  <a:srgbClr val="4A66A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353" y="2920145"/>
            <a:ext cx="7543800" cy="685800"/>
          </a:xfrm>
        </p:spPr>
        <p:txBody>
          <a:bodyPr/>
          <a:lstStyle>
            <a:lvl1pPr marL="0" indent="0" algn="r">
              <a:buNone/>
              <a:defRPr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487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240" y="699249"/>
            <a:ext cx="6096000" cy="3657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77240" y="4900705"/>
            <a:ext cx="6096000" cy="72614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BEB58-84F9-6245-B61F-E5BDF33CB551}" type="datetime4">
              <a:rPr lang="en-US" smtClean="0"/>
              <a:t>July 23, 2015</a:t>
            </a:fld>
            <a:endParaRPr lang="en-US" dirty="0"/>
          </a:p>
        </p:txBody>
      </p:sp>
      <p:sp>
        <p:nvSpPr>
          <p:cNvPr id="6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F6161-1078-1549-8FF0-98DCD2F583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756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389" y="4451940"/>
            <a:ext cx="3733800" cy="73152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57389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1" i="0" kern="1200" cap="none" dirty="0" smtClean="0">
                <a:solidFill>
                  <a:srgbClr val="4A66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j-ea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7C8D9-BD8D-A64F-9DC9-BEE10250BE71}" type="datetime4">
              <a:rPr lang="en-US" smtClean="0"/>
              <a:t>July 23, 2015</a:t>
            </a:fld>
            <a:endParaRPr lang="en-US" dirty="0"/>
          </a:p>
        </p:txBody>
      </p:sp>
      <p:sp>
        <p:nvSpPr>
          <p:cNvPr id="7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2B01-79A6-D941-AD06-2E548EC539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029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84383" y="4692973"/>
            <a:ext cx="7543800" cy="9144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784383" y="1512394"/>
            <a:ext cx="3273552" cy="2574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469415" y="1512395"/>
            <a:ext cx="3273552" cy="25781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F61E3-A59F-E14A-9578-6174930109D3}" type="datetime4">
              <a:rPr lang="en-US" smtClean="0"/>
              <a:t>July 23, 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E59E0-87A0-A945-8177-24D7184B10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145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77875" y="1652588"/>
            <a:ext cx="457200" cy="9239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0563" y="1652588"/>
            <a:ext cx="457200" cy="9239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9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1720" y="1795068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4768" y="2504692"/>
            <a:ext cx="3276600" cy="2042888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49800" y="1795068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49800" y="2504692"/>
            <a:ext cx="3273552" cy="2042888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5226A-639D-DA47-9C4F-878446156601}" type="datetime4">
              <a:rPr lang="en-US" smtClean="0"/>
              <a:t>July 23, 2015</a:t>
            </a:fld>
            <a:endParaRPr lang="en-US" dirty="0"/>
          </a:p>
        </p:txBody>
      </p:sp>
      <p:sp>
        <p:nvSpPr>
          <p:cNvPr id="11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F079C-BBBA-6049-BEA8-DF38C6C4DC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78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77240" y="4086578"/>
            <a:ext cx="7543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083734" y="5014116"/>
            <a:ext cx="3733800" cy="73152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5546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D2294-775A-A04A-9D47-1610BF652198}" type="datetime4">
              <a:rPr lang="en-US" smtClean="0"/>
              <a:t>July 23, 2015</a:t>
            </a:fld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6D069-3BC5-0F4E-AED0-A581D8B0A3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67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40400" y="1774825"/>
            <a:ext cx="457200" cy="12303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9902" y="685801"/>
            <a:ext cx="4343400" cy="342900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702" y="685801"/>
            <a:ext cx="2590800" cy="3429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5C82B-E545-304A-A01C-5DBA38AE32C8}" type="datetime4">
              <a:rPr lang="en-US" smtClean="0"/>
              <a:t>July 23, 2015</a:t>
            </a:fld>
            <a:endParaRPr lang="en-US" dirty="0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21EEE-780A-C741-9946-A948AC465D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898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55675" y="3692525"/>
            <a:ext cx="457200" cy="9223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454" y="1397000"/>
            <a:ext cx="7424585" cy="208863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64284" y="3813449"/>
            <a:ext cx="5029200" cy="720804"/>
          </a:xfrm>
        </p:spPr>
        <p:txBody>
          <a:bodyPr/>
          <a:lstStyle>
            <a:lvl1pPr marL="0" indent="0">
              <a:buNone/>
              <a:defRPr sz="16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D54CA-71F3-AB42-9544-804BC1A514FE}" type="datetime4">
              <a:rPr lang="en-US" smtClean="0"/>
              <a:t>July 23, 2015</a:t>
            </a:fld>
            <a:endParaRPr lang="en-US" dirty="0"/>
          </a:p>
        </p:txBody>
      </p:sp>
      <p:sp>
        <p:nvSpPr>
          <p:cNvPr id="8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B44FF-73CD-B944-A24A-C098C6968F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945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588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EB69D-C828-1D4B-8E7C-AA7288DC06EC}" type="datetime4">
              <a:rPr lang="en-US" smtClean="0"/>
              <a:t>July 23, 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B7962-86B7-1A42-BD2B-2AB85F7A9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50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 rot="5400000">
            <a:off x="7373937" y="4516438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7251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58510" y="685801"/>
            <a:ext cx="5029200" cy="377618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50A9A-B631-E847-AB43-2C1C4594463B}" type="datetime4">
              <a:rPr lang="en-US" smtClean="0"/>
              <a:t>July 23, 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8DC0C-358F-5D4E-B0CC-FF45E7EC01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66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875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smtClean="0"/>
              <a:t>Presentation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0"/>
            <a:ext cx="6096000" cy="365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fld id="{391AE998-9DFF-B046-8B61-46163DD9C63C}" type="datetime4">
              <a:rPr lang="en-US" smtClean="0"/>
              <a:t>July 23,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325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325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6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fld id="{0ADC0D0B-05AD-5040-BE5B-53A288BDFE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</p:sldLayoutIdLst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900" b="1" kern="1200">
          <a:solidFill>
            <a:srgbClr val="4A66A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1pPr>
      <a:lvl2pPr marL="639763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2pPr>
      <a:lvl3pPr marL="1004888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3pPr>
      <a:lvl4pPr marL="137160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4pPr>
      <a:lvl5pPr marL="164465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emf"/><Relationship Id="rId4" Type="http://schemas.openxmlformats.org/officeDocument/2006/relationships/oleObject" Target="../embeddings/Microsoft_Excel_97-2003_Worksheet1.xls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middle school girl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35"/>
          <a:stretch/>
        </p:blipFill>
        <p:spPr>
          <a:xfrm>
            <a:off x="4989843" y="5189517"/>
            <a:ext cx="2057902" cy="167483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20975" y="3021013"/>
            <a:ext cx="6172200" cy="68580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ea typeface="+mn-ea"/>
              </a:rPr>
              <a:t>Presentation to the Special Administrative Board</a:t>
            </a:r>
            <a:endParaRPr lang="en-US" dirty="0">
              <a:ea typeface="+mn-ea"/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5162" y="0"/>
            <a:ext cx="2289201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TOKY-SLPS-DAY2-0077_R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89517"/>
            <a:ext cx="2523211" cy="168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1"/>
          <a:stretch/>
        </p:blipFill>
        <p:spPr bwMode="auto">
          <a:xfrm>
            <a:off x="6852425" y="5189517"/>
            <a:ext cx="2291575" cy="168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Screen Shot 2014-03-13 at 4.18.19 PM_cropp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37" y="-1587"/>
            <a:ext cx="2295525" cy="153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07" y="0"/>
            <a:ext cx="2289201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ubtitle 2"/>
          <p:cNvSpPr txBox="1">
            <a:spLocks/>
          </p:cNvSpPr>
          <p:nvPr/>
        </p:nvSpPr>
        <p:spPr>
          <a:xfrm>
            <a:off x="1349375" y="3681413"/>
            <a:ext cx="7543800" cy="3730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None/>
              <a:defRPr sz="2100" b="0" i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9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7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defRPr/>
            </a:pPr>
            <a:r>
              <a:rPr lang="en-US" sz="1800" dirty="0" smtClean="0">
                <a:latin typeface="Calibri"/>
                <a:cs typeface="Calibri"/>
              </a:rPr>
              <a:t>Stacy Clay and Rachel Seward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1349375" y="4100513"/>
            <a:ext cx="7543800" cy="244475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None/>
              <a:defRPr sz="2100" b="0" i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9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7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defRPr/>
            </a:pPr>
            <a:r>
              <a:rPr lang="en-US" sz="1400" dirty="0" smtClean="0">
                <a:latin typeface="Calibri"/>
                <a:cs typeface="Calibri"/>
              </a:rPr>
              <a:t>July 28, 2015</a:t>
            </a:r>
            <a:endParaRPr lang="en-US" sz="1400" dirty="0">
              <a:latin typeface="Calibri"/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669" y="2189163"/>
            <a:ext cx="8823506" cy="7302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800" dirty="0" smtClean="0">
                <a:solidFill>
                  <a:srgbClr val="1A2D70"/>
                </a:solidFill>
                <a:ea typeface="+mj-ea"/>
              </a:rPr>
              <a:t>Enrollment &amp; Advertising Update</a:t>
            </a:r>
            <a:endParaRPr lang="en-US" sz="4800" dirty="0">
              <a:solidFill>
                <a:srgbClr val="1A2D70"/>
              </a:solidFill>
              <a:ea typeface="+mj-ea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23210" y="5189517"/>
            <a:ext cx="2502723" cy="1668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1D0E317-894A-4E9E-95D8-E41F288A019B}" type="datetime1">
              <a:rPr lang="en-US" smtClean="0"/>
              <a:pPr>
                <a:defRPr/>
              </a:pPr>
              <a:t>7/23/2015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St. Louis Public Schools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6E0AA7F-5E54-41F2-988C-D70CDDD0CB9F}" type="slidenum">
              <a:rPr lang="en-US" altLang="en-US">
                <a:latin typeface="Lucida Sans Unicode" panose="020B0602030504020204" pitchFamily="34" charset="0"/>
              </a:rPr>
              <a:pPr eaLnBrk="1" hangingPunct="1"/>
              <a:t>2</a:t>
            </a:fld>
            <a:endParaRPr lang="en-US" altLang="en-US">
              <a:latin typeface="Lucida Sans Unicode" panose="020B0602030504020204" pitchFamily="34" charset="0"/>
            </a:endParaRPr>
          </a:p>
        </p:txBody>
      </p:sp>
      <p:graphicFrame>
        <p:nvGraphicFramePr>
          <p:cNvPr id="9221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7759353"/>
              </p:ext>
            </p:extLst>
          </p:nvPr>
        </p:nvGraphicFramePr>
        <p:xfrm>
          <a:off x="-47283" y="0"/>
          <a:ext cx="9245601" cy="665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Chart" r:id="rId4" imgW="8772567" imgH="6372270" progId="Excel.Chart.8">
                  <p:embed/>
                </p:oleObj>
              </mc:Choice>
              <mc:Fallback>
                <p:oleObj name="Chart" r:id="rId4" imgW="8772567" imgH="637227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47283" y="0"/>
                        <a:ext cx="9245601" cy="665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Footer Placeholder 2"/>
          <p:cNvSpPr txBox="1">
            <a:spLocks/>
          </p:cNvSpPr>
          <p:nvPr/>
        </p:nvSpPr>
        <p:spPr>
          <a:xfrm>
            <a:off x="1143000" y="6096000"/>
            <a:ext cx="7848600" cy="304800"/>
          </a:xfrm>
          <a:prstGeom prst="rect">
            <a:avLst/>
          </a:prstGeom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ln w="6350">
                <a:solidFill>
                  <a:schemeClr val="tx2">
                    <a:lumMod val="75000"/>
                  </a:schemeClr>
                </a:solidFill>
              </a:ln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36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DB8EA19-A882-4FA6-A178-75BFA35C5C1F}" type="datetime1">
              <a:rPr lang="en-US" smtClean="0"/>
              <a:pPr>
                <a:defRPr/>
              </a:pPr>
              <a:t>7/23/2015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914D0CC-764D-4F67-B7E7-E2873F2BDD2D}" type="slidenum">
              <a:rPr lang="en-US" altLang="en-US">
                <a:latin typeface="Lucida Sans Unicode" panose="020B0602030504020204" pitchFamily="34" charset="0"/>
              </a:rPr>
              <a:pPr eaLnBrk="1" hangingPunct="1"/>
              <a:t>3</a:t>
            </a:fld>
            <a:endParaRPr lang="en-US" altLang="en-US">
              <a:latin typeface="Lucida Sans Unicode" panose="020B0602030504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88863" y="72428"/>
            <a:ext cx="2055137" cy="12674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024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6669355"/>
              </p:ext>
            </p:extLst>
          </p:nvPr>
        </p:nvGraphicFramePr>
        <p:xfrm>
          <a:off x="0" y="203200"/>
          <a:ext cx="9245601" cy="665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r:id="rId3" imgW="9242337" imgH="6651312" progId="Excel.Chart.8">
                  <p:embed/>
                </p:oleObj>
              </mc:Choice>
              <mc:Fallback>
                <p:oleObj r:id="rId3" imgW="9242337" imgH="6651312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03200"/>
                        <a:ext cx="9245601" cy="665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901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7240" y="1489583"/>
            <a:ext cx="7649130" cy="4575551"/>
          </a:xfrm>
        </p:spPr>
        <p:txBody>
          <a:bodyPr>
            <a:normAutofit/>
          </a:bodyPr>
          <a:lstStyle/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800" dirty="0" smtClean="0">
                <a:effectLst/>
              </a:rPr>
              <a:t>Radio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800" dirty="0" smtClean="0">
                <a:effectLst/>
              </a:rPr>
              <a:t>Print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800" dirty="0" smtClean="0">
                <a:effectLst/>
              </a:rPr>
              <a:t>Cable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800" dirty="0" smtClean="0">
                <a:effectLst/>
              </a:rPr>
              <a:t>Movie Theaters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800" dirty="0" smtClean="0">
                <a:effectLst/>
              </a:rPr>
              <a:t>Outdoor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800" dirty="0" smtClean="0">
                <a:effectLst/>
              </a:rPr>
              <a:t>Door Hangers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800" dirty="0" smtClean="0">
                <a:effectLst/>
              </a:rPr>
              <a:t>Social Media</a:t>
            </a:r>
          </a:p>
          <a:p>
            <a:pPr marL="17462" indent="0">
              <a:buNone/>
            </a:pPr>
            <a:endParaRPr lang="en-US" dirty="0">
              <a:effectLst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36984"/>
            <a:ext cx="6096000" cy="726141"/>
          </a:xfrm>
        </p:spPr>
        <p:txBody>
          <a:bodyPr/>
          <a:lstStyle/>
          <a:p>
            <a:r>
              <a:rPr lang="en-US" sz="4400" dirty="0" smtClean="0">
                <a:solidFill>
                  <a:srgbClr val="1A2D70"/>
                </a:solidFill>
                <a:effectLst/>
              </a:rPr>
              <a:t>Recruitment Advertising</a:t>
            </a:r>
            <a:endParaRPr lang="en-US" sz="4400" dirty="0">
              <a:solidFill>
                <a:srgbClr val="1A2D70"/>
              </a:solidFill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63A647-0A6B-764E-9C17-B89266E82C2F}" type="datetime4">
              <a:rPr lang="en-US" smtClean="0"/>
              <a:t>July 23, 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63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7240" y="1489583"/>
            <a:ext cx="6096000" cy="3657599"/>
          </a:xfrm>
        </p:spPr>
        <p:txBody>
          <a:bodyPr/>
          <a:lstStyle/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800" dirty="0" smtClean="0">
                <a:effectLst/>
              </a:rPr>
              <a:t>Text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</a:rPr>
              <a:t>Text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</a:rPr>
              <a:t>Text</a:t>
            </a:r>
          </a:p>
          <a:p>
            <a:pPr marL="17462" indent="0">
              <a:buNone/>
            </a:pPr>
            <a:endParaRPr lang="en-US" dirty="0">
              <a:effectLst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36984"/>
            <a:ext cx="6096000" cy="726141"/>
          </a:xfrm>
        </p:spPr>
        <p:txBody>
          <a:bodyPr/>
          <a:lstStyle/>
          <a:p>
            <a:r>
              <a:rPr lang="en-US" sz="4400" dirty="0" smtClean="0">
                <a:solidFill>
                  <a:srgbClr val="1A2D70"/>
                </a:solidFill>
                <a:effectLst/>
              </a:rPr>
              <a:t>Print &amp; Radio</a:t>
            </a:r>
            <a:endParaRPr lang="en-US" sz="4400" dirty="0">
              <a:solidFill>
                <a:srgbClr val="1A2D70"/>
              </a:solidFill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63A647-0A6B-764E-9C17-B89266E82C2F}" type="datetime4">
              <a:rPr lang="en-US" smtClean="0"/>
              <a:t>July 23, 2015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3437758"/>
              </p:ext>
            </p:extLst>
          </p:nvPr>
        </p:nvGraphicFramePr>
        <p:xfrm>
          <a:off x="228600" y="1462821"/>
          <a:ext cx="8565444" cy="2580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7574"/>
                <a:gridCol w="3513125"/>
                <a:gridCol w="3624745"/>
              </a:tblGrid>
              <a:tr h="374756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St. Louis American</a:t>
                      </a:r>
                      <a:endParaRPr lang="en-US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Radio (5 stations)</a:t>
                      </a:r>
                      <a:endParaRPr lang="en-US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646839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Frequency</a:t>
                      </a:r>
                      <a:endParaRPr lang="en-US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Bi-Weekly Front Page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Strip Ad</a:t>
                      </a:r>
                      <a:br>
                        <a:rPr lang="en-US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</a:br>
                      <a:r>
                        <a:rPr lang="en-US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(August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– December)</a:t>
                      </a:r>
                      <a:endParaRPr lang="en-US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88 Spots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Bi-Weekly</a:t>
                      </a:r>
                    </a:p>
                    <a:p>
                      <a:r>
                        <a:rPr lang="en-US" i="1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(July-December)</a:t>
                      </a:r>
                      <a:endParaRPr lang="en-US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1559029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Message</a:t>
                      </a:r>
                      <a:endParaRPr lang="en-US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Early Childhood Enrollment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</a:p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Choice Schools w/Openings</a:t>
                      </a:r>
                      <a:endParaRPr lang="en-US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Credit Recovery/Fresh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Early Childhood </a:t>
                      </a:r>
                    </a:p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Choice Schools</a:t>
                      </a:r>
                    </a:p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School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Starts August 17</a:t>
                      </a:r>
                      <a:endParaRPr lang="en-US" baseline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Credit Recovery</a:t>
                      </a:r>
                    </a:p>
                    <a:p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Image-Building</a:t>
                      </a:r>
                      <a:endParaRPr lang="en-US" baseline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05" y="4123560"/>
            <a:ext cx="7744626" cy="13372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239" y="5528545"/>
            <a:ext cx="7699761" cy="132945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74301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36984"/>
            <a:ext cx="6096000" cy="726141"/>
          </a:xfrm>
        </p:spPr>
        <p:txBody>
          <a:bodyPr/>
          <a:lstStyle/>
          <a:p>
            <a:r>
              <a:rPr lang="en-US" sz="4400" dirty="0" smtClean="0">
                <a:solidFill>
                  <a:srgbClr val="1A2D70"/>
                </a:solidFill>
                <a:effectLst/>
              </a:rPr>
              <a:t>Cable TV &amp; Theaters</a:t>
            </a:r>
            <a:endParaRPr lang="en-US" sz="4400" dirty="0">
              <a:solidFill>
                <a:srgbClr val="1A2D70"/>
              </a:solidFill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63A647-0A6B-764E-9C17-B89266E82C2F}" type="datetime4">
              <a:rPr lang="en-US" smtClean="0"/>
              <a:t>July 23, 2015</a:t>
            </a:fld>
            <a:endParaRPr lang="en-US" dirty="0"/>
          </a:p>
        </p:txBody>
      </p:sp>
      <p:graphicFrame>
        <p:nvGraphicFramePr>
          <p:cNvPr id="5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4420760"/>
              </p:ext>
            </p:extLst>
          </p:nvPr>
        </p:nvGraphicFramePr>
        <p:xfrm>
          <a:off x="457200" y="1498600"/>
          <a:ext cx="82296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1956"/>
                <a:gridCol w="3318933"/>
                <a:gridCol w="3798711"/>
              </a:tblGrid>
              <a:tr h="370840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en-US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Cable Channels (303 spots/week)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(August-December) </a:t>
                      </a:r>
                      <a:endParaRPr lang="en-US" b="0" i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19 targeted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channels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Movie Theaters</a:t>
                      </a:r>
                    </a:p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(July-July)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West Olive 16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Esquire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(thru Nov.)</a:t>
                      </a:r>
                      <a:endParaRPr lang="en-US" b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Galleria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6 </a:t>
                      </a:r>
                      <a:endParaRPr lang="en-US" b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Content</a:t>
                      </a:r>
                      <a:endParaRPr lang="en-US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Short Films with school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start date as end graphic</a:t>
                      </a:r>
                      <a:endParaRPr lang="en-US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i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Spirit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i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Innovation</a:t>
                      </a:r>
                      <a:endParaRPr lang="en-US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Short Films with school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start date as end graphic</a:t>
                      </a:r>
                      <a:endParaRPr lang="en-US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i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Spirit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i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Innovation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i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Parents (:90)</a:t>
                      </a:r>
                      <a:r>
                        <a:rPr lang="en-US" i="1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707098"/>
            <a:ext cx="2075745" cy="16302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462" y="4711908"/>
            <a:ext cx="2741492" cy="166447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479335" y="6376385"/>
            <a:ext cx="2075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alibri" panose="020F0502020204030204" pitchFamily="34" charset="0"/>
              </a:rPr>
              <a:t>INNOVATION</a:t>
            </a:r>
            <a:endParaRPr lang="en-US" b="1" dirty="0">
              <a:latin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" y="6359929"/>
            <a:ext cx="2075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alibri" panose="020F0502020204030204" pitchFamily="34" charset="0"/>
              </a:rPr>
              <a:t>SPIRIT</a:t>
            </a:r>
            <a:endParaRPr lang="en-US" b="1" dirty="0">
              <a:latin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14301" y="6320589"/>
            <a:ext cx="207574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alibri" panose="020F0502020204030204" pitchFamily="34" charset="0"/>
              </a:rPr>
              <a:t>PARENTS</a:t>
            </a:r>
            <a:endParaRPr lang="en-US" b="1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63" b="8982"/>
          <a:stretch/>
        </p:blipFill>
        <p:spPr>
          <a:xfrm>
            <a:off x="6485728" y="4707098"/>
            <a:ext cx="2132893" cy="161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22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36984"/>
            <a:ext cx="6096000" cy="726141"/>
          </a:xfrm>
        </p:spPr>
        <p:txBody>
          <a:bodyPr/>
          <a:lstStyle/>
          <a:p>
            <a:r>
              <a:rPr lang="en-US" sz="4400" dirty="0" smtClean="0">
                <a:solidFill>
                  <a:srgbClr val="1A2D70"/>
                </a:solidFill>
                <a:effectLst/>
              </a:rPr>
              <a:t>Outdoor</a:t>
            </a:r>
            <a:endParaRPr lang="en-US" sz="4400" dirty="0">
              <a:solidFill>
                <a:srgbClr val="1A2D70"/>
              </a:solidFill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63A647-0A6B-764E-9C17-B89266E82C2F}" type="datetime4">
              <a:rPr lang="en-US" smtClean="0"/>
              <a:t>July 23, 2015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5713312"/>
              </p:ext>
            </p:extLst>
          </p:nvPr>
        </p:nvGraphicFramePr>
        <p:xfrm>
          <a:off x="474634" y="1389807"/>
          <a:ext cx="8229600" cy="2158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504431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Posters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(street billboards)</a:t>
                      </a:r>
                    </a:p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August 2015 (4 week campaign)</a:t>
                      </a:r>
                    </a:p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20 posters, 4 billboards</a:t>
                      </a:r>
                      <a:endParaRPr lang="en-US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Door Hangers (Canvassing)</a:t>
                      </a:r>
                      <a:endParaRPr lang="en-US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1243802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Early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Childhood </a:t>
                      </a:r>
                    </a:p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Choice Schools w/ Openings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Early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Childhood w/ Openings</a:t>
                      </a:r>
                    </a:p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Choice Schools w/ Openings</a:t>
                      </a:r>
                    </a:p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Fully Accredited Neighborhood Schools</a:t>
                      </a:r>
                      <a:endParaRPr lang="en-US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8958">
            <a:off x="5843792" y="3546504"/>
            <a:ext cx="1182514" cy="308075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68" y="3674691"/>
            <a:ext cx="5418394" cy="15848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5" r="2717"/>
          <a:stretch/>
        </p:blipFill>
        <p:spPr>
          <a:xfrm rot="948479">
            <a:off x="7436836" y="3349951"/>
            <a:ext cx="1191080" cy="315767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21964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Chart 19"/>
          <p:cNvGraphicFramePr/>
          <p:nvPr>
            <p:extLst>
              <p:ext uri="{D42A27DB-BD31-4B8C-83A1-F6EECF244321}">
                <p14:modId xmlns:p14="http://schemas.microsoft.com/office/powerpoint/2010/main" val="3984575492"/>
              </p:ext>
            </p:extLst>
          </p:nvPr>
        </p:nvGraphicFramePr>
        <p:xfrm>
          <a:off x="-853038" y="1086199"/>
          <a:ext cx="6312278" cy="2979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36984"/>
            <a:ext cx="6096000" cy="726141"/>
          </a:xfrm>
        </p:spPr>
        <p:txBody>
          <a:bodyPr/>
          <a:lstStyle/>
          <a:p>
            <a:r>
              <a:rPr lang="en-US" dirty="0" smtClean="0">
                <a:solidFill>
                  <a:srgbClr val="1A2D70"/>
                </a:solidFill>
                <a:effectLst/>
              </a:rPr>
              <a:t>Social Media</a:t>
            </a:r>
            <a:endParaRPr lang="en-US" dirty="0">
              <a:solidFill>
                <a:srgbClr val="1A2D70"/>
              </a:solidFill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63A647-0A6B-764E-9C17-B89266E82C2F}" type="datetime4">
              <a:rPr lang="en-US" smtClean="0"/>
              <a:t>July 23, 2015</a:t>
            </a:fld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0" t="42522" r="70279" b="31697"/>
          <a:stretch/>
        </p:blipFill>
        <p:spPr bwMode="auto">
          <a:xfrm>
            <a:off x="256717" y="1575265"/>
            <a:ext cx="735471" cy="723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Up Arrow 10"/>
          <p:cNvSpPr/>
          <p:nvPr/>
        </p:nvSpPr>
        <p:spPr>
          <a:xfrm>
            <a:off x="5878961" y="1234682"/>
            <a:ext cx="1339985" cy="1123386"/>
          </a:xfrm>
          <a:prstGeom prst="up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39%</a:t>
            </a:r>
            <a:endParaRPr lang="en-US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2966799838"/>
              </p:ext>
            </p:extLst>
          </p:nvPr>
        </p:nvGraphicFramePr>
        <p:xfrm>
          <a:off x="992188" y="3573213"/>
          <a:ext cx="1823104" cy="2051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Up Arrow 15"/>
          <p:cNvSpPr/>
          <p:nvPr/>
        </p:nvSpPr>
        <p:spPr>
          <a:xfrm>
            <a:off x="5879487" y="4034320"/>
            <a:ext cx="1339460" cy="1232473"/>
          </a:xfrm>
          <a:prstGeom prst="up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2000%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Up Arrow 20"/>
          <p:cNvSpPr/>
          <p:nvPr/>
        </p:nvSpPr>
        <p:spPr>
          <a:xfrm>
            <a:off x="5878961" y="2574129"/>
            <a:ext cx="1339985" cy="1232473"/>
          </a:xfrm>
          <a:prstGeom prst="up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59%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2" t="42522" r="50483" b="31697"/>
          <a:stretch/>
        </p:blipFill>
        <p:spPr bwMode="auto">
          <a:xfrm>
            <a:off x="317678" y="4288886"/>
            <a:ext cx="745068" cy="723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12" t="42522" r="29721" b="31697"/>
          <a:stretch/>
        </p:blipFill>
        <p:spPr bwMode="auto">
          <a:xfrm>
            <a:off x="256717" y="2828695"/>
            <a:ext cx="756355" cy="723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40" t="42522" r="9732" b="31697"/>
          <a:stretch/>
        </p:blipFill>
        <p:spPr bwMode="auto">
          <a:xfrm>
            <a:off x="342514" y="5432546"/>
            <a:ext cx="695395" cy="723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4211629903"/>
              </p:ext>
            </p:extLst>
          </p:nvPr>
        </p:nvGraphicFramePr>
        <p:xfrm>
          <a:off x="1062746" y="5268315"/>
          <a:ext cx="670871" cy="1472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8" name="Up Arrow 17"/>
          <p:cNvSpPr/>
          <p:nvPr/>
        </p:nvSpPr>
        <p:spPr>
          <a:xfrm>
            <a:off x="5878961" y="5432546"/>
            <a:ext cx="1339986" cy="1232473"/>
          </a:xfrm>
          <a:prstGeom prst="up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100%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23" name="Chart 22"/>
          <p:cNvGraphicFramePr/>
          <p:nvPr>
            <p:extLst>
              <p:ext uri="{D42A27DB-BD31-4B8C-83A1-F6EECF244321}">
                <p14:modId xmlns:p14="http://schemas.microsoft.com/office/powerpoint/2010/main" val="343170691"/>
              </p:ext>
            </p:extLst>
          </p:nvPr>
        </p:nvGraphicFramePr>
        <p:xfrm>
          <a:off x="997001" y="1263125"/>
          <a:ext cx="4713987" cy="1311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Rectangle 1"/>
          <p:cNvSpPr/>
          <p:nvPr/>
        </p:nvSpPr>
        <p:spPr>
          <a:xfrm>
            <a:off x="7541537" y="2358068"/>
            <a:ext cx="398352" cy="357972"/>
          </a:xfrm>
          <a:prstGeom prst="rect">
            <a:avLst/>
          </a:prstGeom>
          <a:solidFill>
            <a:srgbClr val="4059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541537" y="2868440"/>
            <a:ext cx="398352" cy="357972"/>
          </a:xfrm>
          <a:prstGeom prst="rect">
            <a:avLst/>
          </a:prstGeom>
          <a:solidFill>
            <a:srgbClr val="919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039477" y="2358068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alibri" panose="020F0502020204030204" pitchFamily="34" charset="0"/>
              </a:rPr>
              <a:t>July 2015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39477" y="2893537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alibri" panose="020F0502020204030204" pitchFamily="34" charset="0"/>
              </a:rPr>
              <a:t>July 2014</a:t>
            </a:r>
            <a:endParaRPr lang="en-US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30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2959551"/>
            <a:ext cx="6096000" cy="726141"/>
          </a:xfrm>
        </p:spPr>
        <p:txBody>
          <a:bodyPr/>
          <a:lstStyle/>
          <a:p>
            <a:r>
              <a:rPr lang="en-US" dirty="0" smtClean="0">
                <a:solidFill>
                  <a:srgbClr val="1A2D70"/>
                </a:solidFill>
                <a:effectLst/>
              </a:rPr>
              <a:t>Questions?</a:t>
            </a:r>
            <a:endParaRPr lang="en-US" dirty="0">
              <a:solidFill>
                <a:srgbClr val="1A2D70"/>
              </a:solidFill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CDC74E-6411-8B41-83B0-7D6F6CE3BCFF}" type="datetime4">
              <a:rPr lang="en-US" smtClean="0"/>
              <a:t>July 23, 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34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PT Template Calibri">
  <a:themeElements>
    <a:clrScheme name="Custom 3">
      <a:dk1>
        <a:srgbClr val="FFFFFF"/>
      </a:dk1>
      <a:lt1>
        <a:srgbClr val="252525"/>
      </a:lt1>
      <a:dk2>
        <a:srgbClr val="FFFFFF"/>
      </a:dk2>
      <a:lt2>
        <a:srgbClr val="FFFFFF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Template Calibri.pot</Template>
  <TotalTime>21899</TotalTime>
  <Words>248</Words>
  <Application>Microsoft Office PowerPoint</Application>
  <PresentationFormat>On-screen Show (4:3)</PresentationFormat>
  <Paragraphs>86</Paragraphs>
  <Slides>9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ＭＳ Ｐゴシック</vt:lpstr>
      <vt:lpstr>Arial</vt:lpstr>
      <vt:lpstr>Calibri</vt:lpstr>
      <vt:lpstr>Lucida Sans Unicode</vt:lpstr>
      <vt:lpstr>Palatino Linotype</vt:lpstr>
      <vt:lpstr>Wingdings</vt:lpstr>
      <vt:lpstr>PPT Template Calibri</vt:lpstr>
      <vt:lpstr>Chart</vt:lpstr>
      <vt:lpstr>Microsoft Excel Chart</vt:lpstr>
      <vt:lpstr>Enrollment &amp; Advertising Update</vt:lpstr>
      <vt:lpstr>PowerPoint Presentation</vt:lpstr>
      <vt:lpstr>PowerPoint Presentation</vt:lpstr>
      <vt:lpstr>Recruitment Advertising</vt:lpstr>
      <vt:lpstr>Print &amp; Radio</vt:lpstr>
      <vt:lpstr>Cable TV &amp; Theaters</vt:lpstr>
      <vt:lpstr>Outdoor</vt:lpstr>
      <vt:lpstr>Social Media</vt:lpstr>
      <vt:lpstr>Questions?</vt:lpstr>
    </vt:vector>
  </TitlesOfParts>
  <Company>Saint Louis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Christian Holt</dc:creator>
  <cp:lastModifiedBy>Seward, Rachel</cp:lastModifiedBy>
  <cp:revision>55</cp:revision>
  <dcterms:created xsi:type="dcterms:W3CDTF">2015-01-28T17:47:56Z</dcterms:created>
  <dcterms:modified xsi:type="dcterms:W3CDTF">2015-07-28T21:15:07Z</dcterms:modified>
</cp:coreProperties>
</file>