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3.xml" ContentType="application/vnd.openxmlformats-officedocument.themeOverride+xml"/>
  <Override PartName="/ppt/theme/themeOverride4.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
  </p:notesMasterIdLst>
  <p:handoutMasterIdLst>
    <p:handoutMasterId r:id="rId11"/>
  </p:handoutMasterIdLst>
  <p:sldIdLst>
    <p:sldId id="256" r:id="rId2"/>
    <p:sldId id="289" r:id="rId3"/>
    <p:sldId id="280" r:id="rId4"/>
    <p:sldId id="282" r:id="rId5"/>
    <p:sldId id="292" r:id="rId6"/>
    <p:sldId id="286" r:id="rId7"/>
    <p:sldId id="293" r:id="rId8"/>
    <p:sldId id="288" r:id="rId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85556" autoAdjust="0"/>
  </p:normalViewPr>
  <p:slideViewPr>
    <p:cSldViewPr>
      <p:cViewPr>
        <p:scale>
          <a:sx n="66" d="100"/>
          <a:sy n="66" d="100"/>
        </p:scale>
        <p:origin x="-636" y="36"/>
      </p:cViewPr>
      <p:guideLst>
        <p:guide orient="horz" pos="2160"/>
        <p:guide pos="2880"/>
      </p:guideLst>
    </p:cSldViewPr>
  </p:slideViewPr>
  <p:outlineViewPr>
    <p:cViewPr>
      <p:scale>
        <a:sx n="33" d="100"/>
        <a:sy n="33" d="100"/>
      </p:scale>
      <p:origin x="30" y="256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484" y="-7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31" tIns="45715" rIns="91431" bIns="45715" rtlCol="0"/>
          <a:lstStyle>
            <a:lvl1pPr algn="l">
              <a:defRPr sz="1200"/>
            </a:lvl1pPr>
          </a:lstStyle>
          <a:p>
            <a:pPr>
              <a:defRPr/>
            </a:pPr>
            <a:endParaRPr lang="en-US" dirty="0"/>
          </a:p>
        </p:txBody>
      </p:sp>
      <p:sp>
        <p:nvSpPr>
          <p:cNvPr id="3" name="Date Placeholder 2"/>
          <p:cNvSpPr>
            <a:spLocks noGrp="1"/>
          </p:cNvSpPr>
          <p:nvPr>
            <p:ph type="dt" sz="quarter" idx="1"/>
          </p:nvPr>
        </p:nvSpPr>
        <p:spPr>
          <a:xfrm>
            <a:off x="3970938" y="0"/>
            <a:ext cx="3037840" cy="465138"/>
          </a:xfrm>
          <a:prstGeom prst="rect">
            <a:avLst/>
          </a:prstGeom>
        </p:spPr>
        <p:txBody>
          <a:bodyPr vert="horz" lIns="91431" tIns="45715" rIns="91431" bIns="45715" rtlCol="0"/>
          <a:lstStyle>
            <a:lvl1pPr algn="r">
              <a:defRPr sz="1200"/>
            </a:lvl1pPr>
          </a:lstStyle>
          <a:p>
            <a:pPr>
              <a:defRPr/>
            </a:pPr>
            <a:fld id="{6715E85D-776F-46AC-8D92-2C252463F7E2}" type="datetimeFigureOut">
              <a:rPr lang="en-US"/>
              <a:pPr>
                <a:defRPr/>
              </a:pPr>
              <a:t>9/25/2012</a:t>
            </a:fld>
            <a:endParaRPr lang="en-US" dirty="0"/>
          </a:p>
        </p:txBody>
      </p:sp>
      <p:sp>
        <p:nvSpPr>
          <p:cNvPr id="4" name="Footer Placeholder 3"/>
          <p:cNvSpPr>
            <a:spLocks noGrp="1"/>
          </p:cNvSpPr>
          <p:nvPr>
            <p:ph type="ftr" sz="quarter" idx="2"/>
          </p:nvPr>
        </p:nvSpPr>
        <p:spPr>
          <a:xfrm>
            <a:off x="0" y="8829675"/>
            <a:ext cx="3037840" cy="465138"/>
          </a:xfrm>
          <a:prstGeom prst="rect">
            <a:avLst/>
          </a:prstGeom>
        </p:spPr>
        <p:txBody>
          <a:bodyPr vert="horz" lIns="91431" tIns="45715" rIns="91431" bIns="45715"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31" tIns="45715" rIns="91431" bIns="45715" rtlCol="0" anchor="b"/>
          <a:lstStyle>
            <a:lvl1pPr algn="r">
              <a:defRPr sz="1200"/>
            </a:lvl1pPr>
          </a:lstStyle>
          <a:p>
            <a:pPr>
              <a:defRPr/>
            </a:pPr>
            <a:fld id="{71F44803-8859-49DD-8BB9-9017DF51AE48}"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3162" tIns="46581" rIns="93162" bIns="46581"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0938" y="0"/>
            <a:ext cx="3037840" cy="465138"/>
          </a:xfrm>
          <a:prstGeom prst="rect">
            <a:avLst/>
          </a:prstGeom>
        </p:spPr>
        <p:txBody>
          <a:bodyPr vert="horz" lIns="93162" tIns="46581" rIns="93162" bIns="46581" rtlCol="0"/>
          <a:lstStyle>
            <a:lvl1pPr algn="r" fontAlgn="auto">
              <a:spcBef>
                <a:spcPts val="0"/>
              </a:spcBef>
              <a:spcAft>
                <a:spcPts val="0"/>
              </a:spcAft>
              <a:defRPr sz="1200">
                <a:latin typeface="+mn-lt"/>
              </a:defRPr>
            </a:lvl1pPr>
          </a:lstStyle>
          <a:p>
            <a:pPr>
              <a:defRPr/>
            </a:pPr>
            <a:fld id="{6D10AB68-52CF-44F7-A7DE-942C7EA530E4}" type="datetimeFigureOut">
              <a:rPr lang="en-US"/>
              <a:pPr>
                <a:defRPr/>
              </a:pPr>
              <a:t>9/25/2012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2" tIns="46581" rIns="93162" bIns="46581" rtlCol="0" anchor="ctr"/>
          <a:lstStyle/>
          <a:p>
            <a:pPr lvl="0"/>
            <a:endParaRPr lang="en-US" noProof="0" dirty="0" smtClean="0"/>
          </a:p>
        </p:txBody>
      </p:sp>
      <p:sp>
        <p:nvSpPr>
          <p:cNvPr id="5" name="Notes Placeholder 4"/>
          <p:cNvSpPr>
            <a:spLocks noGrp="1"/>
          </p:cNvSpPr>
          <p:nvPr>
            <p:ph type="body" sz="quarter" idx="3"/>
          </p:nvPr>
        </p:nvSpPr>
        <p:spPr>
          <a:xfrm>
            <a:off x="701040" y="4416426"/>
            <a:ext cx="5608320" cy="4183063"/>
          </a:xfrm>
          <a:prstGeom prst="rect">
            <a:avLst/>
          </a:prstGeom>
        </p:spPr>
        <p:txBody>
          <a:bodyPr vert="horz" lIns="93162" tIns="46581" rIns="93162" bIns="4658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7840" cy="465138"/>
          </a:xfrm>
          <a:prstGeom prst="rect">
            <a:avLst/>
          </a:prstGeom>
        </p:spPr>
        <p:txBody>
          <a:bodyPr vert="horz" lIns="93162" tIns="46581" rIns="93162" bIns="46581"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970938" y="8829675"/>
            <a:ext cx="3037840" cy="465138"/>
          </a:xfrm>
          <a:prstGeom prst="rect">
            <a:avLst/>
          </a:prstGeom>
        </p:spPr>
        <p:txBody>
          <a:bodyPr vert="horz" lIns="93162" tIns="46581" rIns="93162" bIns="46581" rtlCol="0" anchor="b"/>
          <a:lstStyle>
            <a:lvl1pPr algn="r" fontAlgn="auto">
              <a:spcBef>
                <a:spcPts val="0"/>
              </a:spcBef>
              <a:spcAft>
                <a:spcPts val="0"/>
              </a:spcAft>
              <a:defRPr sz="1200">
                <a:latin typeface="+mn-lt"/>
              </a:defRPr>
            </a:lvl1pPr>
          </a:lstStyle>
          <a:p>
            <a:pPr>
              <a:defRPr/>
            </a:pPr>
            <a:fld id="{1954F52A-1713-4DA1-99DD-587FB5D410C9}"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t>Please note:</a:t>
            </a:r>
          </a:p>
          <a:p>
            <a:pPr>
              <a:buFontTx/>
              <a:buChar char="•"/>
            </a:pPr>
            <a:endParaRPr lang="en-US" dirty="0" smtClean="0"/>
          </a:p>
          <a:p>
            <a:pPr>
              <a:buFontTx/>
              <a:buChar char="•"/>
            </a:pPr>
            <a:r>
              <a:rPr lang="en-US" dirty="0" smtClean="0"/>
              <a:t>Read the notes section of all slides for instructions regarding minimum and maximum font sizes for bullets within the presentation.</a:t>
            </a:r>
          </a:p>
          <a:p>
            <a:endParaRPr lang="en-US" dirty="0" smtClean="0"/>
          </a:p>
        </p:txBody>
      </p:sp>
      <p:sp>
        <p:nvSpPr>
          <p:cNvPr id="4" name="Slide Number Placeholder 3"/>
          <p:cNvSpPr>
            <a:spLocks noGrp="1"/>
          </p:cNvSpPr>
          <p:nvPr>
            <p:ph type="sldNum" sz="quarter" idx="5"/>
          </p:nvPr>
        </p:nvSpPr>
        <p:spPr/>
        <p:txBody>
          <a:bodyPr/>
          <a:lstStyle/>
          <a:p>
            <a:pPr>
              <a:defRPr/>
            </a:pPr>
            <a:fld id="{8D612210-EA99-4243-98A6-FED3D5770352}"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Classroom standards 10:1 based upon square footage</a:t>
            </a:r>
            <a:r>
              <a:rPr lang="en-US" baseline="0" dirty="0" smtClean="0"/>
              <a:t> in classrooms.  Some rooms will have 8:1 based upon 35 square feet per child MO Department of Health and Senior Services and NAEYC standards.</a:t>
            </a:r>
          </a:p>
          <a:p>
            <a:endParaRPr lang="en-US" baseline="0" dirty="0" smtClean="0"/>
          </a:p>
          <a:p>
            <a:r>
              <a:rPr lang="en-US" baseline="0" dirty="0" smtClean="0"/>
              <a:t>Health, Nutrition and Safety standards include current immunizations, physicals with labs, dental screening.  Hand washing and tooth brushing techniques.  Nutrition components include balanced diets and classroom lessons provided by University of Missouri-Columbia Extension program.  </a:t>
            </a:r>
          </a:p>
          <a:p>
            <a:endParaRPr lang="en-US" baseline="0" dirty="0" smtClean="0"/>
          </a:p>
          <a:p>
            <a:r>
              <a:rPr lang="en-US" baseline="0" dirty="0" smtClean="0"/>
              <a:t>On-site inspections include all facilities including bathrooms and playgrounds.  Concerns are forwarded to the Operations department for correction.  All preschool classrooms are lead free and have been abated. </a:t>
            </a:r>
          </a:p>
          <a:p>
            <a:endParaRPr lang="en-US" baseline="0" dirty="0" smtClean="0"/>
          </a:p>
          <a:p>
            <a:r>
              <a:rPr lang="en-US" baseline="0" dirty="0" smtClean="0"/>
              <a:t>There are 139 teachers in the department. 128 are certified.  There were 8 Teach For America and 3 long-term substitutes.  </a:t>
            </a:r>
          </a:p>
          <a:p>
            <a:endParaRPr lang="en-US" baseline="0" dirty="0" smtClean="0"/>
          </a:p>
          <a:p>
            <a:r>
              <a:rPr lang="en-US" baseline="0" dirty="0" smtClean="0"/>
              <a:t>CLASS  is a tool used at Head Start to quantify teacher-child interactions.  The quality of the interactions and the intentionality of information relayed to children is crucial to their growth.  Head Start is mandated to use this instrument.  While we had concerns about how Head Start would use the information and who would complete the observation, we are comfortable with the instrument as it works well with ECERS.  It is our plan to have someone in the Accountability office and the early childhood coordinators trained in the observation of teachers then use the information to provide professional development to teachers.</a:t>
            </a:r>
          </a:p>
          <a:p>
            <a:endParaRPr lang="en-US" baseline="0" dirty="0" smtClean="0"/>
          </a:p>
          <a:p>
            <a:r>
              <a:rPr lang="en-US" baseline="0" dirty="0" smtClean="0"/>
              <a:t>The percentage of  children in early childhood special education who demonstrated improvement in positive social skills 94.35%; Acquisition and use of knowledge and skills 99.34%; Use of appropriate behaviors to meet needs 98.25%.</a:t>
            </a:r>
          </a:p>
          <a:p>
            <a:endParaRPr lang="en-US" baseline="0" dirty="0" smtClean="0"/>
          </a:p>
          <a:p>
            <a:r>
              <a:rPr lang="en-US" baseline="0" dirty="0" smtClean="0"/>
              <a:t>The Devereaux or DECA is a norm referenced behavior rating scale used to measure social emotional growth </a:t>
            </a:r>
            <a:r>
              <a:rPr lang="en-US" baseline="0" smtClean="0"/>
              <a:t>in children 2-5 years old.  </a:t>
            </a:r>
            <a:endParaRPr lang="en-US" dirty="0"/>
          </a:p>
        </p:txBody>
      </p:sp>
      <p:sp>
        <p:nvSpPr>
          <p:cNvPr id="4" name="Slide Number Placeholder 3"/>
          <p:cNvSpPr>
            <a:spLocks noGrp="1"/>
          </p:cNvSpPr>
          <p:nvPr>
            <p:ph type="sldNum" sz="quarter" idx="10"/>
          </p:nvPr>
        </p:nvSpPr>
        <p:spPr/>
        <p:txBody>
          <a:bodyPr/>
          <a:lstStyle/>
          <a:p>
            <a:pPr>
              <a:defRPr/>
            </a:pPr>
            <a:fld id="{1954F52A-1713-4DA1-99DD-587FB5D410C9}"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During the 2012-13 school year a second</a:t>
            </a:r>
            <a:r>
              <a:rPr lang="en-US" baseline="0" dirty="0" smtClean="0"/>
              <a:t> gifted </a:t>
            </a:r>
            <a:r>
              <a:rPr lang="en-US" baseline="0" smtClean="0"/>
              <a:t>education preschool classroom opened </a:t>
            </a:r>
            <a:r>
              <a:rPr lang="en-US" baseline="0" dirty="0" smtClean="0"/>
              <a:t>at Mallinckrodt.  </a:t>
            </a:r>
          </a:p>
          <a:p>
            <a:endParaRPr lang="en-US" baseline="0" dirty="0" smtClean="0"/>
          </a:p>
          <a:p>
            <a:r>
              <a:rPr lang="en-US" baseline="0" dirty="0" smtClean="0"/>
              <a:t>The curriculum framework utilized is Project Construct which was established in 1986.  It is based upon the constructivist theory, which assumes that learning is determined by neither nature nor environment alone, but that knowledge is constructed by individual interactions with people and the physical environment. The teacher’s role is to design learning experiences that will actively involve children and challenge them to figure things out for themselves.  The Early Childhood Environmental Rating Scale –Revised coincides with this philosophy by helping teachers structure their classroom environment to take advantage of learning opportunities.  The room is organized with furniture and materials to support children's investigations.  The Framework consists of 26 goals including physical, cognitive, representational and symbolic domains.  Performance tasks, interviews and portfolio collections are used to assess skill development along a rubric continuum.  </a:t>
            </a:r>
            <a:endParaRPr lang="en-US" dirty="0" smtClean="0"/>
          </a:p>
        </p:txBody>
      </p:sp>
      <p:sp>
        <p:nvSpPr>
          <p:cNvPr id="4" name="Slide Number Placeholder 3"/>
          <p:cNvSpPr>
            <a:spLocks noGrp="1"/>
          </p:cNvSpPr>
          <p:nvPr>
            <p:ph type="sldNum" sz="quarter" idx="5"/>
          </p:nvPr>
        </p:nvSpPr>
        <p:spPr/>
        <p:txBody>
          <a:bodyPr/>
          <a:lstStyle/>
          <a:p>
            <a:pPr>
              <a:defRPr/>
            </a:pPr>
            <a:fld id="{930B2127-ADFC-4CB7-9E8A-922ADDA6ACF8}"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ECSE receives</a:t>
            </a:r>
            <a:r>
              <a:rPr lang="en-US" baseline="0" dirty="0" smtClean="0"/>
              <a:t> its referral from parents.  Many of our children have met First Steps (Part C) eligibility criteria and are transitioned to ECSE (Part B) by meeting its criteria. </a:t>
            </a:r>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930B2127-ADFC-4CB7-9E8A-922ADDA6ACF8}"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930B2127-ADFC-4CB7-9E8A-922ADDA6ACF8}"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Early childhood works with HR and school</a:t>
            </a:r>
            <a:r>
              <a:rPr lang="en-US" baseline="0" dirty="0" smtClean="0"/>
              <a:t> principals to identify vacancies and assist with hiring qualified staff.  </a:t>
            </a:r>
          </a:p>
          <a:p>
            <a:r>
              <a:rPr lang="en-US" baseline="0" dirty="0" smtClean="0"/>
              <a:t>New early childhood teachers are mentored by St. Louis Plan teachers who either have EC experience or have been provided with professional development opportunities with the department. </a:t>
            </a:r>
          </a:p>
          <a:p>
            <a:endParaRPr lang="en-US" baseline="0" dirty="0" smtClean="0"/>
          </a:p>
          <a:p>
            <a:r>
              <a:rPr lang="en-US" baseline="0" dirty="0" smtClean="0"/>
              <a:t>We are working with the Accountability office to align preschool objectives with the IAP used in kindergarten.  </a:t>
            </a:r>
            <a:endParaRPr lang="en-US" dirty="0"/>
          </a:p>
        </p:txBody>
      </p:sp>
      <p:sp>
        <p:nvSpPr>
          <p:cNvPr id="4" name="Slide Number Placeholder 3"/>
          <p:cNvSpPr>
            <a:spLocks noGrp="1"/>
          </p:cNvSpPr>
          <p:nvPr>
            <p:ph type="sldNum" sz="quarter" idx="10"/>
          </p:nvPr>
        </p:nvSpPr>
        <p:spPr/>
        <p:txBody>
          <a:bodyPr/>
          <a:lstStyle/>
          <a:p>
            <a:pPr>
              <a:defRPr/>
            </a:pPr>
            <a:fld id="{1954F52A-1713-4DA1-99DD-587FB5D410C9}" type="slidenum">
              <a:rPr lang="en-US" smtClean="0"/>
              <a:pPr>
                <a:defRPr/>
              </a:pPr>
              <a:t>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grpSp>
        <p:nvGrpSpPr>
          <p:cNvPr id="5" name="Group 16"/>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pic>
        <p:nvPicPr>
          <p:cNvPr id="11" name="Picture 23" descr="SLPS.gif"/>
          <p:cNvPicPr>
            <a:picLocks noChangeAspect="1"/>
          </p:cNvPicPr>
          <p:nvPr/>
        </p:nvPicPr>
        <p:blipFill>
          <a:blip r:embed="rId3" cstate="print"/>
          <a:srcRect/>
          <a:stretch>
            <a:fillRect/>
          </a:stretch>
        </p:blipFill>
        <p:spPr bwMode="auto">
          <a:xfrm>
            <a:off x="304800" y="228600"/>
            <a:ext cx="962025" cy="1114425"/>
          </a:xfrm>
          <a:prstGeom prst="rect">
            <a:avLst/>
          </a:prstGeom>
          <a:noFill/>
          <a:ln w="9525">
            <a:noFill/>
            <a:miter lim="800000"/>
            <a:headEnd/>
            <a:tailEnd/>
          </a:ln>
        </p:spPr>
      </p:pic>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2" name="Date Placeholder 29"/>
          <p:cNvSpPr>
            <a:spLocks noGrp="1"/>
          </p:cNvSpPr>
          <p:nvPr>
            <p:ph type="dt" sz="half" idx="10"/>
          </p:nvPr>
        </p:nvSpPr>
        <p:spPr/>
        <p:txBody>
          <a:bodyPr/>
          <a:lstStyle>
            <a:lvl1pPr>
              <a:defRPr>
                <a:solidFill>
                  <a:srgbClr val="FFFFFF"/>
                </a:solidFill>
              </a:defRPr>
            </a:lvl1pPr>
            <a:extLst/>
          </a:lstStyle>
          <a:p>
            <a:pPr>
              <a:defRPr/>
            </a:pPr>
            <a:fld id="{BC9A3E3D-09CF-4BC2-AF7A-11625C530A96}" type="datetime1">
              <a:rPr lang="en-US" smtClean="0"/>
              <a:pPr>
                <a:defRPr/>
              </a:pPr>
              <a:t>9/25/2012</a:t>
            </a:fld>
            <a:endParaRPr lang="en-US" dirty="0"/>
          </a:p>
        </p:txBody>
      </p:sp>
      <p:sp>
        <p:nvSpPr>
          <p:cNvPr id="13"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dirty="0"/>
              <a:t>St. Louis Public Schools</a:t>
            </a:r>
          </a:p>
        </p:txBody>
      </p:sp>
      <p:sp>
        <p:nvSpPr>
          <p:cNvPr id="14" name="Slide Number Placeholder 26"/>
          <p:cNvSpPr>
            <a:spLocks noGrp="1"/>
          </p:cNvSpPr>
          <p:nvPr>
            <p:ph type="sldNum" sz="quarter" idx="12"/>
          </p:nvPr>
        </p:nvSpPr>
        <p:spPr/>
        <p:txBody>
          <a:bodyPr/>
          <a:lstStyle>
            <a:lvl1pPr>
              <a:defRPr>
                <a:solidFill>
                  <a:srgbClr val="FFFFFF"/>
                </a:solidFill>
              </a:defRPr>
            </a:lvl1pPr>
            <a:extLst/>
          </a:lstStyle>
          <a:p>
            <a:pPr>
              <a:defRPr/>
            </a:pPr>
            <a:fld id="{A28AFF57-6BD5-48CD-976E-185690F7AB62}"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E36670E6-E9F1-486F-BD8E-F2A820A92403}" type="datetime1">
              <a:rPr lang="en-US" smtClean="0"/>
              <a:pPr>
                <a:defRPr/>
              </a:pPr>
              <a:t>9/25/2012</a:t>
            </a:fld>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dirty="0"/>
              <a:t>St. Louis Public Schools</a:t>
            </a:r>
          </a:p>
        </p:txBody>
      </p:sp>
      <p:sp>
        <p:nvSpPr>
          <p:cNvPr id="6" name="Slide Number Placeholder 17"/>
          <p:cNvSpPr>
            <a:spLocks noGrp="1"/>
          </p:cNvSpPr>
          <p:nvPr>
            <p:ph type="sldNum" sz="quarter" idx="12"/>
          </p:nvPr>
        </p:nvSpPr>
        <p:spPr/>
        <p:txBody>
          <a:bodyPr/>
          <a:lstStyle>
            <a:lvl1pPr>
              <a:defRPr/>
            </a:lvl1pPr>
          </a:lstStyle>
          <a:p>
            <a:pPr>
              <a:defRPr/>
            </a:pPr>
            <a:fld id="{7288179C-E83A-4173-9EB9-DC64A076A69F}"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14DEA560-9D7F-40B7-8B0E-96BAA5F06B24}" type="datetime1">
              <a:rPr lang="en-US" smtClean="0"/>
              <a:pPr>
                <a:defRPr/>
              </a:pPr>
              <a:t>9/25/2012</a:t>
            </a:fld>
            <a:endParaRPr lang="en-US" dirty="0"/>
          </a:p>
        </p:txBody>
      </p:sp>
      <p:sp>
        <p:nvSpPr>
          <p:cNvPr id="7" name="Footer Placeholder 4"/>
          <p:cNvSpPr>
            <a:spLocks noGrp="1"/>
          </p:cNvSpPr>
          <p:nvPr>
            <p:ph type="ftr" sz="quarter" idx="11"/>
          </p:nvPr>
        </p:nvSpPr>
        <p:spPr/>
        <p:txBody>
          <a:bodyPr/>
          <a:lstStyle>
            <a:lvl1pPr>
              <a:defRPr/>
            </a:lvl1pPr>
            <a:extLst/>
          </a:lstStyle>
          <a:p>
            <a:pPr>
              <a:defRPr/>
            </a:pPr>
            <a:r>
              <a:rPr lang="en-US" dirty="0"/>
              <a:t>St. Louis Public Schools</a:t>
            </a:r>
          </a:p>
        </p:txBody>
      </p:sp>
      <p:sp>
        <p:nvSpPr>
          <p:cNvPr id="8" name="Slide Number Placeholder 5"/>
          <p:cNvSpPr>
            <a:spLocks noGrp="1"/>
          </p:cNvSpPr>
          <p:nvPr>
            <p:ph type="sldNum" sz="quarter" idx="12"/>
          </p:nvPr>
        </p:nvSpPr>
        <p:spPr/>
        <p:txBody>
          <a:bodyPr/>
          <a:lstStyle>
            <a:lvl1pPr>
              <a:defRPr/>
            </a:lvl1pPr>
            <a:extLst/>
          </a:lstStyle>
          <a:p>
            <a:pPr>
              <a:defRPr/>
            </a:pPr>
            <a:fld id="{58465040-4C7C-485A-BA9A-4658707037F2}"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9D582E43-A10A-4AF8-9CFD-854E3554600C}" type="datetime1">
              <a:rPr lang="en-US" smtClean="0"/>
              <a:pPr>
                <a:defRPr/>
              </a:pPr>
              <a:t>9/25/2012</a:t>
            </a:fld>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dirty="0"/>
              <a:t>St. Louis Public Schools</a:t>
            </a:r>
          </a:p>
        </p:txBody>
      </p:sp>
      <p:sp>
        <p:nvSpPr>
          <p:cNvPr id="7" name="Slide Number Placeholder 6"/>
          <p:cNvSpPr>
            <a:spLocks noGrp="1"/>
          </p:cNvSpPr>
          <p:nvPr>
            <p:ph type="sldNum" sz="quarter" idx="12"/>
          </p:nvPr>
        </p:nvSpPr>
        <p:spPr/>
        <p:txBody>
          <a:bodyPr/>
          <a:lstStyle>
            <a:lvl1pPr>
              <a:defRPr/>
            </a:lvl1pPr>
            <a:extLst/>
          </a:lstStyle>
          <a:p>
            <a:pPr>
              <a:defRPr/>
            </a:pPr>
            <a:fld id="{7026E618-8300-4929-84A9-149DFE97B776}"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3A834258-351F-4F74-8080-D928AA7DB05E}" type="datetime1">
              <a:rPr lang="en-US" smtClean="0"/>
              <a:pPr>
                <a:defRPr/>
              </a:pPr>
              <a:t>9/25/2012</a:t>
            </a:fld>
            <a:endParaRPr lang="en-US" dirty="0"/>
          </a:p>
        </p:txBody>
      </p:sp>
      <p:sp>
        <p:nvSpPr>
          <p:cNvPr id="8" name="Footer Placeholder 7"/>
          <p:cNvSpPr>
            <a:spLocks noGrp="1"/>
          </p:cNvSpPr>
          <p:nvPr>
            <p:ph type="ftr" sz="quarter" idx="11"/>
          </p:nvPr>
        </p:nvSpPr>
        <p:spPr/>
        <p:txBody>
          <a:bodyPr/>
          <a:lstStyle>
            <a:lvl1pPr>
              <a:defRPr/>
            </a:lvl1pPr>
            <a:extLst/>
          </a:lstStyle>
          <a:p>
            <a:pPr>
              <a:defRPr/>
            </a:pPr>
            <a:r>
              <a:rPr lang="en-US" dirty="0"/>
              <a:t>St. Louis Public Schools</a:t>
            </a:r>
          </a:p>
        </p:txBody>
      </p:sp>
      <p:sp>
        <p:nvSpPr>
          <p:cNvPr id="9" name="Slide Number Placeholder 8"/>
          <p:cNvSpPr>
            <a:spLocks noGrp="1"/>
          </p:cNvSpPr>
          <p:nvPr>
            <p:ph type="sldNum" sz="quarter" idx="12"/>
          </p:nvPr>
        </p:nvSpPr>
        <p:spPr/>
        <p:txBody>
          <a:bodyPr/>
          <a:lstStyle>
            <a:lvl1pPr>
              <a:defRPr/>
            </a:lvl1pPr>
            <a:extLst/>
          </a:lstStyle>
          <a:p>
            <a:pPr>
              <a:defRPr/>
            </a:pPr>
            <a:fld id="{EA099453-EB4B-49C9-877D-8B7F7AABCFDD}"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74003DC4-4B9C-4D63-B815-00EF5625144F}" type="datetime1">
              <a:rPr lang="en-US" smtClean="0"/>
              <a:pPr>
                <a:defRPr/>
              </a:pPr>
              <a:t>9/25/2012</a:t>
            </a:fld>
            <a:endParaRPr lang="en-US" dirty="0"/>
          </a:p>
        </p:txBody>
      </p:sp>
      <p:sp>
        <p:nvSpPr>
          <p:cNvPr id="4" name="Footer Placeholder 3"/>
          <p:cNvSpPr>
            <a:spLocks noGrp="1"/>
          </p:cNvSpPr>
          <p:nvPr>
            <p:ph type="ftr" sz="quarter" idx="11"/>
          </p:nvPr>
        </p:nvSpPr>
        <p:spPr/>
        <p:txBody>
          <a:bodyPr/>
          <a:lstStyle>
            <a:lvl1pPr>
              <a:defRPr/>
            </a:lvl1pPr>
            <a:extLst/>
          </a:lstStyle>
          <a:p>
            <a:pPr>
              <a:defRPr/>
            </a:pPr>
            <a:r>
              <a:rPr lang="en-US" dirty="0"/>
              <a:t>St. Louis Public Schools</a:t>
            </a:r>
          </a:p>
        </p:txBody>
      </p:sp>
      <p:sp>
        <p:nvSpPr>
          <p:cNvPr id="5" name="Slide Number Placeholder 4"/>
          <p:cNvSpPr>
            <a:spLocks noGrp="1"/>
          </p:cNvSpPr>
          <p:nvPr>
            <p:ph type="sldNum" sz="quarter" idx="12"/>
          </p:nvPr>
        </p:nvSpPr>
        <p:spPr/>
        <p:txBody>
          <a:bodyPr/>
          <a:lstStyle>
            <a:lvl1pPr>
              <a:defRPr/>
            </a:lvl1pPr>
            <a:extLst/>
          </a:lstStyle>
          <a:p>
            <a:pPr>
              <a:defRPr/>
            </a:pPr>
            <a:fld id="{64E3472C-8E9F-4637-9457-BC7A30143580}"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C22021F-6D16-41C1-8EB5-A7D20B2781D6}" type="datetime1">
              <a:rPr lang="en-US" smtClean="0"/>
              <a:pPr>
                <a:defRPr/>
              </a:pPr>
              <a:t>9/25/2012</a:t>
            </a:fld>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dirty="0"/>
              <a:t>St. Louis Public Schools</a:t>
            </a:r>
          </a:p>
        </p:txBody>
      </p:sp>
      <p:sp>
        <p:nvSpPr>
          <p:cNvPr id="4" name="Slide Number Placeholder 17"/>
          <p:cNvSpPr>
            <a:spLocks noGrp="1"/>
          </p:cNvSpPr>
          <p:nvPr>
            <p:ph type="sldNum" sz="quarter" idx="12"/>
          </p:nvPr>
        </p:nvSpPr>
        <p:spPr/>
        <p:txBody>
          <a:bodyPr/>
          <a:lstStyle>
            <a:lvl1pPr>
              <a:defRPr/>
            </a:lvl1pPr>
          </a:lstStyle>
          <a:p>
            <a:pPr>
              <a:defRPr/>
            </a:pPr>
            <a:fld id="{290442C1-86FE-4358-9D81-1B456DB3F65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5D4F811B-C90B-4A4F-B126-32E4D0EB9D6E}" type="datetime1">
              <a:rPr lang="en-US" smtClean="0"/>
              <a:pPr>
                <a:defRPr/>
              </a:pPr>
              <a:t>9/25/2012</a:t>
            </a:fld>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dirty="0"/>
              <a:t>St. Louis Public Schools</a:t>
            </a:r>
          </a:p>
        </p:txBody>
      </p:sp>
      <p:sp>
        <p:nvSpPr>
          <p:cNvPr id="7" name="Slide Number Placeholder 6"/>
          <p:cNvSpPr>
            <a:spLocks noGrp="1"/>
          </p:cNvSpPr>
          <p:nvPr>
            <p:ph type="sldNum" sz="quarter" idx="12"/>
          </p:nvPr>
        </p:nvSpPr>
        <p:spPr/>
        <p:txBody>
          <a:bodyPr/>
          <a:lstStyle>
            <a:lvl1pPr>
              <a:defRPr/>
            </a:lvl1pPr>
            <a:extLst/>
          </a:lstStyle>
          <a:p>
            <a:pPr>
              <a:defRPr/>
            </a:pPr>
            <a:fld id="{66919B90-8695-4D2C-946D-580094931220}"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BB245EEE-026F-4110-8BAA-2FDDBB79743F}" type="datetime1">
              <a:rPr lang="en-US" smtClean="0"/>
              <a:pPr>
                <a:defRPr/>
              </a:pPr>
              <a:t>9/25/2012</a:t>
            </a:fld>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n-US" dirty="0"/>
              <a:t>St. Louis Public Schools</a:t>
            </a: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49DB38B7-8648-4122-8F65-82D16FB0014C}"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BBAA941A-5234-44D8-A058-B9FF93164A6A}" type="datetime1">
              <a:rPr lang="en-US" smtClean="0"/>
              <a:pPr>
                <a:defRPr/>
              </a:pPr>
              <a:t>9/25/2012</a:t>
            </a:fld>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dirty="0"/>
              <a:t>St. Louis Public Schools</a:t>
            </a:r>
          </a:p>
        </p:txBody>
      </p:sp>
      <p:sp>
        <p:nvSpPr>
          <p:cNvPr id="6" name="Slide Number Placeholder 17"/>
          <p:cNvSpPr>
            <a:spLocks noGrp="1"/>
          </p:cNvSpPr>
          <p:nvPr>
            <p:ph type="sldNum" sz="quarter" idx="12"/>
          </p:nvPr>
        </p:nvSpPr>
        <p:spPr/>
        <p:txBody>
          <a:bodyPr/>
          <a:lstStyle>
            <a:lvl1pPr>
              <a:defRPr/>
            </a:lvl1pPr>
          </a:lstStyle>
          <a:p>
            <a:pPr>
              <a:defRPr/>
            </a:pPr>
            <a:fld id="{82DDEA9D-530D-433C-A4FA-E9082A345FC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951FE7A-64C5-40F6-B516-81CD89AA49D3}" type="datetime1">
              <a:rPr lang="en-US" smtClean="0"/>
              <a:pPr>
                <a:defRPr/>
              </a:pPr>
              <a:t>9/25/2012</a:t>
            </a:fld>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dirty="0"/>
              <a:t>St. Louis Public Schools</a:t>
            </a:r>
          </a:p>
        </p:txBody>
      </p:sp>
      <p:sp>
        <p:nvSpPr>
          <p:cNvPr id="6" name="Slide Number Placeholder 17"/>
          <p:cNvSpPr>
            <a:spLocks noGrp="1"/>
          </p:cNvSpPr>
          <p:nvPr>
            <p:ph type="sldNum" sz="quarter" idx="12"/>
          </p:nvPr>
        </p:nvSpPr>
        <p:spPr/>
        <p:txBody>
          <a:bodyPr/>
          <a:lstStyle>
            <a:lvl1pPr>
              <a:defRPr/>
            </a:lvl1pPr>
          </a:lstStyle>
          <a:p>
            <a:pPr>
              <a:defRPr/>
            </a:pPr>
            <a:fld id="{3D545EE3-B210-48E5-AC4B-C15E3CCA22B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dirty="0">
              <a:latin typeface="+mn-lt"/>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defRPr>
            </a:lvl1pPr>
            <a:extLst/>
          </a:lstStyle>
          <a:p>
            <a:pPr>
              <a:defRPr/>
            </a:pPr>
            <a:fld id="{E377DF82-A215-4941-97C7-DFB7AC74759F}" type="datetime1">
              <a:rPr lang="en-US" smtClean="0"/>
              <a:pPr>
                <a:defRPr/>
              </a:pPr>
              <a:t>9/25/2012</a:t>
            </a:fld>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defRPr>
            </a:lvl1pPr>
            <a:extLst/>
          </a:lstStyle>
          <a:p>
            <a:pPr>
              <a:defRPr/>
            </a:pPr>
            <a:r>
              <a:rPr lang="en-US" dirty="0"/>
              <a:t>St. Louis Public Schools</a:t>
            </a: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defRPr>
            </a:lvl1pPr>
            <a:extLst/>
          </a:lstStyle>
          <a:p>
            <a:pPr>
              <a:defRPr/>
            </a:pPr>
            <a:fld id="{EFEBB4BF-FDDA-4EF3-92EF-64B2FDA32F1A}" type="slidenum">
              <a:rPr lang="en-US"/>
              <a:pPr>
                <a:defRPr/>
              </a:pPr>
              <a:t>‹#›</a:t>
            </a:fld>
            <a:endParaRPr lang="en-US" dirty="0"/>
          </a:p>
        </p:txBody>
      </p:sp>
      <p:pic>
        <p:nvPicPr>
          <p:cNvPr id="1037" name="Picture 10" descr="SLPS.gif"/>
          <p:cNvPicPr>
            <a:picLocks noChangeAspect="1"/>
          </p:cNvPicPr>
          <p:nvPr/>
        </p:nvPicPr>
        <p:blipFill>
          <a:blip r:embed="rId14" cstate="print"/>
          <a:srcRect/>
          <a:stretch>
            <a:fillRect/>
          </a:stretch>
        </p:blipFill>
        <p:spPr bwMode="auto">
          <a:xfrm>
            <a:off x="0" y="0"/>
            <a:ext cx="592138" cy="685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043" r:id="rId1"/>
    <p:sldLayoutId id="2147484039" r:id="rId2"/>
    <p:sldLayoutId id="2147484044" r:id="rId3"/>
    <p:sldLayoutId id="2147484045" r:id="rId4"/>
    <p:sldLayoutId id="2147484046" r:id="rId5"/>
    <p:sldLayoutId id="2147484047" r:id="rId6"/>
    <p:sldLayoutId id="2147484040" r:id="rId7"/>
    <p:sldLayoutId id="2147484048" r:id="rId8"/>
    <p:sldLayoutId id="2147484049" r:id="rId9"/>
    <p:sldLayoutId id="2147484041" r:id="rId10"/>
    <p:sldLayoutId id="2147484042" r:id="rId11"/>
  </p:sldLayoutIdLst>
  <p:hf hd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752601"/>
            <a:ext cx="8458200" cy="1829761"/>
          </a:xfrm>
        </p:spPr>
        <p:txBody>
          <a:bodyPr>
            <a:noAutofit/>
          </a:bodyPr>
          <a:lstStyle/>
          <a:p>
            <a:pPr eaLnBrk="1" fontAlgn="auto" hangingPunct="1">
              <a:spcAft>
                <a:spcPts val="0"/>
              </a:spcAft>
              <a:defRPr/>
            </a:pPr>
            <a:r>
              <a:rPr lang="en-US" sz="6000" dirty="0" smtClean="0">
                <a:latin typeface="Arial" pitchFamily="34" charset="0"/>
                <a:cs typeface="Arial" pitchFamily="34" charset="0"/>
              </a:rPr>
              <a:t>Early Childhood/Early Childhood Special Ed</a:t>
            </a:r>
            <a:endParaRPr lang="en-US" sz="7200" dirty="0">
              <a:latin typeface="Arial" pitchFamily="34" charset="0"/>
              <a:cs typeface="Arial" pitchFamily="34" charset="0"/>
            </a:endParaRPr>
          </a:p>
        </p:txBody>
      </p:sp>
      <p:sp>
        <p:nvSpPr>
          <p:cNvPr id="9219" name="Subtitle 7"/>
          <p:cNvSpPr>
            <a:spLocks noGrp="1"/>
          </p:cNvSpPr>
          <p:nvPr>
            <p:ph type="subTitle" idx="1"/>
          </p:nvPr>
        </p:nvSpPr>
        <p:spPr>
          <a:xfrm>
            <a:off x="685800" y="3581400"/>
            <a:ext cx="8001000" cy="1200150"/>
          </a:xfrm>
        </p:spPr>
        <p:txBody>
          <a:bodyPr/>
          <a:lstStyle/>
          <a:p>
            <a:pPr marR="0"/>
            <a:r>
              <a:rPr lang="en-US" sz="2400" dirty="0" smtClean="0">
                <a:latin typeface="Arial" charset="0"/>
                <a:cs typeface="Arial" charset="0"/>
              </a:rPr>
              <a:t>Dr. Sheryl Davenport</a:t>
            </a:r>
          </a:p>
          <a:p>
            <a:pPr marR="0"/>
            <a:r>
              <a:rPr lang="en-US" sz="2400" dirty="0" smtClean="0">
                <a:latin typeface="Arial" charset="0"/>
                <a:cs typeface="Arial" charset="0"/>
              </a:rPr>
              <a:t>Executive Director, EC/ECSE</a:t>
            </a:r>
          </a:p>
        </p:txBody>
      </p:sp>
      <p:sp>
        <p:nvSpPr>
          <p:cNvPr id="4" name="Rectangle 3"/>
          <p:cNvSpPr/>
          <p:nvPr/>
        </p:nvSpPr>
        <p:spPr>
          <a:xfrm>
            <a:off x="0" y="0"/>
            <a:ext cx="457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457200" y="914400"/>
          <a:ext cx="8229600" cy="56997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lang="en-US" dirty="0" smtClean="0"/>
                        <a:t>Classroom Standards</a:t>
                      </a:r>
                      <a:endParaRPr lang="en-US" dirty="0"/>
                    </a:p>
                  </a:txBody>
                  <a:tcPr/>
                </a:tc>
                <a:tc>
                  <a:txBody>
                    <a:bodyPr/>
                    <a:lstStyle/>
                    <a:p>
                      <a:r>
                        <a:rPr lang="en-US" dirty="0" smtClean="0"/>
                        <a:t>Teacher Quality</a:t>
                      </a:r>
                      <a:endParaRPr lang="en-US" dirty="0"/>
                    </a:p>
                  </a:txBody>
                  <a:tcPr/>
                </a:tc>
                <a:tc>
                  <a:txBody>
                    <a:bodyPr/>
                    <a:lstStyle/>
                    <a:p>
                      <a:r>
                        <a:rPr lang="en-US" dirty="0" smtClean="0"/>
                        <a:t>Assessment &amp; Evaluation</a:t>
                      </a:r>
                      <a:endParaRPr lang="en-US" dirty="0"/>
                    </a:p>
                  </a:txBody>
                  <a:tcPr/>
                </a:tc>
                <a:tc>
                  <a:txBody>
                    <a:bodyPr/>
                    <a:lstStyle/>
                    <a:p>
                      <a:r>
                        <a:rPr lang="en-US" dirty="0" smtClean="0"/>
                        <a:t>Parental Engagement</a:t>
                      </a:r>
                      <a:endParaRPr lang="en-US" dirty="0"/>
                    </a:p>
                  </a:txBody>
                  <a:tcPr/>
                </a:tc>
              </a:tr>
              <a:tr h="370840">
                <a:tc>
                  <a:txBody>
                    <a:bodyPr/>
                    <a:lstStyle/>
                    <a:p>
                      <a:r>
                        <a:rPr lang="en-US" sz="1400" b="1" dirty="0" smtClean="0"/>
                        <a:t>10:1 pupil</a:t>
                      </a:r>
                      <a:r>
                        <a:rPr lang="en-US" sz="1400" b="1" baseline="0" dirty="0" smtClean="0"/>
                        <a:t> teacher ratio per Missouri Department of Health and Senior Services</a:t>
                      </a:r>
                      <a:endParaRPr lang="en-US" sz="1400" b="1" dirty="0"/>
                    </a:p>
                  </a:txBody>
                  <a:tcPr/>
                </a:tc>
                <a:tc>
                  <a:txBody>
                    <a:bodyPr/>
                    <a:lstStyle/>
                    <a:p>
                      <a:r>
                        <a:rPr lang="en-US" sz="1600" b="1" dirty="0" smtClean="0"/>
                        <a:t>92% of teachers were certified</a:t>
                      </a:r>
                      <a:endParaRPr lang="en-US" sz="1600" b="1" dirty="0"/>
                    </a:p>
                  </a:txBody>
                  <a:tcPr/>
                </a:tc>
                <a:tc>
                  <a:txBody>
                    <a:bodyPr/>
                    <a:lstStyle/>
                    <a:p>
                      <a:r>
                        <a:rPr lang="en-US" sz="1400" b="1" dirty="0" smtClean="0"/>
                        <a:t>During 2011-12,</a:t>
                      </a:r>
                      <a:r>
                        <a:rPr lang="en-US" sz="1400" b="1" baseline="0" dirty="0" smtClean="0"/>
                        <a:t> 1,890 preschool children screened using DIAL-3</a:t>
                      </a:r>
                      <a:endParaRPr lang="en-US" sz="1400" b="1" dirty="0"/>
                    </a:p>
                  </a:txBody>
                  <a:tcPr/>
                </a:tc>
                <a:tc>
                  <a:txBody>
                    <a:bodyPr/>
                    <a:lstStyle/>
                    <a:p>
                      <a:r>
                        <a:rPr lang="en-US" sz="1600" b="1" dirty="0" smtClean="0"/>
                        <a:t>Head Start and Parents As Teachers  have advisory councils</a:t>
                      </a:r>
                      <a:endParaRPr lang="en-US" sz="1600" b="1" dirty="0"/>
                    </a:p>
                  </a:txBody>
                  <a:tcPr/>
                </a:tc>
              </a:tr>
              <a:tr h="1036320">
                <a:tc>
                  <a:txBody>
                    <a:bodyPr/>
                    <a:lstStyle/>
                    <a:p>
                      <a:r>
                        <a:rPr lang="en-US" sz="1600" b="1" dirty="0" smtClean="0"/>
                        <a:t>Health, Nutrition</a:t>
                      </a:r>
                      <a:r>
                        <a:rPr lang="en-US" sz="1600" b="1" baseline="0" dirty="0" smtClean="0"/>
                        <a:t> and Safety standards as outlined by Head Start</a:t>
                      </a:r>
                      <a:endParaRPr lang="en-US" sz="1600" b="1" dirty="0"/>
                    </a:p>
                  </a:txBody>
                  <a:tcPr/>
                </a:tc>
                <a:tc>
                  <a:txBody>
                    <a:bodyPr/>
                    <a:lstStyle/>
                    <a:p>
                      <a:r>
                        <a:rPr lang="en-US" sz="1600" b="1" dirty="0" smtClean="0"/>
                        <a:t>2012-13 includes</a:t>
                      </a:r>
                      <a:r>
                        <a:rPr lang="en-US" sz="1600" b="1" baseline="0" dirty="0" smtClean="0"/>
                        <a:t> </a:t>
                      </a:r>
                      <a:r>
                        <a:rPr lang="en-US" sz="1600" b="1" dirty="0" smtClean="0"/>
                        <a:t>7 </a:t>
                      </a:r>
                      <a:r>
                        <a:rPr lang="en-US" sz="1600" b="1" dirty="0" smtClean="0"/>
                        <a:t>targeted professional development days</a:t>
                      </a:r>
                      <a:endParaRPr lang="en-US" sz="1600" b="1" dirty="0"/>
                    </a:p>
                  </a:txBody>
                  <a:tcPr/>
                </a:tc>
                <a:tc>
                  <a:txBody>
                    <a:bodyPr/>
                    <a:lstStyle/>
                    <a:p>
                      <a:r>
                        <a:rPr lang="en-US" sz="1400" b="1" dirty="0" smtClean="0"/>
                        <a:t>Project Construct  Assessment Checklist administered</a:t>
                      </a:r>
                      <a:r>
                        <a:rPr lang="en-US" sz="1400" b="1" baseline="0" dirty="0" smtClean="0"/>
                        <a:t> in October, January &amp; April </a:t>
                      </a:r>
                      <a:endParaRPr lang="en-US" sz="1400" b="1" dirty="0"/>
                    </a:p>
                  </a:txBody>
                  <a:tcPr/>
                </a:tc>
                <a:tc>
                  <a:txBody>
                    <a:bodyPr/>
                    <a:lstStyle/>
                    <a:p>
                      <a:r>
                        <a:rPr lang="en-US" sz="1600" b="1" dirty="0" smtClean="0"/>
                        <a:t>AFT Innovation Grant working group has a parent</a:t>
                      </a:r>
                      <a:r>
                        <a:rPr lang="en-US" sz="1600" b="1" baseline="0" dirty="0" smtClean="0"/>
                        <a:t> representative</a:t>
                      </a:r>
                      <a:endParaRPr lang="en-US" sz="1600" b="1" dirty="0"/>
                    </a:p>
                  </a:txBody>
                  <a:tcPr/>
                </a:tc>
              </a:tr>
              <a:tr h="370840">
                <a:tc>
                  <a:txBody>
                    <a:bodyPr/>
                    <a:lstStyle/>
                    <a:p>
                      <a:r>
                        <a:rPr lang="en-US" sz="1400" b="1" dirty="0" smtClean="0"/>
                        <a:t>On-site facilities inspections conducted by Grace Hill quality </a:t>
                      </a:r>
                      <a:r>
                        <a:rPr lang="en-US" sz="1400" b="1" baseline="0" dirty="0" smtClean="0"/>
                        <a:t>assurance and compliance staff</a:t>
                      </a:r>
                      <a:endParaRPr lang="en-US" sz="1400" b="1" dirty="0"/>
                    </a:p>
                  </a:txBody>
                  <a:tcPr/>
                </a:tc>
                <a:tc>
                  <a:txBody>
                    <a:bodyPr/>
                    <a:lstStyle/>
                    <a:p>
                      <a:r>
                        <a:rPr lang="en-US" sz="1400" b="1" dirty="0" smtClean="0"/>
                        <a:t>Classroom Assessment Scoring System (CLASS) observations of Head Start teachers</a:t>
                      </a:r>
                      <a:endParaRPr lang="en-US" sz="1400" b="1" dirty="0"/>
                    </a:p>
                  </a:txBody>
                  <a:tcPr/>
                </a:tc>
                <a:tc>
                  <a:txBody>
                    <a:bodyPr/>
                    <a:lstStyle/>
                    <a:p>
                      <a:r>
                        <a:rPr lang="en-US" sz="1400" b="1" dirty="0" smtClean="0"/>
                        <a:t>Early</a:t>
                      </a:r>
                      <a:r>
                        <a:rPr lang="en-US" sz="1400" b="1" baseline="0" dirty="0" smtClean="0"/>
                        <a:t> Childhood Outcomes percent of children in ECSE who demonstrated improvement – targets met per DESE</a:t>
                      </a:r>
                      <a:endParaRPr lang="en-US" sz="1400" b="1" dirty="0"/>
                    </a:p>
                  </a:txBody>
                  <a:tcPr/>
                </a:tc>
                <a:tc>
                  <a:txBody>
                    <a:bodyPr/>
                    <a:lstStyle/>
                    <a:p>
                      <a:r>
                        <a:rPr lang="en-US" sz="1600" b="1" dirty="0" smtClean="0"/>
                        <a:t>Classroom teachers have parent volunteers </a:t>
                      </a:r>
                      <a:endParaRPr lang="en-US" sz="1600" b="1" dirty="0"/>
                    </a:p>
                  </a:txBody>
                  <a:tcPr/>
                </a:tc>
              </a:tr>
              <a:tr h="370840">
                <a:tc>
                  <a:txBody>
                    <a:bodyPr/>
                    <a:lstStyle/>
                    <a:p>
                      <a:r>
                        <a:rPr lang="en-US" sz="1600" b="1" dirty="0" smtClean="0"/>
                        <a:t>PIIP Center at Vashon is licensed and</a:t>
                      </a:r>
                      <a:r>
                        <a:rPr lang="en-US" sz="1600" b="1" baseline="0" dirty="0" smtClean="0"/>
                        <a:t> accredited </a:t>
                      </a:r>
                      <a:endParaRPr lang="en-US" sz="1600" b="1" dirty="0"/>
                    </a:p>
                  </a:txBody>
                  <a:tcPr/>
                </a:tc>
                <a:tc>
                  <a:txBody>
                    <a:bodyPr/>
                    <a:lstStyle/>
                    <a:p>
                      <a:r>
                        <a:rPr lang="en-US" sz="1600" b="1" dirty="0" smtClean="0"/>
                        <a:t>Early Childhood Environmental Rating Scale – R – classroom observations</a:t>
                      </a:r>
                      <a:endParaRPr lang="en-US" sz="1600" b="1" dirty="0"/>
                    </a:p>
                  </a:txBody>
                  <a:tcPr/>
                </a:tc>
                <a:tc>
                  <a:txBody>
                    <a:bodyPr/>
                    <a:lstStyle/>
                    <a:p>
                      <a:r>
                        <a:rPr lang="en-US" sz="1400" b="1" dirty="0" smtClean="0"/>
                        <a:t>Devereaux</a:t>
                      </a:r>
                      <a:r>
                        <a:rPr lang="en-US" sz="1400" b="1" baseline="0" dirty="0" smtClean="0"/>
                        <a:t> Early Childhood Assessment administered annually</a:t>
                      </a:r>
                      <a:endParaRPr lang="en-US" sz="1400" b="1" dirty="0"/>
                    </a:p>
                  </a:txBody>
                  <a:tcPr/>
                </a:tc>
                <a:tc>
                  <a:txBody>
                    <a:bodyPr/>
                    <a:lstStyle/>
                    <a:p>
                      <a:endParaRPr lang="en-US" sz="1600" b="1" dirty="0"/>
                    </a:p>
                  </a:txBody>
                  <a:tcPr/>
                </a:tc>
              </a:tr>
            </a:tbl>
          </a:graphicData>
        </a:graphic>
      </p:graphicFrame>
      <p:sp>
        <p:nvSpPr>
          <p:cNvPr id="3" name="Title 2"/>
          <p:cNvSpPr>
            <a:spLocks noGrp="1"/>
          </p:cNvSpPr>
          <p:nvPr>
            <p:ph type="title"/>
          </p:nvPr>
        </p:nvSpPr>
        <p:spPr>
          <a:xfrm>
            <a:off x="457200" y="274638"/>
            <a:ext cx="8229600" cy="639762"/>
          </a:xfrm>
        </p:spPr>
        <p:txBody>
          <a:bodyPr>
            <a:normAutofit/>
          </a:bodyPr>
          <a:lstStyle/>
          <a:p>
            <a:pPr algn="ctr"/>
            <a:r>
              <a:rPr lang="en-US" sz="2800" dirty="0" smtClean="0"/>
              <a:t>Early Childhood Quality Standards</a:t>
            </a:r>
            <a:endParaRPr lang="en-US" sz="2800" dirty="0"/>
          </a:p>
        </p:txBody>
      </p:sp>
      <p:sp>
        <p:nvSpPr>
          <p:cNvPr id="5" name="Footer Placeholder 4"/>
          <p:cNvSpPr>
            <a:spLocks noGrp="1"/>
          </p:cNvSpPr>
          <p:nvPr>
            <p:ph type="ftr" sz="quarter" idx="11"/>
          </p:nvPr>
        </p:nvSpPr>
        <p:spPr/>
        <p:txBody>
          <a:bodyPr/>
          <a:lstStyle/>
          <a:p>
            <a:pPr>
              <a:defRPr/>
            </a:pPr>
            <a:r>
              <a:rPr lang="en-US" dirty="0"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8BB6D485-B173-4359-A526-611F4EACA031}"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274638"/>
            <a:ext cx="8382000" cy="1143000"/>
          </a:xfrm>
        </p:spPr>
        <p:txBody>
          <a:bodyPr>
            <a:normAutofit fontScale="90000"/>
          </a:bodyPr>
          <a:lstStyle/>
          <a:p>
            <a:pPr>
              <a:defRPr/>
            </a:pPr>
            <a:r>
              <a:rPr lang="en-US" sz="4600" cap="all" dirty="0" smtClean="0"/>
              <a:t>Early Childhood Education</a:t>
            </a:r>
            <a:endParaRPr lang="en-US" dirty="0"/>
          </a:p>
        </p:txBody>
      </p:sp>
      <p:sp>
        <p:nvSpPr>
          <p:cNvPr id="5" name="Footer Placeholder 4"/>
          <p:cNvSpPr>
            <a:spLocks noGrp="1"/>
          </p:cNvSpPr>
          <p:nvPr>
            <p:ph type="ftr" sz="quarter" idx="11"/>
          </p:nvPr>
        </p:nvSpPr>
        <p:spPr/>
        <p:txBody>
          <a:bodyPr/>
          <a:lstStyle/>
          <a:p>
            <a:pPr>
              <a:defRPr/>
            </a:pPr>
            <a:r>
              <a:rPr lang="en-US" dirty="0"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702F73EE-183C-4FE8-8F7E-9FC937476E9D}" type="slidenum">
              <a:rPr lang="en-US" smtClean="0"/>
              <a:pPr>
                <a:defRPr/>
              </a:pPr>
              <a:t>3</a:t>
            </a:fld>
            <a:endParaRPr lang="en-US" dirty="0"/>
          </a:p>
        </p:txBody>
      </p:sp>
      <p:graphicFrame>
        <p:nvGraphicFramePr>
          <p:cNvPr id="8" name="Table 7"/>
          <p:cNvGraphicFramePr>
            <a:graphicFrameLocks noGrp="1"/>
          </p:cNvGraphicFramePr>
          <p:nvPr/>
        </p:nvGraphicFramePr>
        <p:xfrm>
          <a:off x="533400" y="1219200"/>
          <a:ext cx="8153400" cy="5787315"/>
        </p:xfrm>
        <a:graphic>
          <a:graphicData uri="http://schemas.openxmlformats.org/drawingml/2006/table">
            <a:tbl>
              <a:tblPr firstRow="1" bandRow="1">
                <a:tableStyleId>{5C22544A-7EE6-4342-B048-85BDC9FD1C3A}</a:tableStyleId>
              </a:tblPr>
              <a:tblGrid>
                <a:gridCol w="2239314"/>
                <a:gridCol w="1894804"/>
                <a:gridCol w="2009641"/>
                <a:gridCol w="2009641"/>
              </a:tblGrid>
              <a:tr h="323227">
                <a:tc>
                  <a:txBody>
                    <a:bodyPr/>
                    <a:lstStyle/>
                    <a:p>
                      <a:pPr algn="ctr"/>
                      <a:r>
                        <a:rPr lang="en-US" sz="1600" dirty="0" smtClean="0"/>
                        <a:t>Data Target</a:t>
                      </a:r>
                      <a:endParaRPr lang="en-US" sz="1600" dirty="0"/>
                    </a:p>
                  </a:txBody>
                  <a:tcPr anchor="ctr"/>
                </a:tc>
                <a:tc>
                  <a:txBody>
                    <a:bodyPr/>
                    <a:lstStyle/>
                    <a:p>
                      <a:pPr algn="ctr"/>
                      <a:r>
                        <a:rPr lang="en-US" sz="1600" dirty="0" smtClean="0"/>
                        <a:t>2010-11</a:t>
                      </a:r>
                      <a:endParaRPr lang="en-US" sz="1600" dirty="0"/>
                    </a:p>
                  </a:txBody>
                  <a:tcPr anchor="ctr"/>
                </a:tc>
                <a:tc>
                  <a:txBody>
                    <a:bodyPr/>
                    <a:lstStyle/>
                    <a:p>
                      <a:pPr algn="ctr"/>
                      <a:r>
                        <a:rPr lang="en-US" sz="1600" dirty="0" smtClean="0"/>
                        <a:t>2011-12</a:t>
                      </a:r>
                    </a:p>
                  </a:txBody>
                  <a:tcPr anchor="ctr"/>
                </a:tc>
                <a:tc>
                  <a:txBody>
                    <a:bodyPr/>
                    <a:lstStyle/>
                    <a:p>
                      <a:pPr algn="ctr"/>
                      <a:r>
                        <a:rPr lang="en-US" sz="1600" dirty="0" smtClean="0"/>
                        <a:t>2012-13</a:t>
                      </a:r>
                    </a:p>
                  </a:txBody>
                  <a:tcPr anchor="ctr"/>
                </a:tc>
              </a:tr>
              <a:tr h="499533">
                <a:tc>
                  <a:txBody>
                    <a:bodyPr/>
                    <a:lstStyle/>
                    <a:p>
                      <a:r>
                        <a:rPr lang="en-US" sz="1400" dirty="0" smtClean="0"/>
                        <a:t># General Education preschool </a:t>
                      </a:r>
                    </a:p>
                    <a:p>
                      <a:r>
                        <a:rPr lang="en-US" sz="1400" dirty="0" smtClean="0"/>
                        <a:t>classrooms</a:t>
                      </a:r>
                      <a:endParaRPr lang="en-US" sz="1400" dirty="0"/>
                    </a:p>
                  </a:txBody>
                  <a:tcPr/>
                </a:tc>
                <a:tc>
                  <a:txBody>
                    <a:bodyPr/>
                    <a:lstStyle/>
                    <a:p>
                      <a:r>
                        <a:rPr lang="en-US" sz="1400" dirty="0" smtClean="0"/>
                        <a:t>97 in 45 schools</a:t>
                      </a:r>
                      <a:endParaRPr lang="en-US" sz="1400" dirty="0"/>
                    </a:p>
                  </a:txBody>
                  <a:tcPr/>
                </a:tc>
                <a:tc>
                  <a:txBody>
                    <a:bodyPr/>
                    <a:lstStyle/>
                    <a:p>
                      <a:r>
                        <a:rPr lang="en-US" sz="1400" dirty="0" smtClean="0"/>
                        <a:t>133</a:t>
                      </a:r>
                      <a:r>
                        <a:rPr lang="en-US" sz="1400" baseline="0" dirty="0" smtClean="0"/>
                        <a:t> in 45 schools</a:t>
                      </a:r>
                      <a:endParaRPr lang="en-US" sz="1400" dirty="0" smtClean="0"/>
                    </a:p>
                  </a:txBody>
                  <a:tcPr/>
                </a:tc>
                <a:tc>
                  <a:txBody>
                    <a:bodyPr/>
                    <a:lstStyle/>
                    <a:p>
                      <a:r>
                        <a:rPr lang="en-US" sz="1400" dirty="0" smtClean="0"/>
                        <a:t>134 in 45 schools</a:t>
                      </a:r>
                    </a:p>
                    <a:p>
                      <a:endParaRPr lang="en-US" sz="1400" dirty="0" smtClean="0"/>
                    </a:p>
                  </a:txBody>
                  <a:tcPr/>
                </a:tc>
              </a:tr>
              <a:tr h="293843">
                <a:tc>
                  <a:txBody>
                    <a:bodyPr/>
                    <a:lstStyle/>
                    <a:p>
                      <a:r>
                        <a:rPr lang="en-US" sz="1400" dirty="0" smtClean="0"/>
                        <a:t># of 3 – 5 year old students</a:t>
                      </a:r>
                      <a:endParaRPr lang="en-US" sz="1400" dirty="0"/>
                    </a:p>
                  </a:txBody>
                  <a:tcPr/>
                </a:tc>
                <a:tc>
                  <a:txBody>
                    <a:bodyPr/>
                    <a:lstStyle/>
                    <a:p>
                      <a:r>
                        <a:rPr lang="en-US" sz="1400" dirty="0" smtClean="0"/>
                        <a:t>1,600</a:t>
                      </a:r>
                      <a:endParaRPr lang="en-US" sz="1400" dirty="0"/>
                    </a:p>
                  </a:txBody>
                  <a:tcPr/>
                </a:tc>
                <a:tc>
                  <a:txBody>
                    <a:bodyPr/>
                    <a:lstStyle/>
                    <a:p>
                      <a:r>
                        <a:rPr lang="en-US" sz="1400" dirty="0" smtClean="0"/>
                        <a:t>2,206</a:t>
                      </a:r>
                      <a:r>
                        <a:rPr lang="en-US" sz="1400" baseline="0" dirty="0" smtClean="0"/>
                        <a:t> </a:t>
                      </a:r>
                      <a:r>
                        <a:rPr lang="en-US" sz="1400" baseline="0" dirty="0" smtClean="0"/>
                        <a:t>(actual 3-5)</a:t>
                      </a:r>
                    </a:p>
                    <a:p>
                      <a:r>
                        <a:rPr lang="en-US" sz="1400" baseline="0" dirty="0" smtClean="0"/>
                        <a:t>1,641 (actual enrolled in kg 8/2012) </a:t>
                      </a:r>
                      <a:endParaRPr lang="en-US" sz="1400" dirty="0" smtClean="0"/>
                    </a:p>
                  </a:txBody>
                  <a:tcPr/>
                </a:tc>
                <a:tc>
                  <a:txBody>
                    <a:bodyPr/>
                    <a:lstStyle/>
                    <a:p>
                      <a:r>
                        <a:rPr lang="en-US" sz="1400" dirty="0" smtClean="0"/>
                        <a:t>2,095 </a:t>
                      </a:r>
                      <a:r>
                        <a:rPr lang="en-US" sz="1400" dirty="0" smtClean="0"/>
                        <a:t>(actual 3-5 as of </a:t>
                      </a:r>
                      <a:r>
                        <a:rPr lang="en-US" sz="1400" dirty="0" smtClean="0"/>
                        <a:t>9/1-25/12</a:t>
                      </a:r>
                      <a:r>
                        <a:rPr lang="en-US" sz="1400" dirty="0" smtClean="0"/>
                        <a:t>)</a:t>
                      </a:r>
                    </a:p>
                    <a:p>
                      <a:endParaRPr lang="en-US" sz="1400" dirty="0" smtClean="0"/>
                    </a:p>
                  </a:txBody>
                  <a:tcPr/>
                </a:tc>
              </a:tr>
              <a:tr h="822761">
                <a:tc>
                  <a:txBody>
                    <a:bodyPr/>
                    <a:lstStyle/>
                    <a:p>
                      <a:r>
                        <a:rPr lang="en-US" sz="1400" dirty="0" smtClean="0"/>
                        <a:t>Curriculum utilized</a:t>
                      </a:r>
                      <a:endParaRPr lang="en-US" sz="1400" dirty="0"/>
                    </a:p>
                  </a:txBody>
                  <a:tcPr/>
                </a:tc>
                <a:tc>
                  <a:txBody>
                    <a:bodyPr/>
                    <a:lstStyle/>
                    <a:p>
                      <a:r>
                        <a:rPr lang="en-US" sz="1400" dirty="0" smtClean="0"/>
                        <a:t>Project Construct</a:t>
                      </a:r>
                    </a:p>
                    <a:p>
                      <a:r>
                        <a:rPr lang="en-US" sz="1200" i="1" dirty="0" smtClean="0">
                          <a:cs typeface="Arial" charset="0"/>
                        </a:rPr>
                        <a:t>(DESE approved curriculum with supplements in reading, math and science)</a:t>
                      </a:r>
                    </a:p>
                  </a:txBody>
                  <a:tcPr/>
                </a:tc>
                <a:tc>
                  <a:txBody>
                    <a:bodyPr/>
                    <a:lstStyle/>
                    <a:p>
                      <a:r>
                        <a:rPr lang="en-US" sz="1400" dirty="0" smtClean="0"/>
                        <a:t>Project Construct</a:t>
                      </a:r>
                      <a:r>
                        <a:rPr lang="en-US" sz="1400" baseline="0" dirty="0" smtClean="0"/>
                        <a:t> </a:t>
                      </a:r>
                      <a:endParaRPr lang="en-US" sz="1200" i="1" baseline="0" dirty="0" smtClean="0"/>
                    </a:p>
                    <a:p>
                      <a:r>
                        <a:rPr lang="en-US" sz="1200" i="0" dirty="0" smtClean="0"/>
                        <a:t>Reading Street</a:t>
                      </a:r>
                    </a:p>
                  </a:txBody>
                  <a:tcPr/>
                </a:tc>
                <a:tc>
                  <a:txBody>
                    <a:bodyPr/>
                    <a:lstStyle/>
                    <a:p>
                      <a:r>
                        <a:rPr lang="en-US" sz="1400" i="0" dirty="0" smtClean="0"/>
                        <a:t>Project Construct</a:t>
                      </a:r>
                    </a:p>
                    <a:p>
                      <a:r>
                        <a:rPr lang="en-US" sz="1400" i="0" dirty="0" smtClean="0"/>
                        <a:t>Reading Street</a:t>
                      </a:r>
                    </a:p>
                  </a:txBody>
                  <a:tcPr/>
                </a:tc>
              </a:tr>
              <a:tr h="2556435">
                <a:tc>
                  <a:txBody>
                    <a:bodyPr/>
                    <a:lstStyle/>
                    <a:p>
                      <a:r>
                        <a:rPr lang="en-US" sz="1400" dirty="0" smtClean="0"/>
                        <a:t>Professional Development</a:t>
                      </a:r>
                      <a:endParaRPr lang="en-US" sz="1400" dirty="0"/>
                    </a:p>
                  </a:txBody>
                  <a:tcPr/>
                </a:tc>
                <a:tc>
                  <a:txBody>
                    <a:bodyPr/>
                    <a:lstStyle/>
                    <a:p>
                      <a:pPr marL="115888" lvl="1" indent="-115888">
                        <a:buFont typeface="Arial" pitchFamily="34" charset="0"/>
                        <a:buChar char="•"/>
                      </a:pPr>
                      <a:r>
                        <a:rPr lang="en-US" sz="1400" dirty="0" smtClean="0">
                          <a:cs typeface="Arial" charset="0"/>
                        </a:rPr>
                        <a:t>ECERS-R Environmental tool </a:t>
                      </a:r>
                      <a:r>
                        <a:rPr lang="en-US" sz="1200" i="1" dirty="0" smtClean="0">
                          <a:cs typeface="Arial" charset="0"/>
                        </a:rPr>
                        <a:t>(Teachers &amp; Paraprofessionals)</a:t>
                      </a:r>
                    </a:p>
                    <a:p>
                      <a:pPr marL="65088" lvl="1" indent="0"/>
                      <a:r>
                        <a:rPr lang="en-US" sz="1400" dirty="0" smtClean="0">
                          <a:cs typeface="Arial" charset="0"/>
                        </a:rPr>
                        <a:t>Project Construct training-21</a:t>
                      </a:r>
                    </a:p>
                  </a:txBody>
                  <a:tcPr/>
                </a:tc>
                <a:tc>
                  <a:txBody>
                    <a:bodyPr/>
                    <a:lstStyle/>
                    <a:p>
                      <a:pPr marL="65088" lvl="1" indent="0">
                        <a:buFont typeface="Arial" pitchFamily="34" charset="0"/>
                        <a:buChar char="•"/>
                      </a:pPr>
                      <a:r>
                        <a:rPr lang="en-US" sz="1400" dirty="0" smtClean="0">
                          <a:cs typeface="Arial" charset="0"/>
                        </a:rPr>
                        <a:t>ECRES-R</a:t>
                      </a:r>
                    </a:p>
                    <a:p>
                      <a:pPr marL="65088" lvl="1" indent="0">
                        <a:buFont typeface="Arial" pitchFamily="34" charset="0"/>
                        <a:buChar char="•"/>
                      </a:pPr>
                      <a:r>
                        <a:rPr lang="en-US" sz="1400" dirty="0" smtClean="0">
                          <a:cs typeface="Arial" charset="0"/>
                        </a:rPr>
                        <a:t>Social Emotional Support – LUME Institute</a:t>
                      </a:r>
                    </a:p>
                    <a:p>
                      <a:pPr marL="65088" lvl="1" indent="0">
                        <a:buFont typeface="Arial" pitchFamily="34" charset="0"/>
                        <a:buChar char="•"/>
                      </a:pPr>
                      <a:r>
                        <a:rPr lang="en-US" sz="1400" dirty="0" smtClean="0">
                          <a:cs typeface="Arial" charset="0"/>
                        </a:rPr>
                        <a:t>AFT Innovation Grant</a:t>
                      </a:r>
                    </a:p>
                    <a:p>
                      <a:pPr marL="65088" lvl="1" indent="0">
                        <a:buFont typeface="Arial" pitchFamily="34" charset="0"/>
                        <a:buChar char="•"/>
                      </a:pPr>
                      <a:r>
                        <a:rPr lang="en-US" sz="1400" dirty="0" smtClean="0">
                          <a:cs typeface="Arial" charset="0"/>
                        </a:rPr>
                        <a:t>CPR certification</a:t>
                      </a:r>
                    </a:p>
                    <a:p>
                      <a:pPr marL="65088" lvl="1" indent="0">
                        <a:buFont typeface="Arial" pitchFamily="34" charset="0"/>
                        <a:buChar char="•"/>
                      </a:pPr>
                      <a:r>
                        <a:rPr lang="en-US" sz="1400" dirty="0" smtClean="0">
                          <a:cs typeface="Arial" charset="0"/>
                        </a:rPr>
                        <a:t>CLASS – Head Start</a:t>
                      </a:r>
                    </a:p>
                    <a:p>
                      <a:pPr marL="65088" lvl="1" indent="0">
                        <a:buFont typeface="Arial" pitchFamily="34" charset="0"/>
                        <a:buChar char="•"/>
                      </a:pPr>
                      <a:r>
                        <a:rPr lang="en-US" sz="1400" dirty="0" smtClean="0">
                          <a:cs typeface="Arial" charset="0"/>
                        </a:rPr>
                        <a:t>Project</a:t>
                      </a:r>
                      <a:r>
                        <a:rPr lang="en-US" sz="1400" baseline="0" dirty="0" smtClean="0">
                          <a:cs typeface="Arial" charset="0"/>
                        </a:rPr>
                        <a:t> Construct – 42 trained</a:t>
                      </a:r>
                      <a:endParaRPr lang="en-US" sz="1400" dirty="0" smtClean="0">
                        <a:cs typeface="Arial" charset="0"/>
                      </a:endParaRPr>
                    </a:p>
                    <a:p>
                      <a:pPr marL="115888" lvl="1" indent="-115888">
                        <a:buFont typeface="Arial" pitchFamily="34" charset="0"/>
                        <a:buChar char="•"/>
                      </a:pPr>
                      <a:endParaRPr lang="en-US" sz="1400" dirty="0" smtClean="0">
                        <a:cs typeface="Arial" charset="0"/>
                      </a:endParaRPr>
                    </a:p>
                  </a:txBody>
                  <a:tcPr/>
                </a:tc>
                <a:tc>
                  <a:txBody>
                    <a:bodyPr/>
                    <a:lstStyle/>
                    <a:p>
                      <a:pPr marL="65088" lvl="1" indent="0">
                        <a:buFont typeface="Arial" pitchFamily="34" charset="0"/>
                        <a:buChar char="•"/>
                      </a:pPr>
                      <a:r>
                        <a:rPr lang="en-US" sz="1200" dirty="0" smtClean="0">
                          <a:cs typeface="Arial" charset="0"/>
                        </a:rPr>
                        <a:t>ECRES-R</a:t>
                      </a:r>
                    </a:p>
                    <a:p>
                      <a:pPr marL="65088" lvl="1" indent="0">
                        <a:buFont typeface="Arial" pitchFamily="34" charset="0"/>
                        <a:buChar char="•"/>
                      </a:pPr>
                      <a:r>
                        <a:rPr lang="en-US" sz="1200" dirty="0" smtClean="0">
                          <a:cs typeface="Arial" charset="0"/>
                        </a:rPr>
                        <a:t>DECA</a:t>
                      </a:r>
                    </a:p>
                    <a:p>
                      <a:pPr marL="65088" lvl="1" indent="0">
                        <a:buFont typeface="Arial" pitchFamily="34" charset="0"/>
                        <a:buChar char="•"/>
                      </a:pPr>
                      <a:r>
                        <a:rPr lang="en-US" sz="1200" dirty="0" smtClean="0">
                          <a:cs typeface="Arial" charset="0"/>
                        </a:rPr>
                        <a:t>CLASS</a:t>
                      </a:r>
                    </a:p>
                    <a:p>
                      <a:pPr marL="65088" lvl="1" indent="0">
                        <a:buFont typeface="Arial" pitchFamily="34" charset="0"/>
                        <a:buChar char="•"/>
                      </a:pPr>
                      <a:r>
                        <a:rPr lang="en-US" sz="1200" dirty="0" smtClean="0">
                          <a:cs typeface="Arial" charset="0"/>
                        </a:rPr>
                        <a:t>CPR certification</a:t>
                      </a:r>
                    </a:p>
                    <a:p>
                      <a:pPr marL="65088" lvl="1" indent="0">
                        <a:buFont typeface="Arial" pitchFamily="34" charset="0"/>
                        <a:buChar char="•"/>
                      </a:pPr>
                      <a:r>
                        <a:rPr lang="en-US" sz="1200" dirty="0" smtClean="0">
                          <a:cs typeface="Arial" charset="0"/>
                        </a:rPr>
                        <a:t>Project</a:t>
                      </a:r>
                      <a:r>
                        <a:rPr lang="en-US" sz="1200" baseline="0" dirty="0" smtClean="0">
                          <a:cs typeface="Arial" charset="0"/>
                        </a:rPr>
                        <a:t> Construct Training – 86 teachers and ECTAs trained</a:t>
                      </a:r>
                    </a:p>
                    <a:p>
                      <a:pPr marL="65088" lvl="1" indent="0">
                        <a:buFont typeface="Arial" pitchFamily="34" charset="0"/>
                        <a:buChar char="•"/>
                      </a:pPr>
                      <a:r>
                        <a:rPr lang="en-US" sz="1200" baseline="0" dirty="0" smtClean="0">
                          <a:cs typeface="Arial" charset="0"/>
                        </a:rPr>
                        <a:t>AFT Innovation Grant supported ORAL LANGUAGE DEVELOPMENT</a:t>
                      </a:r>
                    </a:p>
                    <a:p>
                      <a:pPr marL="65088" lvl="1" indent="0">
                        <a:buFont typeface="Arial" pitchFamily="34" charset="0"/>
                        <a:buNone/>
                      </a:pPr>
                      <a:endParaRPr lang="en-US" sz="1200" dirty="0" smtClean="0">
                        <a:cs typeface="Arial" charset="0"/>
                      </a:endParaRPr>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1"/>
          </p:nvPr>
        </p:nvSpPr>
        <p:spPr>
          <a:xfrm>
            <a:off x="762000" y="4343400"/>
            <a:ext cx="7848600" cy="609600"/>
          </a:xfrm>
        </p:spPr>
        <p:txBody>
          <a:bodyPr/>
          <a:lstStyle/>
          <a:p>
            <a:pPr marL="4763" indent="-4763">
              <a:spcAft>
                <a:spcPts val="600"/>
              </a:spcAft>
              <a:buNone/>
            </a:pPr>
            <a:r>
              <a:rPr lang="da-DK" sz="1400" dirty="0" smtClean="0">
                <a:solidFill>
                  <a:srgbClr val="262626"/>
                </a:solidFill>
              </a:rPr>
              <a:t>ECSE and EC professional development in-service workshops are aligned.</a:t>
            </a:r>
          </a:p>
          <a:p>
            <a:pPr marL="4763" indent="-4763">
              <a:spcAft>
                <a:spcPts val="600"/>
              </a:spcAft>
              <a:buNone/>
            </a:pPr>
            <a:r>
              <a:rPr lang="da-DK" sz="1400" dirty="0" smtClean="0">
                <a:solidFill>
                  <a:srgbClr val="262626"/>
                </a:solidFill>
              </a:rPr>
              <a:t>* This number is tied to special education eligibility and increases throughout the year.  </a:t>
            </a:r>
          </a:p>
          <a:p>
            <a:pPr marL="571500" indent="-228600" defTabSz="914400">
              <a:spcAft>
                <a:spcPts val="600"/>
              </a:spcAft>
              <a:buFont typeface="Lucida Sans Unicode" pitchFamily="34" charset="0"/>
              <a:buChar char="‣"/>
            </a:pPr>
            <a:endParaRPr lang="da-DK" sz="1800" dirty="0" smtClean="0">
              <a:solidFill>
                <a:srgbClr val="262626"/>
              </a:solidFill>
            </a:endParaRPr>
          </a:p>
          <a:p>
            <a:endParaRPr lang="en-US" sz="2400" dirty="0" smtClean="0"/>
          </a:p>
          <a:p>
            <a:endParaRPr lang="en-US" sz="2400" dirty="0" smtClean="0"/>
          </a:p>
          <a:p>
            <a:endParaRPr lang="en-US" sz="2000" dirty="0" smtClean="0">
              <a:cs typeface="Arial" charset="0"/>
            </a:endParaRPr>
          </a:p>
          <a:p>
            <a:endParaRPr lang="en-US" sz="2400" dirty="0" smtClean="0">
              <a:cs typeface="Arial" charset="0"/>
            </a:endParaRPr>
          </a:p>
        </p:txBody>
      </p:sp>
      <p:sp>
        <p:nvSpPr>
          <p:cNvPr id="3" name="Title 2"/>
          <p:cNvSpPr>
            <a:spLocks noGrp="1"/>
          </p:cNvSpPr>
          <p:nvPr>
            <p:ph type="title"/>
          </p:nvPr>
        </p:nvSpPr>
        <p:spPr>
          <a:xfrm>
            <a:off x="533400" y="274638"/>
            <a:ext cx="8382000" cy="1143000"/>
          </a:xfrm>
        </p:spPr>
        <p:txBody>
          <a:bodyPr>
            <a:normAutofit fontScale="90000"/>
          </a:bodyPr>
          <a:lstStyle/>
          <a:p>
            <a:pPr>
              <a:defRPr/>
            </a:pPr>
            <a:r>
              <a:rPr lang="en-US" sz="4600" cap="all" dirty="0" smtClean="0"/>
              <a:t>Early Childhood Special Ed</a:t>
            </a:r>
            <a:endParaRPr lang="en-US" dirty="0"/>
          </a:p>
        </p:txBody>
      </p:sp>
      <p:sp>
        <p:nvSpPr>
          <p:cNvPr id="5" name="Footer Placeholder 4"/>
          <p:cNvSpPr>
            <a:spLocks noGrp="1"/>
          </p:cNvSpPr>
          <p:nvPr>
            <p:ph type="ftr" sz="quarter" idx="11"/>
          </p:nvPr>
        </p:nvSpPr>
        <p:spPr/>
        <p:txBody>
          <a:bodyPr/>
          <a:lstStyle/>
          <a:p>
            <a:pPr>
              <a:defRPr/>
            </a:pPr>
            <a:r>
              <a:rPr lang="en-US" dirty="0"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702F73EE-183C-4FE8-8F7E-9FC937476E9D}" type="slidenum">
              <a:rPr lang="en-US" smtClean="0"/>
              <a:pPr>
                <a:defRPr/>
              </a:pPr>
              <a:t>4</a:t>
            </a:fld>
            <a:endParaRPr lang="en-US" dirty="0"/>
          </a:p>
        </p:txBody>
      </p:sp>
      <p:graphicFrame>
        <p:nvGraphicFramePr>
          <p:cNvPr id="7" name="Table 6"/>
          <p:cNvGraphicFramePr>
            <a:graphicFrameLocks noGrp="1"/>
          </p:cNvGraphicFramePr>
          <p:nvPr/>
        </p:nvGraphicFramePr>
        <p:xfrm>
          <a:off x="762000" y="1447800"/>
          <a:ext cx="7848600" cy="2815468"/>
        </p:xfrm>
        <a:graphic>
          <a:graphicData uri="http://schemas.openxmlformats.org/drawingml/2006/table">
            <a:tbl>
              <a:tblPr firstRow="1" bandRow="1">
                <a:tableStyleId>{5C22544A-7EE6-4342-B048-85BDC9FD1C3A}</a:tableStyleId>
              </a:tblPr>
              <a:tblGrid>
                <a:gridCol w="3337200"/>
                <a:gridCol w="1545000"/>
                <a:gridCol w="1483200"/>
                <a:gridCol w="1483200"/>
              </a:tblGrid>
              <a:tr h="448597">
                <a:tc>
                  <a:txBody>
                    <a:bodyPr/>
                    <a:lstStyle/>
                    <a:p>
                      <a:pPr algn="ctr"/>
                      <a:r>
                        <a:rPr lang="en-US" sz="1600" dirty="0" smtClean="0"/>
                        <a:t>Data</a:t>
                      </a:r>
                      <a:r>
                        <a:rPr lang="en-US" sz="1600" baseline="0" dirty="0" smtClean="0"/>
                        <a:t> Target</a:t>
                      </a:r>
                      <a:endParaRPr lang="en-US" sz="1600" dirty="0"/>
                    </a:p>
                  </a:txBody>
                  <a:tcPr anchor="ctr"/>
                </a:tc>
                <a:tc>
                  <a:txBody>
                    <a:bodyPr/>
                    <a:lstStyle/>
                    <a:p>
                      <a:pPr algn="ctr"/>
                      <a:r>
                        <a:rPr lang="en-US" sz="1600" dirty="0" smtClean="0"/>
                        <a:t>2010-11</a:t>
                      </a:r>
                      <a:endParaRPr lang="en-US" sz="1600" dirty="0"/>
                    </a:p>
                  </a:txBody>
                  <a:tcPr anchor="ctr"/>
                </a:tc>
                <a:tc>
                  <a:txBody>
                    <a:bodyPr/>
                    <a:lstStyle/>
                    <a:p>
                      <a:pPr algn="ctr"/>
                      <a:r>
                        <a:rPr lang="en-US" sz="1600" dirty="0" smtClean="0"/>
                        <a:t>2011-12</a:t>
                      </a:r>
                      <a:endParaRPr lang="en-US" sz="1600" dirty="0"/>
                    </a:p>
                  </a:txBody>
                  <a:tcPr anchor="ctr"/>
                </a:tc>
                <a:tc>
                  <a:txBody>
                    <a:bodyPr/>
                    <a:lstStyle/>
                    <a:p>
                      <a:pPr algn="ctr"/>
                      <a:r>
                        <a:rPr lang="en-US" sz="1600" dirty="0" smtClean="0"/>
                        <a:t>2012-13</a:t>
                      </a:r>
                      <a:endParaRPr lang="en-US" sz="1600" dirty="0"/>
                    </a:p>
                  </a:txBody>
                  <a:tcPr anchor="ctr"/>
                </a:tc>
              </a:tr>
              <a:tr h="626806">
                <a:tc>
                  <a:txBody>
                    <a:bodyPr/>
                    <a:lstStyle/>
                    <a:p>
                      <a:pPr algn="l"/>
                      <a:r>
                        <a:rPr lang="en-US" sz="1400" dirty="0" smtClean="0"/>
                        <a:t># of</a:t>
                      </a:r>
                      <a:r>
                        <a:rPr lang="en-US" sz="1400" baseline="0" dirty="0" smtClean="0"/>
                        <a:t> Early Childhood Special Education children in Head Start and private day care centers around the City</a:t>
                      </a:r>
                      <a:endParaRPr lang="en-US" sz="1400" dirty="0"/>
                    </a:p>
                  </a:txBody>
                  <a:tcPr/>
                </a:tc>
                <a:tc>
                  <a:txBody>
                    <a:bodyPr/>
                    <a:lstStyle/>
                    <a:p>
                      <a:pPr algn="ctr"/>
                      <a:r>
                        <a:rPr lang="en-US" sz="1400" dirty="0" smtClean="0"/>
                        <a:t>122</a:t>
                      </a:r>
                      <a:endParaRPr lang="en-US" sz="1400" dirty="0"/>
                    </a:p>
                  </a:txBody>
                  <a:tcPr/>
                </a:tc>
                <a:tc>
                  <a:txBody>
                    <a:bodyPr/>
                    <a:lstStyle/>
                    <a:p>
                      <a:pPr algn="ctr"/>
                      <a:r>
                        <a:rPr lang="en-US" sz="1400" dirty="0" smtClean="0"/>
                        <a:t>201</a:t>
                      </a:r>
                      <a:endParaRPr lang="en-US" sz="1400" dirty="0"/>
                    </a:p>
                  </a:txBody>
                  <a:tcPr/>
                </a:tc>
                <a:tc>
                  <a:txBody>
                    <a:bodyPr/>
                    <a:lstStyle/>
                    <a:p>
                      <a:pPr algn="ctr"/>
                      <a:r>
                        <a:rPr lang="en-US" sz="1400" dirty="0" smtClean="0"/>
                        <a:t>153*</a:t>
                      </a:r>
                      <a:endParaRPr lang="en-US" sz="1400" dirty="0"/>
                    </a:p>
                  </a:txBody>
                  <a:tcPr/>
                </a:tc>
              </a:tr>
              <a:tr h="524797">
                <a:tc>
                  <a:txBody>
                    <a:bodyPr/>
                    <a:lstStyle/>
                    <a:p>
                      <a:pPr algn="l"/>
                      <a:r>
                        <a:rPr lang="en-US" sz="1400" dirty="0" smtClean="0"/>
                        <a:t># of</a:t>
                      </a:r>
                      <a:r>
                        <a:rPr lang="en-US" sz="1400" baseline="0" dirty="0" smtClean="0"/>
                        <a:t> ECSE classrooms in SLPS</a:t>
                      </a:r>
                      <a:endParaRPr lang="en-US" sz="1400" dirty="0" smtClean="0"/>
                    </a:p>
                  </a:txBody>
                  <a:tcPr/>
                </a:tc>
                <a:tc>
                  <a:txBody>
                    <a:bodyPr/>
                    <a:lstStyle/>
                    <a:p>
                      <a:pPr algn="ctr"/>
                      <a:r>
                        <a:rPr lang="en-US" sz="1400" dirty="0" smtClean="0"/>
                        <a:t>21</a:t>
                      </a:r>
                      <a:endParaRPr lang="en-US" sz="1400" dirty="0"/>
                    </a:p>
                  </a:txBody>
                  <a:tcPr/>
                </a:tc>
                <a:tc>
                  <a:txBody>
                    <a:bodyPr/>
                    <a:lstStyle/>
                    <a:p>
                      <a:pPr algn="ctr"/>
                      <a:r>
                        <a:rPr lang="en-US" sz="1400" dirty="0" smtClean="0"/>
                        <a:t>21</a:t>
                      </a:r>
                      <a:endParaRPr lang="en-US" sz="1400" dirty="0"/>
                    </a:p>
                  </a:txBody>
                  <a:tcPr/>
                </a:tc>
                <a:tc>
                  <a:txBody>
                    <a:bodyPr/>
                    <a:lstStyle/>
                    <a:p>
                      <a:pPr algn="ctr"/>
                      <a:r>
                        <a:rPr lang="en-US" sz="1400" dirty="0" smtClean="0"/>
                        <a:t>22</a:t>
                      </a:r>
                      <a:endParaRPr lang="en-US" sz="1400" dirty="0"/>
                    </a:p>
                  </a:txBody>
                  <a:tcPr/>
                </a:tc>
              </a:tr>
              <a:tr h="448597">
                <a:tc>
                  <a:txBody>
                    <a:bodyPr/>
                    <a:lstStyle/>
                    <a:p>
                      <a:pPr algn="l"/>
                      <a:r>
                        <a:rPr lang="en-US" sz="1400" dirty="0" smtClean="0"/>
                        <a:t># of SLPS schools</a:t>
                      </a:r>
                    </a:p>
                  </a:txBody>
                  <a:tcPr/>
                </a:tc>
                <a:tc>
                  <a:txBody>
                    <a:bodyPr/>
                    <a:lstStyle/>
                    <a:p>
                      <a:pPr algn="ctr"/>
                      <a:r>
                        <a:rPr lang="en-US" sz="1400" dirty="0" smtClean="0"/>
                        <a:t>14</a:t>
                      </a:r>
                      <a:endParaRPr lang="en-US" sz="1400" dirty="0"/>
                    </a:p>
                  </a:txBody>
                  <a:tcPr/>
                </a:tc>
                <a:tc>
                  <a:txBody>
                    <a:bodyPr/>
                    <a:lstStyle/>
                    <a:p>
                      <a:pPr algn="ctr"/>
                      <a:r>
                        <a:rPr lang="en-US" sz="1400" dirty="0" smtClean="0"/>
                        <a:t>16</a:t>
                      </a:r>
                      <a:endParaRPr lang="en-US" sz="1400" dirty="0"/>
                    </a:p>
                  </a:txBody>
                  <a:tcPr/>
                </a:tc>
                <a:tc>
                  <a:txBody>
                    <a:bodyPr/>
                    <a:lstStyle/>
                    <a:p>
                      <a:pPr algn="ctr"/>
                      <a:r>
                        <a:rPr lang="en-US" sz="1400" dirty="0" smtClean="0"/>
                        <a:t>17</a:t>
                      </a:r>
                      <a:endParaRPr lang="en-US" sz="1400" dirty="0"/>
                    </a:p>
                  </a:txBody>
                  <a:tcPr/>
                </a:tc>
              </a:tr>
              <a:tr h="448597">
                <a:tc>
                  <a:txBody>
                    <a:bodyPr/>
                    <a:lstStyle/>
                    <a:p>
                      <a:pPr algn="l"/>
                      <a:r>
                        <a:rPr lang="en-US" sz="1400" dirty="0" smtClean="0"/>
                        <a:t>ECSE Total Enrollment</a:t>
                      </a:r>
                    </a:p>
                  </a:txBody>
                  <a:tcPr/>
                </a:tc>
                <a:tc>
                  <a:txBody>
                    <a:bodyPr/>
                    <a:lstStyle/>
                    <a:p>
                      <a:pPr algn="ctr"/>
                      <a:r>
                        <a:rPr lang="en-US" sz="1400" dirty="0" smtClean="0"/>
                        <a:t>312</a:t>
                      </a:r>
                      <a:endParaRPr lang="en-US" sz="1400" dirty="0"/>
                    </a:p>
                  </a:txBody>
                  <a:tcPr/>
                </a:tc>
                <a:tc>
                  <a:txBody>
                    <a:bodyPr/>
                    <a:lstStyle/>
                    <a:p>
                      <a:pPr algn="ctr"/>
                      <a:r>
                        <a:rPr lang="en-US" sz="1400" dirty="0" smtClean="0"/>
                        <a:t>337</a:t>
                      </a:r>
                      <a:endParaRPr lang="en-US" sz="1400" dirty="0"/>
                    </a:p>
                  </a:txBody>
                  <a:tcPr/>
                </a:tc>
                <a:tc>
                  <a:txBody>
                    <a:bodyPr/>
                    <a:lstStyle/>
                    <a:p>
                      <a:pPr algn="ctr"/>
                      <a:r>
                        <a:rPr lang="en-US" sz="1400" dirty="0" smtClean="0"/>
                        <a:t>303*</a:t>
                      </a:r>
                      <a:endParaRPr lang="en-US" sz="1400"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 		</a:t>
            </a:r>
            <a:r>
              <a:rPr lang="en-US" b="1" dirty="0" smtClean="0"/>
              <a:t>Available Early Childhood Seats</a:t>
            </a:r>
            <a:r>
              <a:rPr lang="en-US" dirty="0" smtClean="0"/>
              <a:t> - </a:t>
            </a:r>
            <a:r>
              <a:rPr lang="en-US" b="1" dirty="0" smtClean="0"/>
              <a:t>2186</a:t>
            </a:r>
          </a:p>
          <a:p>
            <a:r>
              <a:rPr lang="en-US" b="1" dirty="0" smtClean="0"/>
              <a:t>Actual Enrollment (students in seats)</a:t>
            </a:r>
            <a:r>
              <a:rPr lang="en-US" dirty="0" smtClean="0"/>
              <a:t>  -</a:t>
            </a:r>
            <a:r>
              <a:rPr lang="en-US" b="1" dirty="0" smtClean="0"/>
              <a:t> </a:t>
            </a:r>
            <a:r>
              <a:rPr lang="en-US" b="1" dirty="0" smtClean="0"/>
              <a:t>2095</a:t>
            </a:r>
            <a:r>
              <a:rPr lang="en-US" dirty="0" smtClean="0"/>
              <a:t> </a:t>
            </a:r>
            <a:endParaRPr lang="en-US" b="1" dirty="0" smtClean="0"/>
          </a:p>
          <a:p>
            <a:pPr>
              <a:buNone/>
            </a:pPr>
            <a:r>
              <a:rPr lang="en-US" b="1" dirty="0" smtClean="0"/>
              <a:t>		Available Seats as of 9/25/2012</a:t>
            </a:r>
            <a:endParaRPr lang="en-US" dirty="0" smtClean="0"/>
          </a:p>
          <a:p>
            <a:r>
              <a:rPr lang="en-US" b="1" dirty="0" smtClean="0"/>
              <a:t>Magnet</a:t>
            </a:r>
            <a:r>
              <a:rPr lang="en-US" dirty="0" smtClean="0"/>
              <a:t> -</a:t>
            </a:r>
            <a:r>
              <a:rPr lang="en-US" b="1" dirty="0" smtClean="0"/>
              <a:t>18</a:t>
            </a:r>
            <a:r>
              <a:rPr lang="en-US" dirty="0" smtClean="0"/>
              <a:t> </a:t>
            </a:r>
          </a:p>
          <a:p>
            <a:r>
              <a:rPr lang="en-US" b="1" dirty="0" smtClean="0"/>
              <a:t>ECSE</a:t>
            </a:r>
            <a:r>
              <a:rPr lang="en-US" dirty="0" smtClean="0"/>
              <a:t> - </a:t>
            </a:r>
            <a:r>
              <a:rPr lang="en-US" b="1" dirty="0" smtClean="0"/>
              <a:t>32</a:t>
            </a:r>
            <a:r>
              <a:rPr lang="en-US" dirty="0" smtClean="0"/>
              <a:t> </a:t>
            </a:r>
          </a:p>
          <a:p>
            <a:r>
              <a:rPr lang="en-US" b="1" dirty="0" smtClean="0"/>
              <a:t>General EC - 36</a:t>
            </a:r>
          </a:p>
          <a:p>
            <a:r>
              <a:rPr lang="en-US" b="1" dirty="0" smtClean="0"/>
              <a:t>Total</a:t>
            </a:r>
            <a:r>
              <a:rPr lang="en-US" dirty="0" smtClean="0"/>
              <a:t> - </a:t>
            </a:r>
            <a:r>
              <a:rPr lang="en-US" b="1" dirty="0" smtClean="0"/>
              <a:t>86</a:t>
            </a:r>
            <a:r>
              <a:rPr lang="en-US" dirty="0" smtClean="0"/>
              <a:t> </a:t>
            </a:r>
          </a:p>
          <a:p>
            <a:pPr>
              <a:buNone/>
            </a:pPr>
            <a:r>
              <a:rPr lang="en-US" b="1" dirty="0" smtClean="0"/>
              <a:t> </a:t>
            </a:r>
            <a:r>
              <a:rPr lang="en-US" b="1" dirty="0" smtClean="0"/>
              <a:t> Over 2000 families passed through the EC office between May and September.</a:t>
            </a:r>
            <a:endParaRPr lang="en-US" b="1" dirty="0" smtClean="0"/>
          </a:p>
        </p:txBody>
      </p:sp>
      <p:sp>
        <p:nvSpPr>
          <p:cNvPr id="3" name="Title 2"/>
          <p:cNvSpPr>
            <a:spLocks noGrp="1"/>
          </p:cNvSpPr>
          <p:nvPr>
            <p:ph type="title"/>
          </p:nvPr>
        </p:nvSpPr>
        <p:spPr/>
        <p:txBody>
          <a:bodyPr>
            <a:normAutofit/>
          </a:bodyPr>
          <a:lstStyle/>
          <a:p>
            <a:pPr algn="ctr"/>
            <a:r>
              <a:rPr lang="en-US" sz="3600" dirty="0" smtClean="0"/>
              <a:t>EC/ECSE Enrollment</a:t>
            </a:r>
            <a:endParaRPr lang="en-US" sz="3600" dirty="0"/>
          </a:p>
        </p:txBody>
      </p:sp>
      <p:sp>
        <p:nvSpPr>
          <p:cNvPr id="4" name="Footer Placeholder 3"/>
          <p:cNvSpPr>
            <a:spLocks noGrp="1"/>
          </p:cNvSpPr>
          <p:nvPr>
            <p:ph type="ftr" sz="quarter" idx="11"/>
          </p:nvPr>
        </p:nvSpPr>
        <p:spPr/>
        <p:txBody>
          <a:bodyPr/>
          <a:lstStyle/>
          <a:p>
            <a:pPr>
              <a:defRPr/>
            </a:pPr>
            <a:r>
              <a:rPr lang="en-US" smtClean="0"/>
              <a:t>St. Louis Public Schools</a:t>
            </a:r>
            <a:endParaRPr lang="en-US" dirty="0"/>
          </a:p>
        </p:txBody>
      </p:sp>
      <p:sp>
        <p:nvSpPr>
          <p:cNvPr id="5" name="Slide Number Placeholder 4"/>
          <p:cNvSpPr>
            <a:spLocks noGrp="1"/>
          </p:cNvSpPr>
          <p:nvPr>
            <p:ph type="sldNum" sz="quarter" idx="12"/>
          </p:nvPr>
        </p:nvSpPr>
        <p:spPr/>
        <p:txBody>
          <a:bodyPr/>
          <a:lstStyle/>
          <a:p>
            <a:pPr>
              <a:defRPr/>
            </a:pPr>
            <a:fld id="{7288179C-E83A-4173-9EB9-DC64A076A69F}"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1"/>
          </p:nvPr>
        </p:nvSpPr>
        <p:spPr>
          <a:xfrm>
            <a:off x="685800" y="5029200"/>
            <a:ext cx="7924800" cy="762000"/>
          </a:xfrm>
        </p:spPr>
        <p:txBody>
          <a:bodyPr/>
          <a:lstStyle/>
          <a:p>
            <a:pPr marL="290513" indent="-231775"/>
            <a:r>
              <a:rPr lang="en-US" sz="1400" dirty="0" smtClean="0">
                <a:cs typeface="Arial" charset="0"/>
              </a:rPr>
              <a:t>Screenings for 3-5 year olds are performed using the Dial-3 across three domains: motor, concepts, &amp; language.</a:t>
            </a:r>
          </a:p>
          <a:p>
            <a:pPr marL="290513" indent="-231775"/>
            <a:r>
              <a:rPr lang="en-US" sz="1400" dirty="0" smtClean="0">
                <a:cs typeface="Arial" charset="0"/>
              </a:rPr>
              <a:t>ASQ is utilized to screen 6 weeks – 3 years old</a:t>
            </a:r>
          </a:p>
          <a:p>
            <a:pPr marL="290513" indent="-231775"/>
            <a:r>
              <a:rPr lang="en-US" sz="1400" dirty="0" smtClean="0">
                <a:cs typeface="Arial" charset="0"/>
              </a:rPr>
              <a:t>* Screening 3-5 year olds for DESE reimbursement is priority. 0-3 screenings begin in October.  </a:t>
            </a:r>
          </a:p>
          <a:p>
            <a:endParaRPr lang="en-US" sz="2400" dirty="0" smtClean="0">
              <a:cs typeface="Arial" charset="0"/>
            </a:endParaRPr>
          </a:p>
        </p:txBody>
      </p:sp>
      <p:sp>
        <p:nvSpPr>
          <p:cNvPr id="3" name="Title 2"/>
          <p:cNvSpPr>
            <a:spLocks noGrp="1"/>
          </p:cNvSpPr>
          <p:nvPr>
            <p:ph type="title"/>
          </p:nvPr>
        </p:nvSpPr>
        <p:spPr>
          <a:xfrm>
            <a:off x="457200" y="228600"/>
            <a:ext cx="8382000" cy="1143000"/>
          </a:xfrm>
        </p:spPr>
        <p:txBody>
          <a:bodyPr>
            <a:normAutofit/>
          </a:bodyPr>
          <a:lstStyle/>
          <a:p>
            <a:pPr>
              <a:defRPr/>
            </a:pPr>
            <a:r>
              <a:rPr lang="en-US" sz="3600" cap="all" dirty="0" smtClean="0"/>
              <a:t>Parents As Teachers</a:t>
            </a:r>
            <a:endParaRPr lang="en-US" sz="3600" dirty="0"/>
          </a:p>
        </p:txBody>
      </p:sp>
      <p:sp>
        <p:nvSpPr>
          <p:cNvPr id="5" name="Footer Placeholder 4"/>
          <p:cNvSpPr>
            <a:spLocks noGrp="1"/>
          </p:cNvSpPr>
          <p:nvPr>
            <p:ph type="ftr" sz="quarter" idx="11"/>
          </p:nvPr>
        </p:nvSpPr>
        <p:spPr/>
        <p:txBody>
          <a:bodyPr/>
          <a:lstStyle/>
          <a:p>
            <a:pPr>
              <a:defRPr/>
            </a:pPr>
            <a:r>
              <a:rPr lang="en-US" dirty="0"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702F73EE-183C-4FE8-8F7E-9FC937476E9D}" type="slidenum">
              <a:rPr lang="en-US" smtClean="0"/>
              <a:pPr>
                <a:defRPr/>
              </a:pPr>
              <a:t>6</a:t>
            </a:fld>
            <a:endParaRPr lang="en-US" dirty="0"/>
          </a:p>
        </p:txBody>
      </p:sp>
      <p:graphicFrame>
        <p:nvGraphicFramePr>
          <p:cNvPr id="7" name="Table 6"/>
          <p:cNvGraphicFramePr>
            <a:graphicFrameLocks noGrp="1"/>
          </p:cNvGraphicFramePr>
          <p:nvPr/>
        </p:nvGraphicFramePr>
        <p:xfrm>
          <a:off x="457200" y="1066800"/>
          <a:ext cx="8001001" cy="3922598"/>
        </p:xfrm>
        <a:graphic>
          <a:graphicData uri="http://schemas.openxmlformats.org/drawingml/2006/table">
            <a:tbl>
              <a:tblPr firstRow="1" bandRow="1">
                <a:tableStyleId>{5C22544A-7EE6-4342-B048-85BDC9FD1C3A}</a:tableStyleId>
              </a:tblPr>
              <a:tblGrid>
                <a:gridCol w="2310148"/>
                <a:gridCol w="1728452"/>
                <a:gridCol w="1877633"/>
                <a:gridCol w="2084768"/>
              </a:tblGrid>
              <a:tr h="168717">
                <a:tc>
                  <a:txBody>
                    <a:bodyPr/>
                    <a:lstStyle/>
                    <a:p>
                      <a:pPr algn="ctr"/>
                      <a:r>
                        <a:rPr lang="en-US" dirty="0" smtClean="0"/>
                        <a:t>Data Target</a:t>
                      </a:r>
                      <a:endParaRPr lang="en-US" dirty="0"/>
                    </a:p>
                  </a:txBody>
                  <a:tcPr/>
                </a:tc>
                <a:tc>
                  <a:txBody>
                    <a:bodyPr/>
                    <a:lstStyle/>
                    <a:p>
                      <a:pPr algn="ctr"/>
                      <a:r>
                        <a:rPr lang="en-US" dirty="0" smtClean="0"/>
                        <a:t>2010-11</a:t>
                      </a:r>
                      <a:endParaRPr lang="en-US" dirty="0"/>
                    </a:p>
                  </a:txBody>
                  <a:tcPr/>
                </a:tc>
                <a:tc>
                  <a:txBody>
                    <a:bodyPr/>
                    <a:lstStyle/>
                    <a:p>
                      <a:pPr algn="ctr"/>
                      <a:r>
                        <a:rPr lang="en-US" dirty="0" smtClean="0"/>
                        <a:t>2011-12</a:t>
                      </a:r>
                      <a:endParaRPr lang="en-US" dirty="0"/>
                    </a:p>
                  </a:txBody>
                  <a:tcPr/>
                </a:tc>
                <a:tc>
                  <a:txBody>
                    <a:bodyPr/>
                    <a:lstStyle/>
                    <a:p>
                      <a:pPr algn="ctr"/>
                      <a:r>
                        <a:rPr lang="en-US" dirty="0" smtClean="0"/>
                        <a:t>2012-13</a:t>
                      </a:r>
                      <a:endParaRPr lang="en-US" dirty="0"/>
                    </a:p>
                  </a:txBody>
                  <a:tcPr/>
                </a:tc>
              </a:tr>
              <a:tr h="534700">
                <a:tc>
                  <a:txBody>
                    <a:bodyPr/>
                    <a:lstStyle/>
                    <a:p>
                      <a:pPr algn="l"/>
                      <a:r>
                        <a:rPr lang="en-US" sz="1400" dirty="0" smtClean="0"/>
                        <a:t># of Birth</a:t>
                      </a:r>
                      <a:r>
                        <a:rPr lang="en-US" sz="1400" baseline="0" dirty="0" smtClean="0"/>
                        <a:t> to </a:t>
                      </a:r>
                      <a:r>
                        <a:rPr lang="en-US" sz="1400" dirty="0" smtClean="0"/>
                        <a:t>3 year old children screened</a:t>
                      </a:r>
                      <a:endParaRPr lang="en-US" sz="1400" dirty="0"/>
                    </a:p>
                  </a:txBody>
                  <a:tcPr/>
                </a:tc>
                <a:tc>
                  <a:txBody>
                    <a:bodyPr/>
                    <a:lstStyle/>
                    <a:p>
                      <a:pPr algn="l"/>
                      <a:r>
                        <a:rPr lang="en-US" sz="1400" dirty="0" smtClean="0"/>
                        <a:t>5</a:t>
                      </a:r>
                      <a:endParaRPr lang="en-US" sz="1400" dirty="0"/>
                    </a:p>
                  </a:txBody>
                  <a:tcPr/>
                </a:tc>
                <a:tc>
                  <a:txBody>
                    <a:bodyPr/>
                    <a:lstStyle/>
                    <a:p>
                      <a:pPr algn="l"/>
                      <a:r>
                        <a:rPr lang="en-US" sz="1400" dirty="0" smtClean="0"/>
                        <a:t>25</a:t>
                      </a:r>
                      <a:endParaRPr lang="en-US" sz="1400" dirty="0"/>
                    </a:p>
                  </a:txBody>
                  <a:tcPr/>
                </a:tc>
                <a:tc>
                  <a:txBody>
                    <a:bodyPr/>
                    <a:lstStyle/>
                    <a:p>
                      <a:pPr algn="l"/>
                      <a:r>
                        <a:rPr lang="en-US" sz="1400" dirty="0" smtClean="0"/>
                        <a:t>0* </a:t>
                      </a:r>
                      <a:endParaRPr lang="en-US" sz="1400" dirty="0"/>
                    </a:p>
                  </a:txBody>
                  <a:tcPr/>
                </a:tc>
              </a:tr>
              <a:tr h="489283">
                <a:tc>
                  <a:txBody>
                    <a:bodyPr/>
                    <a:lstStyle/>
                    <a:p>
                      <a:pPr algn="l"/>
                      <a:r>
                        <a:rPr lang="en-US" sz="1400" dirty="0" smtClean="0"/>
                        <a:t># of 3-5 year old children screened</a:t>
                      </a:r>
                      <a:endParaRPr lang="en-US" sz="1400" dirty="0"/>
                    </a:p>
                  </a:txBody>
                  <a:tcPr/>
                </a:tc>
                <a:tc>
                  <a:txBody>
                    <a:bodyPr/>
                    <a:lstStyle/>
                    <a:p>
                      <a:pPr algn="l"/>
                      <a:r>
                        <a:rPr lang="en-US" sz="1400" dirty="0" smtClean="0"/>
                        <a:t>493</a:t>
                      </a:r>
                      <a:endParaRPr lang="en-US" sz="1400" dirty="0"/>
                    </a:p>
                  </a:txBody>
                  <a:tcPr/>
                </a:tc>
                <a:tc>
                  <a:txBody>
                    <a:bodyPr/>
                    <a:lstStyle/>
                    <a:p>
                      <a:pPr algn="l"/>
                      <a:r>
                        <a:rPr lang="en-US" sz="1400" dirty="0" smtClean="0"/>
                        <a:t>685</a:t>
                      </a:r>
                      <a:endParaRPr lang="en-US" sz="1400" dirty="0"/>
                    </a:p>
                  </a:txBody>
                  <a:tcPr/>
                </a:tc>
                <a:tc>
                  <a:txBody>
                    <a:bodyPr/>
                    <a:lstStyle/>
                    <a:p>
                      <a:pPr algn="l"/>
                      <a:r>
                        <a:rPr lang="en-US" sz="1400" dirty="0" smtClean="0"/>
                        <a:t>730</a:t>
                      </a:r>
                      <a:endParaRPr lang="en-US" sz="1400" dirty="0"/>
                    </a:p>
                  </a:txBody>
                  <a:tcPr/>
                </a:tc>
              </a:tr>
              <a:tr h="2503978">
                <a:tc>
                  <a:txBody>
                    <a:bodyPr/>
                    <a:lstStyle/>
                    <a:p>
                      <a:pPr algn="l"/>
                      <a:r>
                        <a:rPr lang="en-US" sz="1400" dirty="0" smtClean="0"/>
                        <a:t>Professional Development</a:t>
                      </a:r>
                      <a:endParaRPr lang="en-US" sz="1400" dirty="0"/>
                    </a:p>
                  </a:txBody>
                  <a:tcPr/>
                </a:tc>
                <a:tc>
                  <a:txBody>
                    <a:bodyPr/>
                    <a:lstStyle/>
                    <a:p>
                      <a:pPr marL="174625" indent="-174625" algn="l">
                        <a:buFont typeface="Arial" pitchFamily="34" charset="0"/>
                        <a:buChar char="•"/>
                      </a:pPr>
                      <a:r>
                        <a:rPr lang="en-US" sz="1400" dirty="0" smtClean="0"/>
                        <a:t>PAT Teen</a:t>
                      </a:r>
                      <a:r>
                        <a:rPr lang="en-US" sz="1400" baseline="0" dirty="0" smtClean="0"/>
                        <a:t> Training</a:t>
                      </a:r>
                    </a:p>
                    <a:p>
                      <a:pPr marL="174625" indent="-174625" algn="l">
                        <a:buFont typeface="Arial" pitchFamily="34" charset="0"/>
                        <a:buChar char="•"/>
                      </a:pPr>
                      <a:r>
                        <a:rPr lang="en-US" sz="1400" baseline="0" dirty="0" smtClean="0"/>
                        <a:t>Ages &amp; Stages Questionnaire Training</a:t>
                      </a:r>
                    </a:p>
                    <a:p>
                      <a:pPr marL="174625" indent="-174625" algn="l">
                        <a:buFont typeface="Arial" pitchFamily="34" charset="0"/>
                        <a:buChar char="•"/>
                      </a:pPr>
                      <a:r>
                        <a:rPr lang="en-US" sz="1400" baseline="0" dirty="0" smtClean="0"/>
                        <a:t>Individualized training based on certification needs</a:t>
                      </a:r>
                      <a:endParaRPr lang="en-US" sz="1400" dirty="0" smtClean="0"/>
                    </a:p>
                    <a:p>
                      <a:pPr algn="l"/>
                      <a:endParaRPr lang="en-US" sz="1400" dirty="0" smtClean="0"/>
                    </a:p>
                    <a:p>
                      <a:pPr algn="l"/>
                      <a:endParaRPr lang="en-US" sz="1400" dirty="0"/>
                    </a:p>
                  </a:txBody>
                  <a:tcPr/>
                </a:tc>
                <a:tc>
                  <a:txBody>
                    <a:bodyPr/>
                    <a:lstStyle/>
                    <a:p>
                      <a:pPr marL="174625" marR="0" indent="-174625"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dirty="0" smtClean="0"/>
                        <a:t>New Foundational Curriculum Training</a:t>
                      </a:r>
                    </a:p>
                    <a:p>
                      <a:pPr marL="174625" indent="-174625" algn="l">
                        <a:buFont typeface="Arial" pitchFamily="34" charset="0"/>
                        <a:buChar char="•"/>
                      </a:pPr>
                      <a:r>
                        <a:rPr lang="en-US" sz="1400" dirty="0" smtClean="0"/>
                        <a:t>Visit</a:t>
                      </a:r>
                      <a:r>
                        <a:rPr lang="en-US" sz="1400" baseline="0" dirty="0" smtClean="0"/>
                        <a:t> Tracker Training </a:t>
                      </a:r>
                      <a:r>
                        <a:rPr lang="en-US" sz="1200" i="1" baseline="0" dirty="0" smtClean="0"/>
                        <a:t>(PAT approved tracking/reporting system)</a:t>
                      </a:r>
                    </a:p>
                    <a:p>
                      <a:pPr marL="174625" indent="-174625" algn="l">
                        <a:buFont typeface="Arial" pitchFamily="34" charset="0"/>
                        <a:buChar char="•"/>
                      </a:pPr>
                      <a:r>
                        <a:rPr lang="en-US" sz="1400" baseline="0" dirty="0" smtClean="0"/>
                        <a:t>SIDS training</a:t>
                      </a:r>
                    </a:p>
                    <a:p>
                      <a:pPr marL="174625" indent="-174625" algn="l">
                        <a:buFont typeface="Arial" pitchFamily="34" charset="0"/>
                        <a:buNone/>
                      </a:pPr>
                      <a:endParaRPr lang="en-US" sz="1400" dirty="0"/>
                    </a:p>
                  </a:txBody>
                  <a:tcPr/>
                </a:tc>
                <a:tc>
                  <a:txBody>
                    <a:bodyPr/>
                    <a:lstStyle/>
                    <a:p>
                      <a:pPr marL="174625" indent="-174625" algn="l">
                        <a:buFont typeface="Arial" pitchFamily="34" charset="0"/>
                        <a:buChar char="•"/>
                      </a:pPr>
                      <a:r>
                        <a:rPr lang="en-US" sz="1400" dirty="0" smtClean="0"/>
                        <a:t>New Foundational Curriculum</a:t>
                      </a:r>
                    </a:p>
                    <a:p>
                      <a:pPr marL="174625" indent="-174625" algn="l">
                        <a:buFont typeface="Arial" pitchFamily="34" charset="0"/>
                        <a:buNone/>
                      </a:pPr>
                      <a:endParaRPr lang="en-US" sz="1400"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Opening Sumner and Roosevelt PIIP Centers on October 1, 2012</a:t>
            </a:r>
          </a:p>
          <a:p>
            <a:r>
              <a:rPr lang="en-US" b="1" dirty="0" smtClean="0"/>
              <a:t>PIIP Enrollment at Vashon – 11</a:t>
            </a:r>
          </a:p>
          <a:p>
            <a:r>
              <a:rPr lang="en-US" b="1" dirty="0" smtClean="0"/>
              <a:t>Anticipated enrollment at Roosevelt -16</a:t>
            </a:r>
          </a:p>
          <a:p>
            <a:r>
              <a:rPr lang="en-US" b="1" dirty="0" smtClean="0"/>
              <a:t>Recruiting at Sumner is on-going</a:t>
            </a:r>
            <a:endParaRPr lang="en-US" b="1" dirty="0"/>
          </a:p>
        </p:txBody>
      </p:sp>
      <p:sp>
        <p:nvSpPr>
          <p:cNvPr id="3" name="Title 2"/>
          <p:cNvSpPr>
            <a:spLocks noGrp="1"/>
          </p:cNvSpPr>
          <p:nvPr>
            <p:ph type="title"/>
          </p:nvPr>
        </p:nvSpPr>
        <p:spPr/>
        <p:txBody>
          <a:bodyPr>
            <a:normAutofit fontScale="90000"/>
          </a:bodyPr>
          <a:lstStyle/>
          <a:p>
            <a:pPr algn="ctr"/>
            <a:r>
              <a:rPr lang="en-US" dirty="0" smtClean="0">
                <a:effectLst/>
              </a:rPr>
              <a:t>Parent Infant Interaction Program – (PIIP)</a:t>
            </a:r>
            <a:endParaRPr lang="en-US" dirty="0">
              <a:effectLst/>
            </a:endParaRPr>
          </a:p>
        </p:txBody>
      </p:sp>
      <p:sp>
        <p:nvSpPr>
          <p:cNvPr id="4" name="Footer Placeholder 3"/>
          <p:cNvSpPr>
            <a:spLocks noGrp="1"/>
          </p:cNvSpPr>
          <p:nvPr>
            <p:ph type="ftr" sz="quarter" idx="11"/>
          </p:nvPr>
        </p:nvSpPr>
        <p:spPr/>
        <p:txBody>
          <a:bodyPr/>
          <a:lstStyle/>
          <a:p>
            <a:pPr>
              <a:defRPr/>
            </a:pPr>
            <a:r>
              <a:rPr lang="en-US" smtClean="0"/>
              <a:t>St. Louis Public Schools</a:t>
            </a:r>
            <a:endParaRPr lang="en-US" dirty="0"/>
          </a:p>
        </p:txBody>
      </p:sp>
      <p:sp>
        <p:nvSpPr>
          <p:cNvPr id="5" name="Slide Number Placeholder 4"/>
          <p:cNvSpPr>
            <a:spLocks noGrp="1"/>
          </p:cNvSpPr>
          <p:nvPr>
            <p:ph type="sldNum" sz="quarter" idx="12"/>
          </p:nvPr>
        </p:nvSpPr>
        <p:spPr/>
        <p:txBody>
          <a:bodyPr/>
          <a:lstStyle/>
          <a:p>
            <a:pPr>
              <a:defRPr/>
            </a:pPr>
            <a:fld id="{7288179C-E83A-4173-9EB9-DC64A076A69F}" type="slidenum">
              <a:rPr lang="en-US"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229600" cy="4767262"/>
          </a:xfrm>
        </p:spPr>
        <p:txBody>
          <a:bodyPr/>
          <a:lstStyle/>
          <a:p>
            <a:pPr>
              <a:spcBef>
                <a:spcPts val="1200"/>
              </a:spcBef>
            </a:pPr>
            <a:r>
              <a:rPr lang="en-US" sz="1600" b="1" dirty="0" smtClean="0"/>
              <a:t>Staff Early Childhood classrooms with qualified teachers and offer supports such as St. Louis Plan mentor teachers specifically trained in preschool </a:t>
            </a:r>
            <a:r>
              <a:rPr lang="en-US" sz="1600" b="1" dirty="0" smtClean="0"/>
              <a:t>outcomes</a:t>
            </a:r>
            <a:r>
              <a:rPr lang="en-US" sz="1600" b="1" dirty="0" smtClean="0">
                <a:solidFill>
                  <a:srgbClr val="FF0000"/>
                </a:solidFill>
              </a:rPr>
              <a:t> – SLPS Plan mentors attend EC professional development including Project Construct training</a:t>
            </a:r>
            <a:endParaRPr lang="en-US" sz="1600" b="1" dirty="0" smtClean="0"/>
          </a:p>
          <a:p>
            <a:pPr>
              <a:spcBef>
                <a:spcPts val="1200"/>
              </a:spcBef>
            </a:pPr>
            <a:r>
              <a:rPr lang="en-US" sz="1600" b="1" dirty="0" smtClean="0"/>
              <a:t>Currently at the state level, 4 instruments will be piloted in 2012-13 in advance of statewide recommendations for 2013-14 </a:t>
            </a:r>
            <a:r>
              <a:rPr lang="en-US" sz="1600" b="1" dirty="0" smtClean="0">
                <a:solidFill>
                  <a:srgbClr val="FF0000"/>
                </a:solidFill>
              </a:rPr>
              <a:t>– Mason School is piloting Teaching Strategies GOLD</a:t>
            </a:r>
            <a:endParaRPr lang="en-US" sz="1600" b="1" dirty="0" smtClean="0"/>
          </a:p>
          <a:p>
            <a:pPr>
              <a:spcBef>
                <a:spcPts val="1200"/>
              </a:spcBef>
            </a:pPr>
            <a:r>
              <a:rPr lang="en-US" sz="1600" b="1" dirty="0" smtClean="0"/>
              <a:t>Continue </a:t>
            </a:r>
            <a:r>
              <a:rPr lang="en-US" sz="1600" b="1" dirty="0" smtClean="0"/>
              <a:t>on-going randomized observations by the Accountability Office to ensure instruction is optimized and resources are used </a:t>
            </a:r>
            <a:r>
              <a:rPr lang="en-US" sz="1600" b="1" dirty="0" smtClean="0"/>
              <a:t>effectively </a:t>
            </a:r>
            <a:r>
              <a:rPr lang="en-US" sz="1600" b="1" dirty="0" smtClean="0">
                <a:solidFill>
                  <a:srgbClr val="FF0000"/>
                </a:solidFill>
              </a:rPr>
              <a:t>– On-going</a:t>
            </a:r>
            <a:endParaRPr lang="en-US" sz="1600" b="1" dirty="0" smtClean="0"/>
          </a:p>
          <a:p>
            <a:pPr>
              <a:spcBef>
                <a:spcPts val="1200"/>
              </a:spcBef>
            </a:pPr>
            <a:r>
              <a:rPr lang="en-US" sz="1600" b="1" dirty="0" smtClean="0"/>
              <a:t>Seek funding sources to provide the necessary additional resources to ensure that classrooms sustain constant learning </a:t>
            </a:r>
            <a:r>
              <a:rPr lang="en-US" sz="1600" b="1" dirty="0" smtClean="0"/>
              <a:t>opportunities</a:t>
            </a:r>
            <a:r>
              <a:rPr lang="en-US" sz="1600" b="1" dirty="0" smtClean="0"/>
              <a:t> </a:t>
            </a:r>
            <a:r>
              <a:rPr lang="en-US" sz="1600" b="1" dirty="0" smtClean="0">
                <a:solidFill>
                  <a:srgbClr val="FF0000"/>
                </a:solidFill>
              </a:rPr>
              <a:t>– Draft document has been developed to seek endowment funding to sustain preschool, PIIP and PAT.  </a:t>
            </a:r>
            <a:endParaRPr lang="en-US" sz="1600" b="1" dirty="0" smtClean="0"/>
          </a:p>
          <a:p>
            <a:pPr>
              <a:spcBef>
                <a:spcPts val="1200"/>
              </a:spcBef>
            </a:pPr>
            <a:r>
              <a:rPr lang="en-US" sz="1600" b="1" dirty="0" smtClean="0"/>
              <a:t>Continue efforts to provide opportunities to engage  families in early childhood activities and </a:t>
            </a:r>
            <a:r>
              <a:rPr lang="en-US" sz="1600" b="1" dirty="0" smtClean="0"/>
              <a:t>guidance</a:t>
            </a:r>
            <a:r>
              <a:rPr lang="en-US" sz="1600" b="1" dirty="0" smtClean="0"/>
              <a:t> </a:t>
            </a:r>
            <a:r>
              <a:rPr lang="en-US" sz="1600" b="1" dirty="0" smtClean="0">
                <a:solidFill>
                  <a:srgbClr val="FF0000"/>
                </a:solidFill>
              </a:rPr>
              <a:t>– On-going including upcoming PAT Book Fair, Block Fest and Head Start Policy Council meetings.</a:t>
            </a:r>
            <a:endParaRPr lang="en-US" sz="1600" b="1" dirty="0" smtClean="0"/>
          </a:p>
        </p:txBody>
      </p:sp>
      <p:sp>
        <p:nvSpPr>
          <p:cNvPr id="3" name="Title 2"/>
          <p:cNvSpPr>
            <a:spLocks noGrp="1"/>
          </p:cNvSpPr>
          <p:nvPr>
            <p:ph type="title"/>
          </p:nvPr>
        </p:nvSpPr>
        <p:spPr/>
        <p:txBody>
          <a:bodyPr/>
          <a:lstStyle/>
          <a:p>
            <a:pPr algn="ctr"/>
            <a:r>
              <a:rPr lang="en-US" dirty="0" smtClean="0"/>
              <a:t>Recommendations</a:t>
            </a:r>
            <a:endParaRPr lang="en-US" dirty="0"/>
          </a:p>
        </p:txBody>
      </p:sp>
      <p:sp>
        <p:nvSpPr>
          <p:cNvPr id="5" name="Footer Placeholder 4"/>
          <p:cNvSpPr>
            <a:spLocks noGrp="1"/>
          </p:cNvSpPr>
          <p:nvPr>
            <p:ph type="ftr" sz="quarter" idx="11"/>
          </p:nvPr>
        </p:nvSpPr>
        <p:spPr/>
        <p:txBody>
          <a:bodyPr/>
          <a:lstStyle/>
          <a:p>
            <a:pPr>
              <a:defRPr/>
            </a:pPr>
            <a:r>
              <a:rPr lang="en-US" dirty="0" smtClean="0"/>
              <a:t>St. Louis Public Schools</a:t>
            </a:r>
            <a:endParaRPr lang="en-US" dirty="0"/>
          </a:p>
        </p:txBody>
      </p:sp>
      <p:sp>
        <p:nvSpPr>
          <p:cNvPr id="6" name="Slide Number Placeholder 5"/>
          <p:cNvSpPr>
            <a:spLocks noGrp="1"/>
          </p:cNvSpPr>
          <p:nvPr>
            <p:ph type="sldNum" sz="quarter" idx="12"/>
          </p:nvPr>
        </p:nvSpPr>
        <p:spPr/>
        <p:txBody>
          <a:bodyPr/>
          <a:lstStyle/>
          <a:p>
            <a:pPr>
              <a:defRPr/>
            </a:pPr>
            <a:fld id="{7288179C-E83A-4173-9EB9-DC64A076A69F}" type="slidenum">
              <a:rPr lang="en-US" smtClean="0"/>
              <a:pPr>
                <a:defRPr/>
              </a:pPr>
              <a:t>8</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 Louis Public Schools Presentation Templat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2">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St. Louis Public Schools Presentation Template</Template>
  <TotalTime>5998</TotalTime>
  <Words>1310</Words>
  <Application>Microsoft Office PowerPoint</Application>
  <PresentationFormat>On-screen Show (4:3)</PresentationFormat>
  <Paragraphs>174</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St. Louis Public Schools Presentation Template</vt:lpstr>
      <vt:lpstr>Early Childhood/Early Childhood Special Ed</vt:lpstr>
      <vt:lpstr>Early Childhood Quality Standards</vt:lpstr>
      <vt:lpstr>Early Childhood Education</vt:lpstr>
      <vt:lpstr>Early Childhood Special Ed</vt:lpstr>
      <vt:lpstr>EC/ECSE Enrollment</vt:lpstr>
      <vt:lpstr>Parents As Teachers</vt:lpstr>
      <vt:lpstr>Parent Infant Interaction Program – (PIIP)</vt:lpstr>
      <vt:lpstr>Recommendations</vt:lpstr>
    </vt:vector>
  </TitlesOfParts>
  <Company>St. Louis Public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Board Presentation Template</dc:title>
  <dc:subject>PMO</dc:subject>
  <dc:creator>terrance.bullock@slps.org</dc:creator>
  <cp:lastModifiedBy>sdavenpo2490</cp:lastModifiedBy>
  <cp:revision>458</cp:revision>
  <dcterms:created xsi:type="dcterms:W3CDTF">2008-11-19T15:30:03Z</dcterms:created>
  <dcterms:modified xsi:type="dcterms:W3CDTF">2012-09-25T17:24:42Z</dcterms:modified>
</cp:coreProperties>
</file>