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58" r:id="rId6"/>
    <p:sldId id="259" r:id="rId7"/>
    <p:sldId id="263" r:id="rId8"/>
    <p:sldId id="260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952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36C0B-87C2-4F1A-82DF-C9A20DA15085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739EB-F954-43AE-A763-52BF4629EC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087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36C0B-87C2-4F1A-82DF-C9A20DA15085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739EB-F954-43AE-A763-52BF4629EC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211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36C0B-87C2-4F1A-82DF-C9A20DA15085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739EB-F954-43AE-A763-52BF4629EC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131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36C0B-87C2-4F1A-82DF-C9A20DA15085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739EB-F954-43AE-A763-52BF4629EC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185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36C0B-87C2-4F1A-82DF-C9A20DA15085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739EB-F954-43AE-A763-52BF4629EC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632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36C0B-87C2-4F1A-82DF-C9A20DA15085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739EB-F954-43AE-A763-52BF4629EC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714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36C0B-87C2-4F1A-82DF-C9A20DA15085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739EB-F954-43AE-A763-52BF4629EC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039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36C0B-87C2-4F1A-82DF-C9A20DA15085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739EB-F954-43AE-A763-52BF4629EC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211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36C0B-87C2-4F1A-82DF-C9A20DA15085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739EB-F954-43AE-A763-52BF4629EC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597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36C0B-87C2-4F1A-82DF-C9A20DA15085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739EB-F954-43AE-A763-52BF4629EC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562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36C0B-87C2-4F1A-82DF-C9A20DA15085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739EB-F954-43AE-A763-52BF4629EC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441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36C0B-87C2-4F1A-82DF-C9A20DA15085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739EB-F954-43AE-A763-52BF4629EC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448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 smtClean="0"/>
              <a:t>College Kids Children’s Savings Account Program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>
              <a:spcBef>
                <a:spcPts val="0"/>
              </a:spcBef>
            </a:pPr>
            <a:r>
              <a:rPr lang="en-US" sz="2400" dirty="0" err="1" smtClean="0"/>
              <a:t>Tishaura</a:t>
            </a:r>
            <a:r>
              <a:rPr lang="en-US" sz="2400" dirty="0" smtClean="0"/>
              <a:t> O. Jones, Treasurer</a:t>
            </a:r>
          </a:p>
          <a:p>
            <a:pPr algn="r">
              <a:spcBef>
                <a:spcPts val="0"/>
              </a:spcBef>
            </a:pPr>
            <a:r>
              <a:rPr lang="en-US" sz="2400" dirty="0" smtClean="0"/>
              <a:t>City of St. Louis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724400"/>
            <a:ext cx="17526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003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College Kids Accounts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Universal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4149726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Children’s savings account (CSA) opened for every kindergartner in SLPS and City charter schools</a:t>
            </a:r>
          </a:p>
          <a:p>
            <a:r>
              <a:rPr lang="en-US" dirty="0" smtClean="0"/>
              <a:t>CSA is opened at 1</a:t>
            </a:r>
            <a:r>
              <a:rPr lang="en-US" baseline="30000" dirty="0" smtClean="0"/>
              <a:t>st</a:t>
            </a:r>
            <a:r>
              <a:rPr lang="en-US" dirty="0" smtClean="0"/>
              <a:t> Financial Federal Credit Union with St. Louis City Treasurer’s Office (STLTO) tax ID and without student social security numbers</a:t>
            </a:r>
          </a:p>
          <a:p>
            <a:r>
              <a:rPr lang="en-US" dirty="0" smtClean="0"/>
              <a:t>Parents are able to “opt out” of the program but do not need to “opt in”</a:t>
            </a:r>
          </a:p>
          <a:p>
            <a:pPr lvl="1"/>
            <a:r>
              <a:rPr lang="en-US" dirty="0" smtClean="0"/>
              <a:t>Accounts will be opened universally based on enrollment data submitted to the state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419601" y="1535113"/>
            <a:ext cx="4724400" cy="63976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Restricted to Postsecondary Expenses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Treasurer designated as custodian and each individual student as beneficiary</a:t>
            </a:r>
          </a:p>
          <a:p>
            <a:pPr lvl="1"/>
            <a:r>
              <a:rPr lang="en-US" dirty="0" smtClean="0"/>
              <a:t>Parents unable to independently make withdrawals</a:t>
            </a:r>
          </a:p>
          <a:p>
            <a:r>
              <a:rPr lang="en-US" dirty="0" smtClean="0"/>
              <a:t>Funds are deposited and earned separately </a:t>
            </a:r>
          </a:p>
          <a:p>
            <a:pPr lvl="1"/>
            <a:r>
              <a:rPr lang="en-US" dirty="0" smtClean="0"/>
              <a:t>Program funds: incentives and matches, processed through the College Kids program 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rivate, Non-program funds: family and student contributions, deposited with the credit union</a:t>
            </a:r>
          </a:p>
        </p:txBody>
      </p:sp>
    </p:spTree>
    <p:extLst>
      <p:ext uri="{BB962C8B-B14F-4D97-AF65-F5344CB8AC3E}">
        <p14:creationId xmlns:p14="http://schemas.microsoft.com/office/powerpoint/2010/main" val="3214399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College Kids Program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Earnings and Growth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Initial $50 deposit “seeded” by the STLTO</a:t>
            </a:r>
          </a:p>
          <a:p>
            <a:r>
              <a:rPr lang="en-US" dirty="0" smtClean="0"/>
              <a:t>Opportunity to earn an additional $200 in the first year through participation and savings</a:t>
            </a:r>
          </a:p>
          <a:p>
            <a:pPr lvl="1"/>
            <a:r>
              <a:rPr lang="en-US" dirty="0" smtClean="0"/>
              <a:t>$1 Weekly Perfect Attendance</a:t>
            </a:r>
          </a:p>
          <a:p>
            <a:pPr lvl="1"/>
            <a:r>
              <a:rPr lang="en-US" dirty="0" smtClean="0"/>
              <a:t>Steady Saver 1:1 match for first $100 saved</a:t>
            </a:r>
          </a:p>
          <a:p>
            <a:pPr lvl="1"/>
            <a:r>
              <a:rPr lang="en-US" dirty="0" smtClean="0"/>
              <a:t>Up to $50 for Financial Education</a:t>
            </a:r>
          </a:p>
          <a:p>
            <a:pPr lvl="1"/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Accessing and Contributing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Participants can view account balances and incentives earned through VistaShare Outcomes Tracker portal website or app</a:t>
            </a:r>
          </a:p>
          <a:p>
            <a:r>
              <a:rPr lang="en-US" dirty="0" smtClean="0"/>
              <a:t>Deposits can be made at participating shared branch locations or through online banking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696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Account Withdrawals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Requests for disbursements must be made through the College Kids program and are paid to third party (university, bookstore,  etc.)</a:t>
            </a:r>
          </a:p>
          <a:p>
            <a:r>
              <a:rPr lang="en-US" dirty="0" smtClean="0"/>
              <a:t>Parents can request up to 3 emergency withdrawals of Non-Program funds</a:t>
            </a:r>
          </a:p>
          <a:p>
            <a:r>
              <a:rPr lang="en-US" dirty="0" smtClean="0"/>
              <a:t>Unused, Non-program funds will be transferred from custodian to beneficiary at age 21, per the Missouri Transfer to Minors Law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457200" lvl="1" indent="0">
              <a:spcBef>
                <a:spcPts val="0"/>
              </a:spcBef>
              <a:buNone/>
            </a:pPr>
            <a:endParaRPr lang="en-US" dirty="0"/>
          </a:p>
          <a:p>
            <a:pPr marL="457200" lvl="1" indent="0">
              <a:spcBef>
                <a:spcPts val="0"/>
              </a:spcBef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6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Program funds are to be used for qualifying expenses:</a:t>
            </a:r>
          </a:p>
          <a:p>
            <a:pPr marL="457200" lvl="1" indent="0">
              <a:spcBef>
                <a:spcPts val="0"/>
              </a:spcBef>
              <a:buNone/>
            </a:pPr>
            <a:endParaRPr lang="en-US" dirty="0" smtClean="0"/>
          </a:p>
          <a:p>
            <a:pPr lvl="1">
              <a:spcBef>
                <a:spcPts val="0"/>
              </a:spcBef>
            </a:pPr>
            <a:r>
              <a:rPr lang="en-US" dirty="0" smtClean="0"/>
              <a:t>Tuition, mandatory fees, books, supplies, and equipment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Accommodations for special educational needs 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Application fees and fees for the ACT, SAT, and AP college entrance and placement exams </a:t>
            </a:r>
          </a:p>
          <a:p>
            <a:pPr marL="514350" indent="-457200">
              <a:spcBef>
                <a:spcPts val="600"/>
              </a:spcBef>
            </a:pPr>
            <a:r>
              <a:rPr lang="en-US" dirty="0" smtClean="0"/>
              <a:t>Unused Program funds are returned to College Kids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709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Children of low-to-moderate income families with $500 or less saved for college are 3 times more likely to enroll and 4 times more likely to graduate from college than those with no savings</a:t>
            </a:r>
          </a:p>
          <a:p>
            <a:r>
              <a:rPr lang="en-US" dirty="0" smtClean="0"/>
              <a:t>Mentally designating savings for school leads to the formation of a “college saver identity” </a:t>
            </a:r>
          </a:p>
          <a:p>
            <a:pPr lvl="1"/>
            <a:r>
              <a:rPr lang="en-US" dirty="0" smtClean="0"/>
              <a:t>child has identified saving as a strategy to attain the future of college attendance</a:t>
            </a:r>
          </a:p>
          <a:p>
            <a:r>
              <a:rPr lang="en-US" dirty="0" smtClean="0"/>
              <a:t>Assets have positive social, psychological, and civic effects that are independent of the effects of income</a:t>
            </a:r>
          </a:p>
          <a:p>
            <a:r>
              <a:rPr lang="en-US" dirty="0" smtClean="0"/>
              <a:t>Model: K2C San Francisco—over 2,600 families have saved over $1 million dollars since 2010</a:t>
            </a:r>
          </a:p>
          <a:p>
            <a:r>
              <a:rPr lang="en-US" dirty="0" smtClean="0"/>
              <a:t>Connect unbanked St. Louis families with healthy and safe financial products and services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875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Partners</a:t>
            </a:r>
            <a:endParaRPr lang="en-US" dirty="0"/>
          </a:p>
        </p:txBody>
      </p:sp>
      <p:grpSp>
        <p:nvGrpSpPr>
          <p:cNvPr id="23" name="Shape 215"/>
          <p:cNvGrpSpPr/>
          <p:nvPr/>
        </p:nvGrpSpPr>
        <p:grpSpPr>
          <a:xfrm>
            <a:off x="989720" y="1711837"/>
            <a:ext cx="6630279" cy="4642925"/>
            <a:chOff x="547899" y="-116963"/>
            <a:chExt cx="6630279" cy="4642925"/>
          </a:xfrm>
        </p:grpSpPr>
        <p:sp>
          <p:nvSpPr>
            <p:cNvPr id="24" name="Shape 216"/>
            <p:cNvSpPr/>
            <p:nvPr/>
          </p:nvSpPr>
          <p:spPr>
            <a:xfrm>
              <a:off x="3416896" y="1041875"/>
              <a:ext cx="1395806" cy="1395806"/>
            </a:xfrm>
            <a:prstGeom prst="ellipse">
              <a:avLst/>
            </a:prstGeom>
            <a:gradFill>
              <a:gsLst>
                <a:gs pos="0">
                  <a:srgbClr val="BCBCBC">
                    <a:alpha val="49803"/>
                  </a:srgbClr>
                </a:gs>
                <a:gs pos="80000">
                  <a:srgbClr val="F8F8F8">
                    <a:alpha val="49803"/>
                  </a:srgbClr>
                </a:gs>
                <a:gs pos="100000">
                  <a:srgbClr val="F9F9F9">
                    <a:alpha val="49803"/>
                  </a:srgbClr>
                </a:gs>
              </a:gsLst>
              <a:lin ang="16200000" scaled="0"/>
            </a:gra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fontAlgn="base">
                <a:spcAft>
                  <a:spcPct val="0"/>
                </a:spcAft>
              </a:pPr>
              <a:endParaRPr>
                <a:solidFill>
                  <a:prstClr val="black"/>
                </a:solidFill>
                <a:latin typeface="Palatino Linotype"/>
                <a:cs typeface="Arial" charset="0"/>
              </a:endParaRPr>
            </a:p>
          </p:txBody>
        </p:sp>
        <p:sp>
          <p:nvSpPr>
            <p:cNvPr id="25" name="Shape 217"/>
            <p:cNvSpPr/>
            <p:nvPr/>
          </p:nvSpPr>
          <p:spPr>
            <a:xfrm>
              <a:off x="3242419" y="0"/>
              <a:ext cx="1744758" cy="95045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fontAlgn="base">
                <a:spcAft>
                  <a:spcPct val="0"/>
                </a:spcAft>
              </a:pPr>
              <a:endParaRPr>
                <a:solidFill>
                  <a:prstClr val="black"/>
                </a:solidFill>
                <a:latin typeface="Palatino Linotype"/>
                <a:cs typeface="Arial" charset="0"/>
              </a:endParaRPr>
            </a:p>
          </p:txBody>
        </p:sp>
        <p:sp>
          <p:nvSpPr>
            <p:cNvPr id="26" name="Shape 218"/>
            <p:cNvSpPr txBox="1"/>
            <p:nvPr/>
          </p:nvSpPr>
          <p:spPr>
            <a:xfrm>
              <a:off x="3242419" y="-116963"/>
              <a:ext cx="1744758" cy="950452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 fontAlgn="base">
                <a:lnSpc>
                  <a:spcPct val="90000"/>
                </a:lnSpc>
                <a:spcAft>
                  <a:spcPts val="735"/>
                </a:spcAft>
                <a:buSzPct val="25000"/>
              </a:pPr>
              <a:r>
                <a:rPr lang="en-US" sz="2100" dirty="0">
                  <a:solidFill>
                    <a:prstClr val="black"/>
                  </a:solidFill>
                  <a:ea typeface="Domine"/>
                  <a:cs typeface="Domine"/>
                  <a:sym typeface="Domine"/>
                </a:rPr>
                <a:t>1</a:t>
              </a:r>
              <a:r>
                <a:rPr lang="en-US" sz="2100" baseline="30000" dirty="0">
                  <a:solidFill>
                    <a:prstClr val="black"/>
                  </a:solidFill>
                  <a:ea typeface="Domine"/>
                  <a:cs typeface="Domine"/>
                  <a:sym typeface="Domine"/>
                </a:rPr>
                <a:t>st</a:t>
              </a:r>
              <a:r>
                <a:rPr lang="en-US" sz="2100" dirty="0">
                  <a:solidFill>
                    <a:prstClr val="black"/>
                  </a:solidFill>
                  <a:ea typeface="Domine"/>
                  <a:cs typeface="Domine"/>
                  <a:sym typeface="Domine"/>
                </a:rPr>
                <a:t> Financial Federal Credit Union</a:t>
              </a:r>
            </a:p>
          </p:txBody>
        </p:sp>
        <p:sp>
          <p:nvSpPr>
            <p:cNvPr id="27" name="Shape 219"/>
            <p:cNvSpPr/>
            <p:nvPr/>
          </p:nvSpPr>
          <p:spPr>
            <a:xfrm>
              <a:off x="3869951" y="1303476"/>
              <a:ext cx="1395806" cy="1395806"/>
            </a:xfrm>
            <a:prstGeom prst="ellipse">
              <a:avLst/>
            </a:prstGeom>
            <a:gradFill>
              <a:gsLst>
                <a:gs pos="0">
                  <a:srgbClr val="BCBCBC">
                    <a:alpha val="49803"/>
                  </a:srgbClr>
                </a:gs>
                <a:gs pos="80000">
                  <a:srgbClr val="F8F8F8">
                    <a:alpha val="49803"/>
                  </a:srgbClr>
                </a:gs>
                <a:gs pos="100000">
                  <a:srgbClr val="F9F9F9">
                    <a:alpha val="49803"/>
                  </a:srgbClr>
                </a:gs>
              </a:gsLst>
              <a:lin ang="16200000" scaled="0"/>
            </a:gra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fontAlgn="base">
                <a:spcAft>
                  <a:spcPct val="0"/>
                </a:spcAft>
              </a:pPr>
              <a:endParaRPr>
                <a:solidFill>
                  <a:prstClr val="black"/>
                </a:solidFill>
                <a:latin typeface="Palatino Linotype"/>
                <a:cs typeface="Arial" charset="0"/>
              </a:endParaRPr>
            </a:p>
          </p:txBody>
        </p:sp>
        <p:sp>
          <p:nvSpPr>
            <p:cNvPr id="28" name="Shape 220"/>
            <p:cNvSpPr/>
            <p:nvPr/>
          </p:nvSpPr>
          <p:spPr>
            <a:xfrm>
              <a:off x="5369280" y="905191"/>
              <a:ext cx="1653448" cy="1040971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fontAlgn="base">
                <a:spcAft>
                  <a:spcPct val="0"/>
                </a:spcAft>
              </a:pPr>
              <a:endParaRPr>
                <a:solidFill>
                  <a:prstClr val="black"/>
                </a:solidFill>
                <a:latin typeface="Palatino Linotype"/>
                <a:cs typeface="Arial" charset="0"/>
              </a:endParaRPr>
            </a:p>
          </p:txBody>
        </p:sp>
        <p:sp>
          <p:nvSpPr>
            <p:cNvPr id="29" name="Shape 221"/>
            <p:cNvSpPr txBox="1"/>
            <p:nvPr/>
          </p:nvSpPr>
          <p:spPr>
            <a:xfrm>
              <a:off x="5369280" y="348282"/>
              <a:ext cx="1653448" cy="1040971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 fontAlgn="base">
                <a:lnSpc>
                  <a:spcPct val="90000"/>
                </a:lnSpc>
                <a:spcAft>
                  <a:spcPts val="735"/>
                </a:spcAft>
                <a:buSzPct val="25000"/>
              </a:pPr>
              <a:r>
                <a:rPr lang="en-US" sz="2100" dirty="0">
                  <a:solidFill>
                    <a:prstClr val="black"/>
                  </a:solidFill>
                  <a:ea typeface="Domine"/>
                  <a:cs typeface="Domine"/>
                  <a:sym typeface="Domine"/>
                </a:rPr>
                <a:t>City of St. Louis Treasurer’s Office</a:t>
              </a:r>
            </a:p>
          </p:txBody>
        </p:sp>
        <p:sp>
          <p:nvSpPr>
            <p:cNvPr id="30" name="Shape 222"/>
            <p:cNvSpPr/>
            <p:nvPr/>
          </p:nvSpPr>
          <p:spPr>
            <a:xfrm>
              <a:off x="3869951" y="1826677"/>
              <a:ext cx="1395806" cy="1395806"/>
            </a:xfrm>
            <a:prstGeom prst="ellipse">
              <a:avLst/>
            </a:prstGeom>
            <a:gradFill>
              <a:gsLst>
                <a:gs pos="0">
                  <a:srgbClr val="BCBCBC">
                    <a:alpha val="49803"/>
                  </a:srgbClr>
                </a:gs>
                <a:gs pos="80000">
                  <a:srgbClr val="F8F8F8">
                    <a:alpha val="49803"/>
                  </a:srgbClr>
                </a:gs>
                <a:gs pos="100000">
                  <a:srgbClr val="F9F9F9">
                    <a:alpha val="49803"/>
                  </a:srgbClr>
                </a:gs>
              </a:gsLst>
              <a:lin ang="16200000" scaled="0"/>
            </a:gra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fontAlgn="base">
                <a:spcAft>
                  <a:spcPct val="0"/>
                </a:spcAft>
              </a:pPr>
              <a:endParaRPr>
                <a:solidFill>
                  <a:prstClr val="black"/>
                </a:solidFill>
                <a:latin typeface="Palatino Linotype"/>
                <a:cs typeface="Arial" charset="0"/>
              </a:endParaRPr>
            </a:p>
          </p:txBody>
        </p:sp>
        <p:sp>
          <p:nvSpPr>
            <p:cNvPr id="31" name="Shape 223"/>
            <p:cNvSpPr/>
            <p:nvPr/>
          </p:nvSpPr>
          <p:spPr>
            <a:xfrm>
              <a:off x="5369280" y="2457597"/>
              <a:ext cx="1653448" cy="116317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fontAlgn="base">
                <a:spcAft>
                  <a:spcPct val="0"/>
                </a:spcAft>
              </a:pPr>
              <a:endParaRPr>
                <a:solidFill>
                  <a:prstClr val="black"/>
                </a:solidFill>
                <a:latin typeface="Palatino Linotype"/>
                <a:cs typeface="Arial" charset="0"/>
              </a:endParaRPr>
            </a:p>
          </p:txBody>
        </p:sp>
        <p:sp>
          <p:nvSpPr>
            <p:cNvPr id="32" name="Shape 224"/>
            <p:cNvSpPr txBox="1"/>
            <p:nvPr/>
          </p:nvSpPr>
          <p:spPr>
            <a:xfrm>
              <a:off x="5369279" y="2884748"/>
              <a:ext cx="1808899" cy="1163172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 fontAlgn="base">
                <a:spcAft>
                  <a:spcPct val="0"/>
                </a:spcAft>
                <a:buSzPct val="25000"/>
              </a:pPr>
              <a:r>
                <a:rPr lang="en-US" sz="2100" dirty="0">
                  <a:solidFill>
                    <a:prstClr val="black"/>
                  </a:solidFill>
                  <a:ea typeface="Domine"/>
                  <a:cs typeface="Domine"/>
                  <a:sym typeface="Domine"/>
                </a:rPr>
                <a:t>St. Louis </a:t>
              </a:r>
            </a:p>
            <a:p>
              <a:pPr algn="ctr" fontAlgn="base">
                <a:spcAft>
                  <a:spcPct val="0"/>
                </a:spcAft>
                <a:buSzPct val="25000"/>
              </a:pPr>
              <a:r>
                <a:rPr lang="en-US" sz="2100" dirty="0">
                  <a:solidFill>
                    <a:prstClr val="black"/>
                  </a:solidFill>
                  <a:ea typeface="Domine"/>
                  <a:cs typeface="Domine"/>
                  <a:sym typeface="Domine"/>
                </a:rPr>
                <a:t>Public Schools District</a:t>
              </a:r>
            </a:p>
          </p:txBody>
        </p:sp>
        <p:sp>
          <p:nvSpPr>
            <p:cNvPr id="33" name="Shape 225"/>
            <p:cNvSpPr/>
            <p:nvPr/>
          </p:nvSpPr>
          <p:spPr>
            <a:xfrm>
              <a:off x="3416896" y="2088731"/>
              <a:ext cx="1395806" cy="1395806"/>
            </a:xfrm>
            <a:prstGeom prst="ellipse">
              <a:avLst/>
            </a:prstGeom>
            <a:gradFill>
              <a:gsLst>
                <a:gs pos="0">
                  <a:srgbClr val="BCBCBC">
                    <a:alpha val="49803"/>
                  </a:srgbClr>
                </a:gs>
                <a:gs pos="80000">
                  <a:srgbClr val="F8F8F8">
                    <a:alpha val="49803"/>
                  </a:srgbClr>
                </a:gs>
                <a:gs pos="100000">
                  <a:srgbClr val="F9F9F9">
                    <a:alpha val="49803"/>
                  </a:srgbClr>
                </a:gs>
              </a:gsLst>
              <a:lin ang="16200000" scaled="0"/>
            </a:gra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fontAlgn="base">
                <a:spcAft>
                  <a:spcPct val="0"/>
                </a:spcAft>
              </a:pPr>
              <a:endParaRPr>
                <a:solidFill>
                  <a:prstClr val="black"/>
                </a:solidFill>
                <a:latin typeface="Palatino Linotype"/>
                <a:cs typeface="Arial" charset="0"/>
              </a:endParaRPr>
            </a:p>
          </p:txBody>
        </p:sp>
        <p:sp>
          <p:nvSpPr>
            <p:cNvPr id="34" name="Shape 226"/>
            <p:cNvSpPr/>
            <p:nvPr/>
          </p:nvSpPr>
          <p:spPr>
            <a:xfrm>
              <a:off x="3242419" y="3575510"/>
              <a:ext cx="1744758" cy="95045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fontAlgn="base">
                <a:spcAft>
                  <a:spcPct val="0"/>
                </a:spcAft>
              </a:pPr>
              <a:endParaRPr>
                <a:solidFill>
                  <a:prstClr val="black"/>
                </a:solidFill>
                <a:latin typeface="Palatino Linotype"/>
                <a:cs typeface="Arial" charset="0"/>
              </a:endParaRPr>
            </a:p>
          </p:txBody>
        </p:sp>
        <p:sp>
          <p:nvSpPr>
            <p:cNvPr id="35" name="Shape 227"/>
            <p:cNvSpPr txBox="1"/>
            <p:nvPr/>
          </p:nvSpPr>
          <p:spPr>
            <a:xfrm>
              <a:off x="3242420" y="3572694"/>
              <a:ext cx="1744758" cy="950452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 fontAlgn="base">
                <a:lnSpc>
                  <a:spcPct val="90000"/>
                </a:lnSpc>
                <a:spcAft>
                  <a:spcPts val="735"/>
                </a:spcAft>
                <a:buSzPct val="25000"/>
              </a:pPr>
              <a:r>
                <a:rPr lang="en-US" sz="2100" dirty="0">
                  <a:solidFill>
                    <a:prstClr val="black"/>
                  </a:solidFill>
                  <a:ea typeface="Domine"/>
                  <a:cs typeface="Domine"/>
                  <a:sym typeface="Domine"/>
                </a:rPr>
                <a:t>1:1 Fund</a:t>
              </a:r>
            </a:p>
          </p:txBody>
        </p:sp>
        <p:sp>
          <p:nvSpPr>
            <p:cNvPr id="36" name="Shape 228"/>
            <p:cNvSpPr/>
            <p:nvPr/>
          </p:nvSpPr>
          <p:spPr>
            <a:xfrm>
              <a:off x="2963840" y="1826677"/>
              <a:ext cx="1395806" cy="1395806"/>
            </a:xfrm>
            <a:prstGeom prst="ellipse">
              <a:avLst/>
            </a:prstGeom>
            <a:gradFill>
              <a:gsLst>
                <a:gs pos="0">
                  <a:srgbClr val="BCBCBC">
                    <a:alpha val="49803"/>
                  </a:srgbClr>
                </a:gs>
                <a:gs pos="80000">
                  <a:srgbClr val="F8F8F8">
                    <a:alpha val="49803"/>
                  </a:srgbClr>
                </a:gs>
                <a:gs pos="100000">
                  <a:srgbClr val="F9F9F9">
                    <a:alpha val="49803"/>
                  </a:srgbClr>
                </a:gs>
              </a:gsLst>
              <a:lin ang="16200000" scaled="0"/>
            </a:gra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fontAlgn="base">
                <a:spcAft>
                  <a:spcPct val="0"/>
                </a:spcAft>
              </a:pPr>
              <a:endParaRPr>
                <a:solidFill>
                  <a:prstClr val="black"/>
                </a:solidFill>
                <a:latin typeface="Palatino Linotype"/>
                <a:cs typeface="Arial" charset="0"/>
              </a:endParaRPr>
            </a:p>
          </p:txBody>
        </p:sp>
        <p:sp>
          <p:nvSpPr>
            <p:cNvPr id="37" name="Shape 229"/>
            <p:cNvSpPr/>
            <p:nvPr/>
          </p:nvSpPr>
          <p:spPr>
            <a:xfrm>
              <a:off x="1206867" y="2457597"/>
              <a:ext cx="1653448" cy="116317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fontAlgn="base">
                <a:spcAft>
                  <a:spcPct val="0"/>
                </a:spcAft>
              </a:pPr>
              <a:endParaRPr>
                <a:solidFill>
                  <a:prstClr val="black"/>
                </a:solidFill>
                <a:latin typeface="Palatino Linotype"/>
                <a:cs typeface="Arial" charset="0"/>
              </a:endParaRPr>
            </a:p>
          </p:txBody>
        </p:sp>
        <p:sp>
          <p:nvSpPr>
            <p:cNvPr id="38" name="Shape 230"/>
            <p:cNvSpPr txBox="1"/>
            <p:nvPr/>
          </p:nvSpPr>
          <p:spPr>
            <a:xfrm>
              <a:off x="1082179" y="2714087"/>
              <a:ext cx="1653448" cy="1163172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 fontAlgn="base">
                <a:lnSpc>
                  <a:spcPct val="90000"/>
                </a:lnSpc>
                <a:spcAft>
                  <a:spcPts val="735"/>
                </a:spcAft>
                <a:buSzPct val="25000"/>
              </a:pPr>
              <a:r>
                <a:rPr lang="en-US" sz="2100" dirty="0">
                  <a:solidFill>
                    <a:prstClr val="black"/>
                  </a:solidFill>
                  <a:ea typeface="Domine"/>
                  <a:cs typeface="Domine"/>
                  <a:sym typeface="Domine"/>
                </a:rPr>
                <a:t>St. Louis Charter Schools</a:t>
              </a:r>
            </a:p>
          </p:txBody>
        </p:sp>
        <p:sp>
          <p:nvSpPr>
            <p:cNvPr id="39" name="Shape 231"/>
            <p:cNvSpPr/>
            <p:nvPr/>
          </p:nvSpPr>
          <p:spPr>
            <a:xfrm>
              <a:off x="2963840" y="1303476"/>
              <a:ext cx="1395806" cy="1395806"/>
            </a:xfrm>
            <a:prstGeom prst="ellipse">
              <a:avLst/>
            </a:prstGeom>
            <a:gradFill>
              <a:gsLst>
                <a:gs pos="0">
                  <a:srgbClr val="BCBCBC">
                    <a:alpha val="49803"/>
                  </a:srgbClr>
                </a:gs>
                <a:gs pos="80000">
                  <a:srgbClr val="F8F8F8">
                    <a:alpha val="49803"/>
                  </a:srgbClr>
                </a:gs>
                <a:gs pos="100000">
                  <a:srgbClr val="F9F9F9">
                    <a:alpha val="49803"/>
                  </a:srgbClr>
                </a:gs>
              </a:gsLst>
              <a:lin ang="16200000" scaled="0"/>
            </a:gra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fontAlgn="base">
                <a:spcAft>
                  <a:spcPct val="0"/>
                </a:spcAft>
              </a:pPr>
              <a:endParaRPr>
                <a:solidFill>
                  <a:prstClr val="black"/>
                </a:solidFill>
                <a:latin typeface="Palatino Linotype"/>
                <a:cs typeface="Arial" charset="0"/>
              </a:endParaRPr>
            </a:p>
          </p:txBody>
        </p:sp>
        <p:sp>
          <p:nvSpPr>
            <p:cNvPr id="40" name="Shape 232"/>
            <p:cNvSpPr/>
            <p:nvPr/>
          </p:nvSpPr>
          <p:spPr>
            <a:xfrm>
              <a:off x="1206867" y="905191"/>
              <a:ext cx="1653448" cy="116317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fontAlgn="base">
                <a:spcAft>
                  <a:spcPct val="0"/>
                </a:spcAft>
              </a:pPr>
              <a:endParaRPr>
                <a:solidFill>
                  <a:prstClr val="black"/>
                </a:solidFill>
                <a:latin typeface="Palatino Linotype"/>
                <a:cs typeface="Arial" charset="0"/>
              </a:endParaRPr>
            </a:p>
          </p:txBody>
        </p:sp>
        <p:sp>
          <p:nvSpPr>
            <p:cNvPr id="41" name="Shape 233"/>
            <p:cNvSpPr txBox="1"/>
            <p:nvPr/>
          </p:nvSpPr>
          <p:spPr>
            <a:xfrm>
              <a:off x="547899" y="1584249"/>
              <a:ext cx="1653448" cy="1163172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 fontAlgn="base">
                <a:lnSpc>
                  <a:spcPct val="90000"/>
                </a:lnSpc>
                <a:spcAft>
                  <a:spcPts val="735"/>
                </a:spcAft>
                <a:buSzPct val="25000"/>
              </a:pPr>
              <a:r>
                <a:rPr lang="en-US" sz="2100" dirty="0">
                  <a:solidFill>
                    <a:prstClr val="black"/>
                  </a:solidFill>
                  <a:ea typeface="Domine"/>
                  <a:cs typeface="Domine"/>
                  <a:sym typeface="Domine"/>
                </a:rPr>
                <a:t>VistaShare</a:t>
              </a:r>
            </a:p>
          </p:txBody>
        </p:sp>
      </p:grpSp>
      <p:sp>
        <p:nvSpPr>
          <p:cNvPr id="43" name="Shape 233"/>
          <p:cNvSpPr txBox="1"/>
          <p:nvPr/>
        </p:nvSpPr>
        <p:spPr>
          <a:xfrm>
            <a:off x="6248400" y="3452262"/>
            <a:ext cx="1653448" cy="11631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 fontAlgn="base">
              <a:lnSpc>
                <a:spcPct val="90000"/>
              </a:lnSpc>
              <a:spcAft>
                <a:spcPts val="735"/>
              </a:spcAft>
              <a:buSzPct val="25000"/>
            </a:pPr>
            <a:r>
              <a:rPr lang="en-US" sz="2100" dirty="0" smtClean="0">
                <a:solidFill>
                  <a:prstClr val="black"/>
                </a:solidFill>
                <a:ea typeface="Domine"/>
                <a:cs typeface="Domine"/>
                <a:sym typeface="Domine"/>
              </a:rPr>
              <a:t>Wells Fargo</a:t>
            </a:r>
            <a:endParaRPr lang="en-US" sz="2100" dirty="0">
              <a:solidFill>
                <a:prstClr val="black"/>
              </a:solidFill>
              <a:ea typeface="Domine"/>
              <a:cs typeface="Domine"/>
              <a:sym typeface="Domine"/>
            </a:endParaRPr>
          </a:p>
        </p:txBody>
      </p:sp>
      <p:sp>
        <p:nvSpPr>
          <p:cNvPr id="47" name="Shape 218"/>
          <p:cNvSpPr txBox="1"/>
          <p:nvPr/>
        </p:nvSpPr>
        <p:spPr>
          <a:xfrm>
            <a:off x="1432690" y="2412386"/>
            <a:ext cx="1744758" cy="9504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 fontAlgn="base">
              <a:lnSpc>
                <a:spcPct val="90000"/>
              </a:lnSpc>
              <a:spcAft>
                <a:spcPts val="735"/>
              </a:spcAft>
              <a:buSzPct val="25000"/>
            </a:pPr>
            <a:r>
              <a:rPr lang="en-US" sz="2100" dirty="0" smtClean="0">
                <a:solidFill>
                  <a:prstClr val="black"/>
                </a:solidFill>
                <a:ea typeface="Domine"/>
                <a:cs typeface="Domine"/>
                <a:sym typeface="Domine"/>
              </a:rPr>
              <a:t>Washington University </a:t>
            </a:r>
            <a:br>
              <a:rPr lang="en-US" sz="2100" dirty="0" smtClean="0">
                <a:solidFill>
                  <a:prstClr val="black"/>
                </a:solidFill>
                <a:ea typeface="Domine"/>
                <a:cs typeface="Domine"/>
                <a:sym typeface="Domine"/>
              </a:rPr>
            </a:br>
            <a:r>
              <a:rPr lang="en-US" sz="1600" dirty="0" smtClean="0">
                <a:solidFill>
                  <a:prstClr val="black"/>
                </a:solidFill>
                <a:ea typeface="Domine"/>
                <a:cs typeface="Domine"/>
                <a:sym typeface="Domine"/>
              </a:rPr>
              <a:t>Center for Social Development</a:t>
            </a:r>
            <a:endParaRPr lang="en-US" sz="1600" dirty="0">
              <a:solidFill>
                <a:prstClr val="black"/>
              </a:solidFill>
              <a:ea typeface="Domine"/>
              <a:cs typeface="Domine"/>
              <a:sym typeface="Domine"/>
            </a:endParaRPr>
          </a:p>
        </p:txBody>
      </p:sp>
    </p:spTree>
    <p:extLst>
      <p:ext uri="{BB962C8B-B14F-4D97-AF65-F5344CB8AC3E}">
        <p14:creationId xmlns:p14="http://schemas.microsoft.com/office/powerpoint/2010/main" val="2510724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Campaign for Every Kids Future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Treasurer Jones with President Bill Clinton and other commitment makers at the Clinton Global Initiative America in June 2015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4"/>
          </p:nvPr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531"/>
          <a:stretch/>
        </p:blipFill>
        <p:spPr>
          <a:xfrm>
            <a:off x="4625622" y="1524235"/>
            <a:ext cx="4061178" cy="2732193"/>
          </a:xfr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52223"/>
            <a:ext cx="3998548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625622" y="4368800"/>
            <a:ext cx="4191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Collaboration between over a dozen partners nationwide dedicated to the growth of children’s savings.  </a:t>
            </a:r>
            <a:r>
              <a:rPr lang="en-US" sz="2000" b="1" dirty="0"/>
              <a:t>The mission is to</a:t>
            </a:r>
            <a:r>
              <a:rPr lang="en-US" sz="2000" dirty="0"/>
              <a:t> </a:t>
            </a:r>
            <a:r>
              <a:rPr lang="en-US" sz="2000" b="1" dirty="0"/>
              <a:t>ensure that at least 1.4 million children have a savings account in their name by 2020.</a:t>
            </a:r>
          </a:p>
        </p:txBody>
      </p:sp>
    </p:spTree>
    <p:extLst>
      <p:ext uri="{BB962C8B-B14F-4D97-AF65-F5344CB8AC3E}">
        <p14:creationId xmlns:p14="http://schemas.microsoft.com/office/powerpoint/2010/main" val="76897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lvl="0">
              <a:lnSpc>
                <a:spcPct val="90000"/>
              </a:lnSpc>
              <a:spcBef>
                <a:spcPts val="0"/>
              </a:spcBef>
              <a:buClr>
                <a:srgbClr val="7F7F7F"/>
              </a:buClr>
              <a:buSzPct val="96875"/>
              <a:buFont typeface="Arial"/>
              <a:buAutoNum type="arabicPeriod"/>
            </a:pPr>
            <a:r>
              <a:rPr lang="en-US" b="0" i="0" u="none" strike="noStrike" cap="none" baseline="0" dirty="0" smtClean="0">
                <a:solidFill>
                  <a:schemeClr val="tx1"/>
                </a:solidFill>
                <a:latin typeface="+mn-lt"/>
                <a:ea typeface="Domine"/>
                <a:cs typeface="Domine"/>
                <a:sym typeface="Domine"/>
              </a:rPr>
              <a:t>Assets and Education Initiative. (2013). Building Expectations, Delivering Results: Asset-Based Financial Aid and the Future of Higher Education. In W. Elliott (Ed.), Biannual report on the assets and education field. Lawrence, KS: Assets and Education Initiative (AEDI).</a:t>
            </a:r>
          </a:p>
          <a:p>
            <a:pPr lvl="0">
              <a:lnSpc>
                <a:spcPct val="90000"/>
              </a:lnSpc>
              <a:spcBef>
                <a:spcPts val="1510"/>
              </a:spcBef>
              <a:buClr>
                <a:srgbClr val="7F7F7F"/>
              </a:buClr>
              <a:buSzPct val="96875"/>
              <a:buFont typeface="Arial"/>
              <a:buAutoNum type="arabicPeriod"/>
            </a:pPr>
            <a:r>
              <a:rPr lang="en-US" b="0" i="0" u="none" strike="noStrike" cap="none" baseline="0" dirty="0" smtClean="0">
                <a:solidFill>
                  <a:schemeClr val="tx1"/>
                </a:solidFill>
                <a:latin typeface="+mn-lt"/>
                <a:ea typeface="Domine"/>
                <a:cs typeface="Domine"/>
                <a:sym typeface="Domine"/>
              </a:rPr>
              <a:t>Elliott, W., Destin, M., &amp; </a:t>
            </a:r>
            <a:r>
              <a:rPr lang="en-US" b="0" i="0" u="none" strike="noStrike" cap="none" baseline="0" dirty="0" err="1" smtClean="0">
                <a:solidFill>
                  <a:schemeClr val="tx1"/>
                </a:solidFill>
                <a:latin typeface="+mn-lt"/>
                <a:ea typeface="Domine"/>
                <a:cs typeface="Domine"/>
                <a:sym typeface="Domine"/>
              </a:rPr>
              <a:t>Friedline</a:t>
            </a:r>
            <a:r>
              <a:rPr lang="en-US" b="0" i="0" u="none" strike="noStrike" cap="none" baseline="0" dirty="0" smtClean="0">
                <a:solidFill>
                  <a:schemeClr val="tx1"/>
                </a:solidFill>
                <a:latin typeface="+mn-lt"/>
                <a:ea typeface="Domine"/>
                <a:cs typeface="Domine"/>
                <a:sym typeface="Domine"/>
              </a:rPr>
              <a:t>, T. (2011). Taking stock of ten years of research on the relationship between assets and children's educational outcomes: Implications for theory, policy, and intervention. Children and Youth Services Review, 33(11), 2312-2328. </a:t>
            </a:r>
          </a:p>
          <a:p>
            <a:pPr lvl="0">
              <a:lnSpc>
                <a:spcPct val="90000"/>
              </a:lnSpc>
              <a:spcBef>
                <a:spcPts val="1530"/>
              </a:spcBef>
              <a:buClr>
                <a:srgbClr val="7F7F7F"/>
              </a:buClr>
              <a:buSzPct val="97058"/>
              <a:buFont typeface="Arial"/>
              <a:buAutoNum type="arabicPeriod"/>
            </a:pPr>
            <a:r>
              <a:rPr lang="en-US" b="0" i="0" u="none" strike="noStrike" cap="none" baseline="0" dirty="0" smtClean="0">
                <a:solidFill>
                  <a:schemeClr val="tx1"/>
                </a:solidFill>
                <a:latin typeface="+mn-lt"/>
                <a:ea typeface="Domine"/>
                <a:cs typeface="Domine"/>
                <a:sym typeface="Domine"/>
              </a:rPr>
              <a:t>Elliott, W. (2013). Small-dollar children’s savings accounts and children's college outcomes. Children and Youth Services Review, 35(3), 572-585.</a:t>
            </a:r>
          </a:p>
          <a:p>
            <a:pPr lvl="0">
              <a:lnSpc>
                <a:spcPct val="90000"/>
              </a:lnSpc>
              <a:spcBef>
                <a:spcPts val="1530"/>
              </a:spcBef>
              <a:buClr>
                <a:srgbClr val="7F7F7F"/>
              </a:buClr>
              <a:buSzPct val="97058"/>
              <a:buFont typeface="Arial"/>
              <a:buAutoNum type="arabicPeriod"/>
            </a:pPr>
            <a:r>
              <a:rPr lang="en-US" b="0" u="none" strike="noStrike" cap="none" baseline="0" dirty="0" smtClean="0">
                <a:solidFill>
                  <a:schemeClr val="tx1"/>
                </a:solidFill>
                <a:latin typeface="+mn-lt"/>
                <a:ea typeface="Domine"/>
                <a:cs typeface="Domine"/>
                <a:sym typeface="Domine"/>
              </a:rPr>
              <a:t>Sherraden, M. (1991). Assets and the poor: A new American welfare policy. Armonk, NY: M.E. Sharpe.</a:t>
            </a:r>
          </a:p>
          <a:p>
            <a:pPr lvl="0">
              <a:lnSpc>
                <a:spcPct val="90000"/>
              </a:lnSpc>
              <a:spcBef>
                <a:spcPts val="1530"/>
              </a:spcBef>
              <a:buClr>
                <a:srgbClr val="7F7F7F"/>
              </a:buClr>
              <a:buSzPct val="97058"/>
              <a:buFont typeface="Arial"/>
              <a:buAutoNum type="arabicPeriod"/>
            </a:pPr>
            <a:r>
              <a:rPr lang="en-US" dirty="0" smtClean="0">
                <a:solidFill>
                  <a:schemeClr val="tx1"/>
                </a:solidFill>
                <a:latin typeface="+mn-lt"/>
              </a:rPr>
              <a:t>Economic Modeling Specialists Intl. (2014). Where value meets values: The economic impact of community colleges. </a:t>
            </a:r>
          </a:p>
          <a:p>
            <a:pPr lvl="0">
              <a:lnSpc>
                <a:spcPct val="90000"/>
              </a:lnSpc>
              <a:spcBef>
                <a:spcPts val="1530"/>
              </a:spcBef>
              <a:buClr>
                <a:srgbClr val="7F7F7F"/>
              </a:buClr>
              <a:buSzPct val="97058"/>
              <a:buFont typeface="Arial"/>
              <a:buAutoNum type="arabicPeriod"/>
            </a:pPr>
            <a:r>
              <a:rPr lang="en-US" dirty="0" smtClean="0">
                <a:solidFill>
                  <a:schemeClr val="tx1"/>
                </a:solidFill>
                <a:latin typeface="+mn-lt"/>
              </a:rPr>
              <a:t>St. Louis Graduates. (2012). One student at a time: Advancing the goal of degree completion in the St. Louis region. </a:t>
            </a:r>
          </a:p>
          <a:p>
            <a:pPr lvl="0">
              <a:lnSpc>
                <a:spcPct val="90000"/>
              </a:lnSpc>
              <a:spcBef>
                <a:spcPts val="1530"/>
              </a:spcBef>
              <a:buClr>
                <a:srgbClr val="7F7F7F"/>
              </a:buClr>
              <a:buSzPct val="97058"/>
              <a:buFont typeface="Arial"/>
              <a:buAutoNum type="arabicPeriod"/>
            </a:pPr>
            <a:r>
              <a:rPr lang="en-US" dirty="0" smtClean="0">
                <a:solidFill>
                  <a:schemeClr val="tx1"/>
                </a:solidFill>
                <a:latin typeface="+mn-lt"/>
              </a:rPr>
              <a:t>St. Louis Regional Chamber &amp; Growth Association. (</a:t>
            </a:r>
            <a:r>
              <a:rPr lang="en-US" dirty="0" err="1" smtClean="0">
                <a:solidFill>
                  <a:schemeClr val="tx1"/>
                </a:solidFill>
                <a:latin typeface="+mn-lt"/>
              </a:rPr>
              <a:t>n.d.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). Talent: The future of metro St. Louis is the talent economy. </a:t>
            </a:r>
          </a:p>
          <a:p>
            <a:pPr lvl="0">
              <a:lnSpc>
                <a:spcPct val="90000"/>
              </a:lnSpc>
              <a:spcBef>
                <a:spcPts val="1530"/>
              </a:spcBef>
              <a:buClr>
                <a:srgbClr val="7F7F7F"/>
              </a:buClr>
              <a:buSzPct val="97058"/>
              <a:buFont typeface="Arial"/>
              <a:buAutoNum type="arabicPeriod"/>
            </a:pPr>
            <a:r>
              <a:rPr lang="en-US" dirty="0" smtClean="0">
                <a:solidFill>
                  <a:schemeClr val="tx1"/>
                </a:solidFill>
                <a:latin typeface="+mn-lt"/>
              </a:rPr>
              <a:t>St. Louis Regional College Access Pipeline Project. (2011). Getting ready, getting in and getting through. St. Louis.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9873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803</Words>
  <Application>Microsoft Office PowerPoint</Application>
  <PresentationFormat>On-screen Show (4:3)</PresentationFormat>
  <Paragraphs>73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College Kids Children’s Savings Account Program</vt:lpstr>
      <vt:lpstr>College Kids Accounts</vt:lpstr>
      <vt:lpstr>College Kids Program</vt:lpstr>
      <vt:lpstr>Account Withdrawals</vt:lpstr>
      <vt:lpstr>Impact</vt:lpstr>
      <vt:lpstr>Partners</vt:lpstr>
      <vt:lpstr>Campaign for Every Kids Future</vt:lpstr>
      <vt:lpstr>Resources</vt:lpstr>
    </vt:vector>
  </TitlesOfParts>
  <Company>St. Louis Public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College Kids Children’s Savings Account Program</dc:title>
  <dc:creator>Janiene Garcia</dc:creator>
  <cp:lastModifiedBy>SLPS</cp:lastModifiedBy>
  <cp:revision>33</cp:revision>
  <dcterms:created xsi:type="dcterms:W3CDTF">2015-08-05T16:21:25Z</dcterms:created>
  <dcterms:modified xsi:type="dcterms:W3CDTF">2015-08-05T22:31:49Z</dcterms:modified>
</cp:coreProperties>
</file>