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65" r:id="rId4"/>
    <p:sldId id="266" r:id="rId5"/>
    <p:sldId id="267" r:id="rId6"/>
    <p:sldId id="268" r:id="rId7"/>
    <p:sldId id="269" r:id="rId8"/>
    <p:sldId id="264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47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A6E35-533A-1640-8925-A2087A8EE42F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63FC-C080-874B-B52C-594209F1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958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D5145-8D50-F74A-948B-76BB50AD821E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51DCD-F602-A04B-AE53-1FC08CF1D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15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6854825" y="-96838"/>
            <a:ext cx="2322513" cy="173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53" y="2188817"/>
            <a:ext cx="7543800" cy="731328"/>
          </a:xfrm>
        </p:spPr>
        <p:txBody>
          <a:bodyPr/>
          <a:lstStyle>
            <a:lvl1pPr algn="r">
              <a:defRPr sz="6000">
                <a:solidFill>
                  <a:srgbClr val="4A66A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353" y="2920145"/>
            <a:ext cx="7543800" cy="6858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8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699249"/>
            <a:ext cx="6096000" cy="365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7240" y="4900705"/>
            <a:ext cx="6096000" cy="7261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BEB58-84F9-6245-B61F-E5BDF33CB551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6161-1078-1549-8FF0-98DCD2F583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5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389" y="4451940"/>
            <a:ext cx="3733800" cy="73152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389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1" i="0" kern="1200" cap="none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C8D9-BD8D-A64F-9DC9-BEE10250BE71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2B01-79A6-D941-AD06-2E548EC53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2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84383" y="4692973"/>
            <a:ext cx="7543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84383" y="1512394"/>
            <a:ext cx="3273552" cy="2574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469415" y="1512395"/>
            <a:ext cx="3273552" cy="25781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F61E3-A59F-E14A-9578-6174930109D3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59E0-87A0-A945-8177-24D7184B1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4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7875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0563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72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4768" y="2504692"/>
            <a:ext cx="3276600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980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9800" y="2504692"/>
            <a:ext cx="3273552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5226A-639D-DA47-9C4F-878446156601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079C-BBBA-6049-BEA8-DF38C6C4D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7240" y="4086578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83734" y="5014116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54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D2294-775A-A04A-9D47-1610BF652198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6D069-3BC5-0F4E-AED0-A581D8B0A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7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0400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902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702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5C82B-E545-304A-A01C-5DBA38AE32C8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1EEE-780A-C741-9946-A948AC465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9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5675" y="3692525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454" y="1397000"/>
            <a:ext cx="7424585" cy="208863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4284" y="3813449"/>
            <a:ext cx="5029200" cy="720804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D54CA-71F3-AB42-9544-804BC1A514FE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B44FF-73CD-B944-A24A-C098C6968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4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588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EB69D-C828-1D4B-8E7C-AA7288DC06EC}" type="datetime4">
              <a:rPr lang="en-US" smtClean="0"/>
              <a:t>August 5,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7962-86B7-1A42-BD2B-2AB85F7A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5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 rot="5400000">
            <a:off x="7373937" y="4516438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51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8510" y="685801"/>
            <a:ext cx="5029200" cy="377618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0A9A-B631-E847-AB43-2C1C4594463B}" type="datetime4">
              <a:rPr lang="en-US" smtClean="0"/>
              <a:t>August 5,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DC0C-358F-5D4E-B0CC-FF45E7EC0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391AE998-9DFF-B046-8B61-46163DD9C63C}" type="datetime4">
              <a:rPr lang="en-US" smtClean="0"/>
              <a:t>August 5,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0ADC0D0B-05AD-5040-BE5B-53A288BDF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 kern="1200">
          <a:solidFill>
            <a:srgbClr val="4A66A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marL="639763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2pPr>
      <a:lvl3pPr marL="1004888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3pPr>
      <a:lvl4pPr marL="137160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4pPr>
      <a:lvl5pPr marL="16446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2.xlsx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iddle school girl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35"/>
          <a:stretch/>
        </p:blipFill>
        <p:spPr>
          <a:xfrm>
            <a:off x="4989843" y="5189517"/>
            <a:ext cx="2057902" cy="167483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0975" y="3021013"/>
            <a:ext cx="6172200" cy="6858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ea typeface="+mn-ea"/>
              </a:rPr>
              <a:t>Presentation to the Special Administrative Board</a:t>
            </a:r>
            <a:endParaRPr lang="en-US" dirty="0">
              <a:ea typeface="+mn-ea"/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5162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OKY-SLPS-DAY2-0077_R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9517"/>
            <a:ext cx="2523211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/>
          <a:stretch/>
        </p:blipFill>
        <p:spPr bwMode="auto">
          <a:xfrm>
            <a:off x="6852425" y="5189517"/>
            <a:ext cx="2291575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creen Shot 2014-03-13 at 4.18.19 PM_cropp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37" y="-1587"/>
            <a:ext cx="2295525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7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349375" y="3681413"/>
            <a:ext cx="7543800" cy="373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800" dirty="0" smtClean="0">
                <a:latin typeface="Calibri"/>
                <a:cs typeface="Calibri"/>
              </a:rPr>
              <a:t>Edmond T. Heatley, </a:t>
            </a:r>
            <a:r>
              <a:rPr lang="en-US" sz="1800" dirty="0" err="1" smtClean="0">
                <a:latin typeface="Calibri"/>
                <a:cs typeface="Calibri"/>
              </a:rPr>
              <a:t>Ed.D</a:t>
            </a:r>
            <a:r>
              <a:rPr lang="en-US" sz="1800" dirty="0" smtClean="0">
                <a:latin typeface="Calibri"/>
                <a:cs typeface="Calibri"/>
              </a:rPr>
              <a:t>., Chief Human Resources Officer &amp; USI Midwest  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349375" y="4100513"/>
            <a:ext cx="7543800" cy="24447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400" dirty="0" smtClean="0">
                <a:latin typeface="Calibri"/>
                <a:cs typeface="Calibri"/>
              </a:rPr>
              <a:t>August 11, 2015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75" y="2189163"/>
            <a:ext cx="7543800" cy="730250"/>
          </a:xfrm>
        </p:spPr>
        <p:txBody>
          <a:bodyPr/>
          <a:lstStyle/>
          <a:p>
            <a:pPr eaLnBrk="0" hangingPunct="0">
              <a:defRPr/>
            </a:pPr>
            <a:r>
              <a:rPr lang="en-US" dirty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2016 Benefits Renewal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3210" y="5189517"/>
            <a:ext cx="2502723" cy="166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7240" y="1390650"/>
            <a:ext cx="6096000" cy="4010025"/>
          </a:xfrm>
        </p:spPr>
        <p:txBody>
          <a:bodyPr>
            <a:normAutofit lnSpcReduction="10000"/>
          </a:bodyPr>
          <a:lstStyle/>
          <a:p>
            <a:pPr marL="365125" lvl="1">
              <a:spcBef>
                <a:spcPts val="400"/>
              </a:spcBef>
              <a:buSzPct val="68000"/>
              <a:buFont typeface="Wingdings" pitchFamily="2" charset="2"/>
              <a:buChar char="Ø"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Medical and Pharmacy: Did not have rate guarantees for the January 1, 2016 Renewal</a:t>
            </a:r>
          </a:p>
          <a:p>
            <a:pPr marL="365125" lvl="1">
              <a:spcBef>
                <a:spcPts val="400"/>
              </a:spcBef>
              <a:buSzPct val="68000"/>
              <a:buFont typeface="Wingdings" pitchFamily="2" charset="2"/>
              <a:buChar char="Ø"/>
            </a:pP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marL="365125" lvl="1">
              <a:spcBef>
                <a:spcPts val="400"/>
              </a:spcBef>
              <a:buSzPct val="68000"/>
              <a:buFont typeface="Wingdings" pitchFamily="2" charset="2"/>
              <a:buChar char="Ø"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Dental:  Rate guarantee cap of 8% for January 1, 2016 renewal.  </a:t>
            </a:r>
          </a:p>
          <a:p>
            <a:pPr marL="365125" lvl="1">
              <a:spcBef>
                <a:spcPts val="400"/>
              </a:spcBef>
              <a:buSzPct val="68000"/>
              <a:buNone/>
            </a:pP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marL="365125" lvl="1">
              <a:spcBef>
                <a:spcPts val="400"/>
              </a:spcBef>
              <a:buSzPct val="68000"/>
              <a:buFont typeface="Wingdings" pitchFamily="2" charset="2"/>
              <a:buChar char="Ø"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Vision, Basic Life/AD&amp;D, Voluntary Life, Short Term Disability and Long Term Disability:  In the  3</a:t>
            </a:r>
            <a:r>
              <a:rPr lang="en-US" altLang="en-US" sz="1800" baseline="30000" dirty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 year of a 3 year rate guarantee that was effective January 1, 2014. </a:t>
            </a:r>
          </a:p>
          <a:p>
            <a:pPr>
              <a:buFont typeface="Wingdings" pitchFamily="2" charset="2"/>
              <a:buChar char="Ø"/>
            </a:pP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Update on the District’s Wellness Program</a:t>
            </a:r>
          </a:p>
          <a:p>
            <a:pPr>
              <a:buFont typeface="Wingdings" pitchFamily="2" charset="2"/>
              <a:buChar char="Ø"/>
            </a:pP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altLang="en-US" sz="1800" dirty="0">
                <a:latin typeface="Times New Roman" pitchFamily="18" charset="0"/>
                <a:cs typeface="Times New Roman" pitchFamily="18" charset="0"/>
              </a:rPr>
              <a:t>Next Steps</a:t>
            </a: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6985"/>
            <a:ext cx="6096000" cy="644116"/>
          </a:xfrm>
        </p:spPr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Benefits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Renewal Update</a:t>
            </a:r>
            <a:endParaRPr lang="en-US" sz="3200" dirty="0">
              <a:solidFill>
                <a:srgbClr val="1A2D7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86632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1025" y="1885950"/>
            <a:ext cx="8124825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ct val="50000"/>
              </a:spcAft>
            </a:pP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The Committee is comprised of representatives from Local 420 Active and Retiree groups; Local 148; Local 44; the PSRSSTL Retirement office, Finance and Human Resources.   The Committee met on July 15, 2015.</a:t>
            </a:r>
          </a:p>
          <a:p>
            <a:pPr marL="457200" indent="-457200">
              <a:spcAft>
                <a:spcPct val="50000"/>
              </a:spcAft>
            </a:pP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Recommendations </a:t>
            </a:r>
          </a:p>
          <a:p>
            <a:pPr marL="457200" indent="-457200">
              <a:spcAft>
                <a:spcPct val="50000"/>
              </a:spcAft>
              <a:buFontTx/>
              <a:buAutoNum type="arabicPeriod"/>
            </a:pPr>
            <a:r>
              <a:rPr lang="en-US" altLang="en-US" u="sng" dirty="0">
                <a:latin typeface="Times New Roman" pitchFamily="18" charset="0"/>
                <a:cs typeface="Times New Roman" pitchFamily="18" charset="0"/>
              </a:rPr>
              <a:t>Medical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 - There is a 4% decrease in the rates for 2016. There is a rate cap  of  12.9% for the January  1, 2017 renewal.  The Affordable Care Act fees are included. (Coventry Health Care)</a:t>
            </a:r>
          </a:p>
          <a:p>
            <a:pPr marL="457200" indent="-457200">
              <a:spcAft>
                <a:spcPct val="50000"/>
              </a:spcAft>
              <a:buFontTx/>
              <a:buAutoNum type="arabicPeriod"/>
            </a:pPr>
            <a:r>
              <a:rPr lang="en-US" altLang="en-US" u="sng" dirty="0">
                <a:latin typeface="Times New Roman" pitchFamily="18" charset="0"/>
                <a:cs typeface="Times New Roman" pitchFamily="18" charset="0"/>
              </a:rPr>
              <a:t>Pharmacy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 -  There is an estimated increase of  22.9% due to an escalation in Specialty Utilization and Costs and overall rise in prescription utilization (Express Scripts).</a:t>
            </a:r>
          </a:p>
          <a:p>
            <a:pPr marL="457200" indent="-457200">
              <a:spcAft>
                <a:spcPct val="50000"/>
              </a:spcAft>
              <a:buFontTx/>
              <a:buAutoNum type="arabicPeriod"/>
            </a:pPr>
            <a:r>
              <a:rPr lang="en-US" altLang="en-US" u="sng" dirty="0">
                <a:latin typeface="Times New Roman" pitchFamily="18" charset="0"/>
                <a:cs typeface="Times New Roman" pitchFamily="18" charset="0"/>
              </a:rPr>
              <a:t>Dental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 – There is an increase is 3.5% (Delta Dental of Missouri) </a:t>
            </a:r>
          </a:p>
          <a:p>
            <a:pPr marL="712788" lvl="1" indent="-457200">
              <a:spcAft>
                <a:spcPct val="50000"/>
              </a:spcAft>
            </a:pPr>
            <a:r>
              <a:rPr lang="en-US" altLang="en-US" sz="1400" dirty="0">
                <a:latin typeface="Times New Roman" pitchFamily="18" charset="0"/>
                <a:cs typeface="Times New Roman" pitchFamily="18" charset="0"/>
              </a:rPr>
              <a:t>This rate was negotiated down from the initial 8% renewal cap, saving the District approximately $72,000.  </a:t>
            </a:r>
          </a:p>
          <a:p>
            <a:pPr marL="712788" lvl="1" indent="-457200">
              <a:spcAft>
                <a:spcPct val="50000"/>
              </a:spcAft>
            </a:pPr>
            <a:r>
              <a:rPr lang="en-US" altLang="en-US" sz="1400" dirty="0">
                <a:latin typeface="Times New Roman" pitchFamily="18" charset="0"/>
                <a:cs typeface="Times New Roman" pitchFamily="18" charset="0"/>
              </a:rPr>
              <a:t>For the January 1, 2017, the rate cap will be based on the claims loss ratio.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7675" y="1339423"/>
            <a:ext cx="8162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Renewal Recommendations of Joint Benefits Committee (JBC)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77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055977"/>
              </p:ext>
            </p:extLst>
          </p:nvPr>
        </p:nvGraphicFramePr>
        <p:xfrm>
          <a:off x="152400" y="1562100"/>
          <a:ext cx="8763000" cy="393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4" imgW="10391870" imgH="3295555" progId="Excel.Sheet.12">
                  <p:embed/>
                </p:oleObj>
              </mc:Choice>
              <mc:Fallback>
                <p:oleObj name="Worksheet" r:id="rId4" imgW="10391870" imgH="3295555" progId="Excel.Sheet.12">
                  <p:embed/>
                  <p:pic>
                    <p:nvPicPr>
                      <p:cNvPr id="0" name="Object 2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62100"/>
                        <a:ext cx="8763000" cy="393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923925"/>
            <a:ext cx="64363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District Responsibility Renewal Scenario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172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9184887"/>
              </p:ext>
            </p:extLst>
          </p:nvPr>
        </p:nvGraphicFramePr>
        <p:xfrm>
          <a:off x="133350" y="2552700"/>
          <a:ext cx="8885238" cy="195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Worksheet" r:id="rId4" imgW="16278320" imgH="3143250" progId="Excel.Sheet.12">
                  <p:embed/>
                </p:oleObj>
              </mc:Choice>
              <mc:Fallback>
                <p:oleObj name="Worksheet" r:id="rId4" imgW="16278320" imgH="3143250" progId="Excel.Sheet.12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" y="2552700"/>
                        <a:ext cx="8885238" cy="19589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6225" y="1600200"/>
            <a:ext cx="6893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District Responsibility Per Employee Per Month 2010 to 2016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084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00099" y="1343263"/>
            <a:ext cx="792480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SLPS Wellness Program with Coventry Health Care</a:t>
            </a:r>
          </a:p>
          <a:p>
            <a:pPr marL="109537" indent="0">
              <a:buFont typeface="Wingdings 3" pitchFamily="18" charset="2"/>
              <a:buNone/>
              <a:defRPr/>
            </a:pPr>
            <a:endParaRPr lang="en-US" alt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Assessments will be held in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August 2015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92113" lvl="1" indent="0">
              <a:buFont typeface="Verdana" pitchFamily="34" charset="0"/>
              <a:buNone/>
              <a:defRPr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Walking Program: Plan to launch in late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October 2015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hiking theme.</a:t>
            </a:r>
          </a:p>
          <a:p>
            <a:pPr marL="392113" lvl="1" indent="0">
              <a:buFont typeface="Verdana" pitchFamily="34" charset="0"/>
              <a:buNone/>
              <a:defRPr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District is participating in the American Diabetes Association – Step Out Walk on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October 10, 2015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30238" lvl="2" indent="0">
              <a:buFont typeface="Wingdings 2" pitchFamily="18" charset="2"/>
              <a:buNone/>
              <a:defRPr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 Applications have been submitted as a healthy workplace to:</a:t>
            </a:r>
          </a:p>
          <a:p>
            <a:pPr lvl="2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Heart Association for the Fit Friendly Award</a:t>
            </a:r>
          </a:p>
          <a:p>
            <a:pPr lvl="2">
              <a:defRPr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Health Coalition for the Business Health Culture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Award</a:t>
            </a:r>
          </a:p>
          <a:p>
            <a:pPr lvl="2">
              <a:defRPr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ctr">
              <a:buFont typeface="Wingdings 2" pitchFamily="18" charset="2"/>
              <a:buNone/>
              <a:defRPr/>
            </a:pPr>
            <a:r>
              <a:rPr lang="en-US" alt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 was awarded Gold and Platinum American Heart Association Fit Friendly Awards</a:t>
            </a:r>
          </a:p>
          <a:p>
            <a:pPr lvl="1" algn="ctr">
              <a:defRPr/>
            </a:pP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0099" y="666750"/>
            <a:ext cx="4594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SLPS  Wellness Program Update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197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3000" y="2343150"/>
            <a:ext cx="7162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SAB  Consideration of Recommendations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Respectfully request approval of the 2016 Benefit Plans at this meeting so that the employee communication and enrollment process can begin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066800"/>
            <a:ext cx="1811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Next Steps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711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2959551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Questions?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273407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Template Calibri">
  <a:themeElements>
    <a:clrScheme name="Custom 3">
      <a:dk1>
        <a:srgbClr val="FFFFFF"/>
      </a:dk1>
      <a:lt1>
        <a:srgbClr val="252525"/>
      </a:lt1>
      <a:dk2>
        <a:srgbClr val="FFFFFF"/>
      </a:dk2>
      <a:lt2>
        <a:srgbClr val="FFFFFF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 Calibri.pot</Template>
  <TotalTime>8885</TotalTime>
  <Words>417</Words>
  <Application>Microsoft Office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PPT Template Calibri</vt:lpstr>
      <vt:lpstr>Worksheet</vt:lpstr>
      <vt:lpstr>2016 Benefits Renewal</vt:lpstr>
      <vt:lpstr>2016 Benefits Renewal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Saint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Holt</dc:creator>
  <cp:lastModifiedBy>SLPS</cp:lastModifiedBy>
  <cp:revision>30</cp:revision>
  <dcterms:created xsi:type="dcterms:W3CDTF">2015-01-28T17:47:56Z</dcterms:created>
  <dcterms:modified xsi:type="dcterms:W3CDTF">2015-08-05T22:41:01Z</dcterms:modified>
</cp:coreProperties>
</file>