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
  </p:notesMasterIdLst>
  <p:sldIdLst>
    <p:sldId id="256" r:id="rId2"/>
    <p:sldId id="265" r:id="rId3"/>
    <p:sldId id="264" r:id="rId4"/>
    <p:sldId id="266" r:id="rId5"/>
    <p:sldId id="267" r:id="rId6"/>
    <p:sldId id="268" r:id="rId7"/>
    <p:sldId id="269" r:id="rId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2" tIns="46586" rIns="93172" bIns="46586" rtlCol="0"/>
          <a:lstStyle>
            <a:lvl1pPr algn="l" fontAlgn="auto">
              <a:spcBef>
                <a:spcPts val="0"/>
              </a:spcBef>
              <a:spcAft>
                <a:spcPts val="0"/>
              </a:spcAft>
              <a:defRPr sz="1200" dirty="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2" tIns="46586" rIns="93172" bIns="46586" rtlCol="0"/>
          <a:lstStyle>
            <a:lvl1pPr algn="r" fontAlgn="auto">
              <a:spcBef>
                <a:spcPts val="0"/>
              </a:spcBef>
              <a:spcAft>
                <a:spcPts val="0"/>
              </a:spcAft>
              <a:defRPr sz="1200">
                <a:latin typeface="+mn-lt"/>
              </a:defRPr>
            </a:lvl1pPr>
          </a:lstStyle>
          <a:p>
            <a:pPr>
              <a:defRPr/>
            </a:pPr>
            <a:fld id="{89A54A94-7F99-469F-B577-93F17E6CE4B0}" type="datetimeFigureOut">
              <a:rPr lang="en-US"/>
              <a:pPr>
                <a:defRPr/>
              </a:pPr>
              <a:t>5/3/2013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2" tIns="46586" rIns="93172" bIns="46586"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2" tIns="46586" rIns="93172"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2" tIns="46586" rIns="93172" bIns="46586" rtlCol="0" anchor="b"/>
          <a:lstStyle>
            <a:lvl1pPr algn="l" fontAlgn="auto">
              <a:spcBef>
                <a:spcPts val="0"/>
              </a:spcBef>
              <a:spcAft>
                <a:spcPts val="0"/>
              </a:spcAft>
              <a:defRPr sz="1200" dirty="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2" tIns="46586" rIns="93172" bIns="46586" rtlCol="0" anchor="b"/>
          <a:lstStyle>
            <a:lvl1pPr algn="r" fontAlgn="auto">
              <a:spcBef>
                <a:spcPts val="0"/>
              </a:spcBef>
              <a:spcAft>
                <a:spcPts val="0"/>
              </a:spcAft>
              <a:defRPr sz="1200">
                <a:latin typeface="+mn-lt"/>
              </a:defRPr>
            </a:lvl1pPr>
          </a:lstStyle>
          <a:p>
            <a:pPr>
              <a:defRPr/>
            </a:pPr>
            <a:fld id="{66CC1429-12E7-4D38-BAAE-89303671E6C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5" name="Group 16"/>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pic>
        <p:nvPicPr>
          <p:cNvPr id="11" name="Picture 23" descr="SLPS.gif"/>
          <p:cNvPicPr>
            <a:picLocks noChangeAspect="1"/>
          </p:cNvPicPr>
          <p:nvPr/>
        </p:nvPicPr>
        <p:blipFill>
          <a:blip r:embed="rId3" cstate="print"/>
          <a:srcRect/>
          <a:stretch>
            <a:fillRect/>
          </a:stretch>
        </p:blipFill>
        <p:spPr bwMode="auto">
          <a:xfrm>
            <a:off x="304800" y="228600"/>
            <a:ext cx="962025" cy="1114425"/>
          </a:xfrm>
          <a:prstGeom prst="rect">
            <a:avLst/>
          </a:prstGeom>
          <a:noFill/>
          <a:ln w="9525">
            <a:noFill/>
            <a:miter lim="800000"/>
            <a:headEnd/>
            <a:tailEnd/>
          </a:ln>
        </p:spPr>
      </p:pic>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2" name="Date Placeholder 29"/>
          <p:cNvSpPr>
            <a:spLocks noGrp="1"/>
          </p:cNvSpPr>
          <p:nvPr>
            <p:ph type="dt" sz="half" idx="10"/>
          </p:nvPr>
        </p:nvSpPr>
        <p:spPr/>
        <p:txBody>
          <a:bodyPr/>
          <a:lstStyle>
            <a:lvl1pPr>
              <a:defRPr>
                <a:solidFill>
                  <a:srgbClr val="FFFFFF"/>
                </a:solidFill>
              </a:defRPr>
            </a:lvl1pPr>
            <a:extLst/>
          </a:lstStyle>
          <a:p>
            <a:pPr>
              <a:defRPr/>
            </a:pPr>
            <a:fld id="{4D16F612-B2C4-4343-8212-FED096C0CA2B}" type="datetime1">
              <a:rPr lang="en-US"/>
              <a:pPr>
                <a:defRPr/>
              </a:pPr>
              <a:t>5/3/2013</a:t>
            </a:fld>
            <a:endParaRPr lang="en-US" dirty="0"/>
          </a:p>
        </p:txBody>
      </p:sp>
      <p:sp>
        <p:nvSpPr>
          <p:cNvPr id="13" name="Footer Placeholder 18"/>
          <p:cNvSpPr>
            <a:spLocks noGrp="1"/>
          </p:cNvSpPr>
          <p:nvPr>
            <p:ph type="ftr" sz="quarter" idx="11"/>
          </p:nvPr>
        </p:nvSpPr>
        <p:spPr/>
        <p:txBody>
          <a:bodyPr/>
          <a:lstStyle>
            <a:lvl1pPr>
              <a:defRPr dirty="0">
                <a:solidFill>
                  <a:schemeClr val="accent1">
                    <a:tint val="20000"/>
                  </a:schemeClr>
                </a:solidFill>
              </a:defRPr>
            </a:lvl1pPr>
            <a:extLst/>
          </a:lstStyle>
          <a:p>
            <a:pPr>
              <a:defRPr/>
            </a:pPr>
            <a:r>
              <a:rPr lang="en-US"/>
              <a:t>St. Louis Public Schools</a:t>
            </a:r>
          </a:p>
        </p:txBody>
      </p:sp>
      <p:sp>
        <p:nvSpPr>
          <p:cNvPr id="14" name="Slide Number Placeholder 26"/>
          <p:cNvSpPr>
            <a:spLocks noGrp="1"/>
          </p:cNvSpPr>
          <p:nvPr>
            <p:ph type="sldNum" sz="quarter" idx="12"/>
          </p:nvPr>
        </p:nvSpPr>
        <p:spPr/>
        <p:txBody>
          <a:bodyPr/>
          <a:lstStyle>
            <a:lvl1pPr>
              <a:defRPr>
                <a:solidFill>
                  <a:srgbClr val="FFFFFF"/>
                </a:solidFill>
              </a:defRPr>
            </a:lvl1pPr>
            <a:extLst/>
          </a:lstStyle>
          <a:p>
            <a:pPr>
              <a:defRPr/>
            </a:pPr>
            <a:fld id="{7F373A04-EA6F-4609-8D48-A97B073BBD6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56634B28-C284-4CA8-B591-15FF826F2F21}" type="datetime1">
              <a:rPr lang="en-US"/>
              <a:pPr>
                <a:defRPr/>
              </a:pPr>
              <a:t>5/3/2013</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00D821EE-67EE-468F-BED3-150A3FF7ED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AF802118-D162-4968-9846-2F347CACC4D9}" type="datetime1">
              <a:rPr lang="en-US"/>
              <a:pPr>
                <a:defRPr/>
              </a:pPr>
              <a:t>5/3/2013</a:t>
            </a:fld>
            <a:endParaRPr lang="en-US" dirty="0"/>
          </a:p>
        </p:txBody>
      </p:sp>
      <p:sp>
        <p:nvSpPr>
          <p:cNvPr id="7" name="Footer Placeholder 4"/>
          <p:cNvSpPr>
            <a:spLocks noGrp="1"/>
          </p:cNvSpPr>
          <p:nvPr>
            <p:ph type="ftr" sz="quarter" idx="11"/>
          </p:nvPr>
        </p:nvSpPr>
        <p:spPr/>
        <p:txBody>
          <a:bodyPr/>
          <a:lstStyle>
            <a:lvl1pPr>
              <a:defRPr dirty="0"/>
            </a:lvl1pPr>
            <a:extLst/>
          </a:lstStyle>
          <a:p>
            <a:pPr>
              <a:defRPr/>
            </a:pPr>
            <a:r>
              <a:rPr lang="en-US"/>
              <a:t>St. Louis Public Schools</a:t>
            </a:r>
          </a:p>
        </p:txBody>
      </p:sp>
      <p:sp>
        <p:nvSpPr>
          <p:cNvPr id="8" name="Slide Number Placeholder 5"/>
          <p:cNvSpPr>
            <a:spLocks noGrp="1"/>
          </p:cNvSpPr>
          <p:nvPr>
            <p:ph type="sldNum" sz="quarter" idx="12"/>
          </p:nvPr>
        </p:nvSpPr>
        <p:spPr/>
        <p:txBody>
          <a:bodyPr/>
          <a:lstStyle>
            <a:lvl1pPr>
              <a:defRPr/>
            </a:lvl1pPr>
            <a:extLst/>
          </a:lstStyle>
          <a:p>
            <a:pPr>
              <a:defRPr/>
            </a:pPr>
            <a:fld id="{AFE9F1E4-11C7-485A-906A-4296D777D30E}"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B43438DC-5A20-4AE4-83FD-911404F0D62A}" type="datetime1">
              <a:rPr lang="en-US"/>
              <a:pPr>
                <a:defRPr/>
              </a:pPr>
              <a:t>5/3/2013</a:t>
            </a:fld>
            <a:endParaRPr lang="en-US" dirty="0"/>
          </a:p>
        </p:txBody>
      </p:sp>
      <p:sp>
        <p:nvSpPr>
          <p:cNvPr id="6" name="Footer Placeholder 5"/>
          <p:cNvSpPr>
            <a:spLocks noGrp="1"/>
          </p:cNvSpPr>
          <p:nvPr>
            <p:ph type="ftr" sz="quarter" idx="11"/>
          </p:nvPr>
        </p:nvSpPr>
        <p:spPr/>
        <p:txBody>
          <a:bodyPr/>
          <a:lstStyle>
            <a:lvl1pPr>
              <a:defRPr dirty="0"/>
            </a:lvl1pPr>
            <a:extLst/>
          </a:lstStyle>
          <a:p>
            <a:pPr>
              <a:defRPr/>
            </a:pPr>
            <a:r>
              <a:rPr lang="en-US"/>
              <a:t>St. Louis Public Schools</a:t>
            </a:r>
          </a:p>
        </p:txBody>
      </p:sp>
      <p:sp>
        <p:nvSpPr>
          <p:cNvPr id="7" name="Slide Number Placeholder 6"/>
          <p:cNvSpPr>
            <a:spLocks noGrp="1"/>
          </p:cNvSpPr>
          <p:nvPr>
            <p:ph type="sldNum" sz="quarter" idx="12"/>
          </p:nvPr>
        </p:nvSpPr>
        <p:spPr/>
        <p:txBody>
          <a:bodyPr/>
          <a:lstStyle>
            <a:lvl1pPr>
              <a:defRPr/>
            </a:lvl1pPr>
            <a:extLst/>
          </a:lstStyle>
          <a:p>
            <a:pPr>
              <a:defRPr/>
            </a:pPr>
            <a:fld id="{4FB22A9F-E70C-45B1-A897-D91F83D035CE}"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065FB43A-823A-4D83-8764-EB379A9615BE}" type="datetime1">
              <a:rPr lang="en-US"/>
              <a:pPr>
                <a:defRPr/>
              </a:pPr>
              <a:t>5/3/2013</a:t>
            </a:fld>
            <a:endParaRPr lang="en-US" dirty="0"/>
          </a:p>
        </p:txBody>
      </p:sp>
      <p:sp>
        <p:nvSpPr>
          <p:cNvPr id="8" name="Footer Placeholder 7"/>
          <p:cNvSpPr>
            <a:spLocks noGrp="1"/>
          </p:cNvSpPr>
          <p:nvPr>
            <p:ph type="ftr" sz="quarter" idx="11"/>
          </p:nvPr>
        </p:nvSpPr>
        <p:spPr/>
        <p:txBody>
          <a:bodyPr/>
          <a:lstStyle>
            <a:lvl1pPr>
              <a:defRPr dirty="0"/>
            </a:lvl1pPr>
            <a:extLst/>
          </a:lstStyle>
          <a:p>
            <a:pPr>
              <a:defRPr/>
            </a:pPr>
            <a:r>
              <a:rPr lang="en-US"/>
              <a:t>St. Louis Public Schools</a:t>
            </a:r>
          </a:p>
        </p:txBody>
      </p:sp>
      <p:sp>
        <p:nvSpPr>
          <p:cNvPr id="9" name="Slide Number Placeholder 8"/>
          <p:cNvSpPr>
            <a:spLocks noGrp="1"/>
          </p:cNvSpPr>
          <p:nvPr>
            <p:ph type="sldNum" sz="quarter" idx="12"/>
          </p:nvPr>
        </p:nvSpPr>
        <p:spPr/>
        <p:txBody>
          <a:bodyPr/>
          <a:lstStyle>
            <a:lvl1pPr>
              <a:defRPr/>
            </a:lvl1pPr>
            <a:extLst/>
          </a:lstStyle>
          <a:p>
            <a:pPr>
              <a:defRPr/>
            </a:pPr>
            <a:fld id="{1CCCF5BF-E328-4741-9A96-50A8DC983E88}"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A3BD30CA-5BB3-4878-91D3-F53EDCDA9546}" type="datetime1">
              <a:rPr lang="en-US"/>
              <a:pPr>
                <a:defRPr/>
              </a:pPr>
              <a:t>5/3/2013</a:t>
            </a:fld>
            <a:endParaRPr lang="en-US" dirty="0"/>
          </a:p>
        </p:txBody>
      </p:sp>
      <p:sp>
        <p:nvSpPr>
          <p:cNvPr id="4" name="Footer Placeholder 3"/>
          <p:cNvSpPr>
            <a:spLocks noGrp="1"/>
          </p:cNvSpPr>
          <p:nvPr>
            <p:ph type="ftr" sz="quarter" idx="11"/>
          </p:nvPr>
        </p:nvSpPr>
        <p:spPr/>
        <p:txBody>
          <a:bodyPr/>
          <a:lstStyle>
            <a:lvl1pPr>
              <a:defRPr dirty="0"/>
            </a:lvl1pPr>
            <a:extLst/>
          </a:lstStyle>
          <a:p>
            <a:pPr>
              <a:defRPr/>
            </a:pPr>
            <a:r>
              <a:rPr lang="en-US"/>
              <a:t>St. Louis Public Schools</a:t>
            </a:r>
          </a:p>
        </p:txBody>
      </p:sp>
      <p:sp>
        <p:nvSpPr>
          <p:cNvPr id="5" name="Slide Number Placeholder 4"/>
          <p:cNvSpPr>
            <a:spLocks noGrp="1"/>
          </p:cNvSpPr>
          <p:nvPr>
            <p:ph type="sldNum" sz="quarter" idx="12"/>
          </p:nvPr>
        </p:nvSpPr>
        <p:spPr/>
        <p:txBody>
          <a:bodyPr/>
          <a:lstStyle>
            <a:lvl1pPr>
              <a:defRPr/>
            </a:lvl1pPr>
            <a:extLst/>
          </a:lstStyle>
          <a:p>
            <a:pPr>
              <a:defRPr/>
            </a:pPr>
            <a:fld id="{D97FFFC9-151A-49DF-9D43-D8221C896751}"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CCE738CC-EEB8-4561-B57F-04BE354DEF36}" type="datetime1">
              <a:rPr lang="en-US"/>
              <a:pPr>
                <a:defRPr/>
              </a:pPr>
              <a:t>5/3/2013</a:t>
            </a:fld>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a:t>St. Louis Public Schools</a:t>
            </a:r>
          </a:p>
        </p:txBody>
      </p:sp>
      <p:sp>
        <p:nvSpPr>
          <p:cNvPr id="4" name="Slide Number Placeholder 17"/>
          <p:cNvSpPr>
            <a:spLocks noGrp="1"/>
          </p:cNvSpPr>
          <p:nvPr>
            <p:ph type="sldNum" sz="quarter" idx="12"/>
          </p:nvPr>
        </p:nvSpPr>
        <p:spPr/>
        <p:txBody>
          <a:bodyPr/>
          <a:lstStyle>
            <a:lvl1pPr>
              <a:defRPr/>
            </a:lvl1pPr>
          </a:lstStyle>
          <a:p>
            <a:pPr>
              <a:defRPr/>
            </a:pPr>
            <a:fld id="{295CF2DF-B2F4-4EAB-8C89-0C5AC0C5613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1F51947-09ED-42C9-BE93-9A781B401936}" type="datetime1">
              <a:rPr lang="en-US"/>
              <a:pPr>
                <a:defRPr/>
              </a:pPr>
              <a:t>5/3/2013</a:t>
            </a:fld>
            <a:endParaRPr lang="en-US" dirty="0"/>
          </a:p>
        </p:txBody>
      </p:sp>
      <p:sp>
        <p:nvSpPr>
          <p:cNvPr id="6" name="Footer Placeholder 5"/>
          <p:cNvSpPr>
            <a:spLocks noGrp="1"/>
          </p:cNvSpPr>
          <p:nvPr>
            <p:ph type="ftr" sz="quarter" idx="11"/>
          </p:nvPr>
        </p:nvSpPr>
        <p:spPr/>
        <p:txBody>
          <a:bodyPr/>
          <a:lstStyle>
            <a:lvl1pPr>
              <a:defRPr dirty="0"/>
            </a:lvl1pPr>
            <a:extLst/>
          </a:lstStyle>
          <a:p>
            <a:pPr>
              <a:defRPr/>
            </a:pPr>
            <a:r>
              <a:rPr lang="en-US"/>
              <a:t>St. Louis Public Schools</a:t>
            </a:r>
          </a:p>
        </p:txBody>
      </p:sp>
      <p:sp>
        <p:nvSpPr>
          <p:cNvPr id="7" name="Slide Number Placeholder 6"/>
          <p:cNvSpPr>
            <a:spLocks noGrp="1"/>
          </p:cNvSpPr>
          <p:nvPr>
            <p:ph type="sldNum" sz="quarter" idx="12"/>
          </p:nvPr>
        </p:nvSpPr>
        <p:spPr/>
        <p:txBody>
          <a:bodyPr/>
          <a:lstStyle>
            <a:lvl1pPr>
              <a:defRPr/>
            </a:lvl1pPr>
            <a:extLst/>
          </a:lstStyle>
          <a:p>
            <a:pPr>
              <a:defRPr/>
            </a:pPr>
            <a:fld id="{CF33AE2B-8ED2-45B0-A3BE-DEA3FD2C970D}"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BE7E9D96-2FFE-4CB6-9963-DF2864AFA3CD}" type="datetime1">
              <a:rPr lang="en-US"/>
              <a:pPr>
                <a:defRPr/>
              </a:pPr>
              <a:t>5/3/2013</a:t>
            </a:fld>
            <a:endParaRPr lang="en-US" dirty="0"/>
          </a:p>
        </p:txBody>
      </p:sp>
      <p:sp>
        <p:nvSpPr>
          <p:cNvPr id="12" name="Footer Placeholder 5"/>
          <p:cNvSpPr>
            <a:spLocks noGrp="1"/>
          </p:cNvSpPr>
          <p:nvPr>
            <p:ph type="ftr" sz="quarter" idx="11"/>
          </p:nvPr>
        </p:nvSpPr>
        <p:spPr/>
        <p:txBody>
          <a:bodyPr/>
          <a:lstStyle>
            <a:lvl1pPr>
              <a:defRPr dirty="0">
                <a:solidFill>
                  <a:schemeClr val="tx1"/>
                </a:solidFill>
              </a:defRPr>
            </a:lvl1pPr>
            <a:extLst/>
          </a:lstStyle>
          <a:p>
            <a:pPr>
              <a:defRPr/>
            </a:pPr>
            <a:r>
              <a:rPr lang="en-US"/>
              <a:t>St. Louis Public Schools</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8A842E83-3FFF-4ACD-AA8A-AC81FDE7ED0A}"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121F738-8DDA-4613-9AA1-4C4B50C7164D}" type="datetime1">
              <a:rPr lang="en-US"/>
              <a:pPr>
                <a:defRPr/>
              </a:pPr>
              <a:t>5/3/2013</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23322769-7740-4DB7-858E-BFB49C65992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D7A0541-E648-4F5C-8AA5-A6DE02106E3D}" type="datetime1">
              <a:rPr lang="en-US"/>
              <a:pPr>
                <a:defRPr/>
              </a:pPr>
              <a:t>5/3/2013</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24F5085E-618B-40B3-9B71-C6845555C89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defRPr>
            </a:lvl1pPr>
            <a:extLst/>
          </a:lstStyle>
          <a:p>
            <a:pPr>
              <a:defRPr/>
            </a:pPr>
            <a:fld id="{C7D745DB-DE59-4240-A432-BC8F0347F827}" type="datetime1">
              <a:rPr lang="en-US"/>
              <a:pPr>
                <a:defRPr/>
              </a:pPr>
              <a:t>5/3/2013</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dirty="0">
                <a:solidFill>
                  <a:schemeClr val="tx1"/>
                </a:solidFill>
                <a:latin typeface="+mn-lt"/>
              </a:defRPr>
            </a:lvl1pPr>
            <a:extLst/>
          </a:lstStyle>
          <a:p>
            <a:pPr>
              <a:defRPr/>
            </a:pPr>
            <a:r>
              <a:rPr lang="en-US"/>
              <a:t>St. Louis Public Schools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475A11DF-5EEA-49CE-BDC8-7AC7494C6A46}" type="slidenum">
              <a:rPr lang="en-US"/>
              <a:pPr>
                <a:defRPr/>
              </a:pPr>
              <a:t>‹#›</a:t>
            </a:fld>
            <a:endParaRPr lang="en-US" dirty="0"/>
          </a:p>
        </p:txBody>
      </p:sp>
      <p:pic>
        <p:nvPicPr>
          <p:cNvPr id="1037" name="Picture 10" descr="SLPS.gif"/>
          <p:cNvPicPr>
            <a:picLocks noChangeAspect="1"/>
          </p:cNvPicPr>
          <p:nvPr/>
        </p:nvPicPr>
        <p:blipFill>
          <a:blip r:embed="rId14" cstate="print"/>
          <a:srcRect/>
          <a:stretch>
            <a:fillRect/>
          </a:stretch>
        </p:blipFill>
        <p:spPr bwMode="auto">
          <a:xfrm>
            <a:off x="0" y="0"/>
            <a:ext cx="592138" cy="685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5" r:id="rId1"/>
    <p:sldLayoutId id="2147483754" r:id="rId2"/>
    <p:sldLayoutId id="2147483756" r:id="rId3"/>
    <p:sldLayoutId id="2147483757" r:id="rId4"/>
    <p:sldLayoutId id="2147483758" r:id="rId5"/>
    <p:sldLayoutId id="2147483759" r:id="rId6"/>
    <p:sldLayoutId id="2147483753" r:id="rId7"/>
    <p:sldLayoutId id="2147483760" r:id="rId8"/>
    <p:sldLayoutId id="2147483761" r:id="rId9"/>
    <p:sldLayoutId id="2147483752" r:id="rId10"/>
    <p:sldLayoutId id="2147483751" r:id="rId11"/>
  </p:sldLayoutIdLst>
  <p:hf hd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altLang="zh-TW" sz="3600" dirty="0" smtClean="0"/>
              <a:t>Advanced </a:t>
            </a:r>
            <a:r>
              <a:rPr lang="en-US" altLang="zh-TW" sz="3600" dirty="0" smtClean="0"/>
              <a:t>Placement Incentive </a:t>
            </a:r>
            <a:r>
              <a:rPr lang="en-US" altLang="zh-TW" sz="3600" dirty="0" smtClean="0"/>
              <a:t>Program</a:t>
            </a:r>
            <a:endParaRPr lang="en-US" sz="3600" dirty="0"/>
          </a:p>
        </p:txBody>
      </p:sp>
      <p:sp>
        <p:nvSpPr>
          <p:cNvPr id="9219" name="Subtitle 7"/>
          <p:cNvSpPr>
            <a:spLocks noGrp="1"/>
          </p:cNvSpPr>
          <p:nvPr>
            <p:ph type="subTitle" idx="1"/>
          </p:nvPr>
        </p:nvSpPr>
        <p:spPr>
          <a:xfrm>
            <a:off x="685800" y="3611563"/>
            <a:ext cx="7772400" cy="1200150"/>
          </a:xfrm>
        </p:spPr>
        <p:txBody>
          <a:bodyPr/>
          <a:lstStyle/>
          <a:p>
            <a:pPr>
              <a:lnSpc>
                <a:spcPts val="3000"/>
              </a:lnSpc>
            </a:pPr>
            <a:r>
              <a:rPr lang="en-US" altLang="zh-TW" sz="2400" b="1" dirty="0" smtClean="0"/>
              <a:t>Dr. Dan Edwards, Project Director</a:t>
            </a:r>
          </a:p>
          <a:p>
            <a:pPr>
              <a:lnSpc>
                <a:spcPts val="3000"/>
              </a:lnSpc>
            </a:pPr>
            <a:r>
              <a:rPr lang="en-US" altLang="zh-TW" sz="2400" b="1" dirty="0" smtClean="0"/>
              <a:t>ChanTam Trinh, Project </a:t>
            </a:r>
            <a:r>
              <a:rPr lang="en-US" altLang="zh-TW" sz="2400" b="1" dirty="0" smtClean="0"/>
              <a:t>Coordinator</a:t>
            </a:r>
          </a:p>
          <a:p>
            <a:pPr>
              <a:lnSpc>
                <a:spcPts val="3000"/>
              </a:lnSpc>
            </a:pPr>
            <a:r>
              <a:rPr lang="en-US" altLang="zh-TW" sz="2400" b="1" dirty="0" smtClean="0"/>
              <a:t>May 9, 2013</a:t>
            </a:r>
            <a:endParaRPr lang="zh-TW" altLang="en-US" sz="2400" b="1" dirty="0" smtClean="0"/>
          </a:p>
          <a:p>
            <a:pPr marR="0"/>
            <a:endParaRPr lang="en-US" sz="2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57200" y="2590800"/>
            <a:ext cx="8229600" cy="3416300"/>
          </a:xfrm>
        </p:spPr>
        <p:txBody>
          <a:bodyPr/>
          <a:lstStyle/>
          <a:p>
            <a:r>
              <a:rPr lang="en-US" sz="2400" dirty="0" smtClean="0"/>
              <a:t>Overview of Advanced Placement Incentive Program</a:t>
            </a:r>
          </a:p>
          <a:p>
            <a:r>
              <a:rPr lang="en-US" sz="2400" dirty="0" smtClean="0"/>
              <a:t>AP </a:t>
            </a:r>
            <a:r>
              <a:rPr lang="en-US" sz="2400" dirty="0" smtClean="0"/>
              <a:t>benchmarks</a:t>
            </a:r>
          </a:p>
          <a:p>
            <a:r>
              <a:rPr lang="en-US" sz="2400" dirty="0" smtClean="0"/>
              <a:t>District-wide mock AP exams</a:t>
            </a:r>
          </a:p>
          <a:p>
            <a:r>
              <a:rPr lang="en-US" sz="2400" dirty="0" smtClean="0"/>
              <a:t>Pre-AP summer program</a:t>
            </a:r>
          </a:p>
        </p:txBody>
      </p:sp>
      <p:sp>
        <p:nvSpPr>
          <p:cNvPr id="3" name="Title 2"/>
          <p:cNvSpPr>
            <a:spLocks noGrp="1"/>
          </p:cNvSpPr>
          <p:nvPr>
            <p:ph type="title"/>
          </p:nvPr>
        </p:nvSpPr>
        <p:spPr>
          <a:xfrm>
            <a:off x="457200" y="838200"/>
            <a:ext cx="8229600" cy="1447800"/>
          </a:xfrm>
        </p:spPr>
        <p:txBody>
          <a:bodyPr/>
          <a:lstStyle/>
          <a:p>
            <a:pPr eaLnBrk="1" fontAlgn="auto" hangingPunct="1">
              <a:spcAft>
                <a:spcPts val="0"/>
              </a:spcAft>
              <a:defRPr/>
            </a:pPr>
            <a:r>
              <a:rPr lang="en-US" sz="4400" dirty="0" smtClean="0"/>
              <a:t>Agenda</a:t>
            </a:r>
            <a:endParaRPr lang="en-US" dirty="0"/>
          </a:p>
        </p:txBody>
      </p:sp>
      <p:sp>
        <p:nvSpPr>
          <p:cNvPr id="12292"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EC13963-F06C-40EC-894D-231DB3E067B6}" type="datetime1">
              <a:rPr lang="en-US" smtClean="0"/>
              <a:pPr fontAlgn="base">
                <a:spcBef>
                  <a:spcPct val="0"/>
                </a:spcBef>
                <a:spcAft>
                  <a:spcPct val="0"/>
                </a:spcAft>
                <a:defRPr/>
              </a:pPr>
              <a:t>5/3/2013</a:t>
            </a:fld>
            <a:endParaRPr lang="en-US" dirty="0" smtClean="0"/>
          </a:p>
        </p:txBody>
      </p:sp>
      <p:sp>
        <p:nvSpPr>
          <p:cNvPr id="12293"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9A4C417-9027-4929-A98A-7ABDE58A1C70}" type="slidenum">
              <a:rPr lang="en-US" smtClean="0"/>
              <a:pPr fontAlgn="base">
                <a:spcBef>
                  <a:spcPct val="0"/>
                </a:spcBef>
                <a:spcAft>
                  <a:spcPct val="0"/>
                </a:spcAft>
                <a:defRPr/>
              </a:pPr>
              <a:t>2</a:t>
            </a:fld>
            <a:endParaRPr lang="en-US" dirty="0" smtClean="0"/>
          </a:p>
        </p:txBody>
      </p:sp>
      <p:sp>
        <p:nvSpPr>
          <p:cNvPr id="12294"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685800" y="1524000"/>
          <a:ext cx="7620001" cy="4191001"/>
        </p:xfrm>
        <a:graphic>
          <a:graphicData uri="http://schemas.openxmlformats.org/drawingml/2006/table">
            <a:tbl>
              <a:tblPr/>
              <a:tblGrid>
                <a:gridCol w="2161702"/>
                <a:gridCol w="691745"/>
                <a:gridCol w="691745"/>
                <a:gridCol w="691745"/>
                <a:gridCol w="691745"/>
                <a:gridCol w="691745"/>
                <a:gridCol w="691745"/>
                <a:gridCol w="1307829"/>
              </a:tblGrid>
              <a:tr h="312761">
                <a:tc rowSpan="2">
                  <a:txBody>
                    <a:bodyPr/>
                    <a:lstStyle/>
                    <a:p>
                      <a:pPr algn="l" fontAlgn="b"/>
                      <a:r>
                        <a:rPr lang="en-US" sz="1100" b="0" i="0" u="none" strike="noStrike"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A5A5A"/>
                    </a:solidFill>
                  </a:tcPr>
                </a:tc>
                <a:tc gridSpan="3">
                  <a:txBody>
                    <a:bodyPr/>
                    <a:lstStyle/>
                    <a:p>
                      <a:pPr algn="ctr" fontAlgn="b"/>
                      <a:r>
                        <a:rPr lang="en-US" sz="1600" b="1" i="0" u="none" strike="noStrike" dirty="0">
                          <a:solidFill>
                            <a:srgbClr val="000000"/>
                          </a:solidFill>
                          <a:latin typeface="Calibri"/>
                        </a:rPr>
                        <a:t>APIP Grant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a:txBody>
                    <a:bodyPr/>
                    <a:lstStyle/>
                    <a:p>
                      <a:pPr algn="l"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2">
                  <a:txBody>
                    <a:bodyPr/>
                    <a:lstStyle/>
                    <a:p>
                      <a:pPr algn="ctr" fontAlgn="b"/>
                      <a:r>
                        <a:rPr lang="en-US" sz="1600" b="1" i="0" u="none" strike="noStrike" dirty="0">
                          <a:solidFill>
                            <a:srgbClr val="000000"/>
                          </a:solidFill>
                          <a:latin typeface="Calibri"/>
                        </a:rPr>
                        <a:t>APIP Grant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r>
              <a:tr h="484780">
                <a:tc vMerge="1">
                  <a:txBody>
                    <a:bodyPr/>
                    <a:lstStyle/>
                    <a:p>
                      <a:endParaRPr lang="en-US"/>
                    </a:p>
                  </a:txBody>
                  <a:tcPr/>
                </a:tc>
                <a:tc>
                  <a:txBody>
                    <a:bodyPr/>
                    <a:lstStyle/>
                    <a:p>
                      <a:pPr algn="ctr" fontAlgn="b"/>
                      <a:r>
                        <a:rPr lang="en-US" sz="1800" b="1" i="0" u="none" strike="noStrike">
                          <a:solidFill>
                            <a:srgbClr val="000000"/>
                          </a:solidFill>
                          <a:latin typeface="Calibri"/>
                        </a:rPr>
                        <a:t>06-07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a:solidFill>
                            <a:srgbClr val="000000"/>
                          </a:solidFill>
                          <a:latin typeface="Calibri"/>
                        </a:rPr>
                        <a:t>07-08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dirty="0">
                          <a:solidFill>
                            <a:srgbClr val="000000"/>
                          </a:solidFill>
                          <a:latin typeface="Calibri"/>
                        </a:rPr>
                        <a:t>08-09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a:solidFill>
                            <a:srgbClr val="000000"/>
                          </a:solidFill>
                          <a:latin typeface="Calibri"/>
                        </a:rPr>
                        <a:t>09-10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a:solidFill>
                            <a:srgbClr val="000000"/>
                          </a:solidFill>
                          <a:latin typeface="Calibri"/>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a:solidFill>
                            <a:srgbClr val="000000"/>
                          </a:solidFill>
                          <a:latin typeface="Calibri"/>
                        </a:rPr>
                        <a:t>11-12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800" b="1" i="0" u="none" strike="noStrike" dirty="0">
                          <a:solidFill>
                            <a:srgbClr val="000000"/>
                          </a:solidFill>
                          <a:latin typeface="Calibri"/>
                        </a:rPr>
                        <a:t>12-13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484780">
                <a:tc>
                  <a:txBody>
                    <a:bodyPr/>
                    <a:lstStyle/>
                    <a:p>
                      <a:pPr algn="l" fontAlgn="b"/>
                      <a:r>
                        <a:rPr lang="en-US" sz="1800" b="1" i="0" u="none" strike="noStrike" dirty="0">
                          <a:solidFill>
                            <a:srgbClr val="000000"/>
                          </a:solidFill>
                          <a:latin typeface="Calibri"/>
                        </a:rPr>
                        <a:t>Subject areas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1" i="0" u="none" strike="noStrike" dirty="0">
                          <a:solidFill>
                            <a:srgbClr val="00B050"/>
                          </a:solidFill>
                          <a:latin typeface="Calibri"/>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 of HS offering AP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1" i="0" u="none" strike="noStrike" dirty="0">
                          <a:solidFill>
                            <a:srgbClr val="00B050"/>
                          </a:solidFill>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 of AP sections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1" i="0" u="none" strike="noStrike" dirty="0">
                          <a:solidFill>
                            <a:srgbClr val="00B050"/>
                          </a:solidFill>
                          <a:latin typeface="Calibri"/>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 AP enrollment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dirty="0" smtClean="0">
                          <a:solidFill>
                            <a:srgbClr val="000000"/>
                          </a:solidFill>
                          <a:latin typeface="Calibri"/>
                        </a:rPr>
                        <a:t>198</a:t>
                      </a:r>
                      <a:r>
                        <a:rPr lang="en-US" sz="18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1" i="0" u="none" strike="noStrike" dirty="0">
                          <a:solidFill>
                            <a:srgbClr val="00B050"/>
                          </a:solidFill>
                          <a:latin typeface="Calibri"/>
                        </a:rPr>
                        <a:t>1500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 AP exams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1" i="0" u="none" strike="noStrike" dirty="0">
                          <a:solidFill>
                            <a:srgbClr val="00B050"/>
                          </a:solidFill>
                          <a:latin typeface="Calibri"/>
                        </a:rPr>
                        <a:t>1428*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Scores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July 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80">
                <a:tc>
                  <a:txBody>
                    <a:bodyPr/>
                    <a:lstStyle/>
                    <a:p>
                      <a:pPr algn="l" fontAlgn="b"/>
                      <a:r>
                        <a:rPr lang="en-US" sz="1800" b="1" i="0" u="none" strike="noStrike">
                          <a:solidFill>
                            <a:srgbClr val="000000"/>
                          </a:solidFill>
                          <a:latin typeface="Calibri"/>
                        </a:rPr>
                        <a:t>Scores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800" b="0" i="0" u="none" strike="noStrike">
                          <a:solidFill>
                            <a:srgbClr val="000000"/>
                          </a:solidFill>
                          <a:latin typeface="Calibri"/>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   July 2013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a:xfrm>
            <a:off x="457200" y="274638"/>
            <a:ext cx="8229600" cy="1477962"/>
          </a:xfrm>
        </p:spPr>
        <p:txBody>
          <a:bodyPr>
            <a:normAutofit/>
          </a:bodyPr>
          <a:lstStyle/>
          <a:p>
            <a:pPr eaLnBrk="1" fontAlgn="auto" hangingPunct="1">
              <a:spcAft>
                <a:spcPts val="0"/>
              </a:spcAft>
              <a:defRPr/>
            </a:pPr>
            <a:r>
              <a:rPr lang="en-US" sz="2800" dirty="0" smtClean="0"/>
              <a:t>SLPS’s </a:t>
            </a:r>
            <a:r>
              <a:rPr lang="en-US" sz="2800" dirty="0" smtClean="0"/>
              <a:t>Advanced Placement Incentive Program </a:t>
            </a:r>
            <a:r>
              <a:rPr lang="en-US" sz="2800" dirty="0" smtClean="0"/>
              <a:t>Trend</a:t>
            </a:r>
            <a:endParaRPr lang="en-US" sz="2800" dirty="0"/>
          </a:p>
        </p:txBody>
      </p:sp>
      <p:sp>
        <p:nvSpPr>
          <p:cNvPr id="10244"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5/3/2013</a:t>
            </a:fld>
            <a:endParaRPr lang="en-US" dirty="0" smtClean="0"/>
          </a:p>
        </p:txBody>
      </p:sp>
      <p:sp>
        <p:nvSpPr>
          <p:cNvPr id="10245"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A52DD4E0-C744-4273-B9BC-ABA5B2384D00}" type="slidenum">
              <a:rPr lang="en-US" smtClean="0"/>
              <a:pPr fontAlgn="base">
                <a:spcBef>
                  <a:spcPct val="0"/>
                </a:spcBef>
                <a:spcAft>
                  <a:spcPct val="0"/>
                </a:spcAft>
                <a:defRPr/>
              </a:pPr>
              <a:t>3</a:t>
            </a:fld>
            <a:endParaRPr lang="en-US" dirty="0" smtClean="0"/>
          </a:p>
        </p:txBody>
      </p:sp>
      <p:sp>
        <p:nvSpPr>
          <p:cNvPr id="10246"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p:txBody>
          <a:bodyPr/>
          <a:lstStyle/>
          <a:p>
            <a:pPr eaLnBrk="1" hangingPunct="1"/>
            <a:endParaRPr lang="en-US" dirty="0" smtClean="0"/>
          </a:p>
        </p:txBody>
      </p:sp>
      <p:sp>
        <p:nvSpPr>
          <p:cNvPr id="3" name="Title 2"/>
          <p:cNvSpPr>
            <a:spLocks noGrp="1"/>
          </p:cNvSpPr>
          <p:nvPr>
            <p:ph type="title"/>
          </p:nvPr>
        </p:nvSpPr>
        <p:spPr/>
        <p:txBody>
          <a:bodyPr/>
          <a:lstStyle/>
          <a:p>
            <a:pPr eaLnBrk="1" fontAlgn="auto" hangingPunct="1">
              <a:spcAft>
                <a:spcPts val="0"/>
              </a:spcAft>
              <a:defRPr/>
            </a:pPr>
            <a:endParaRPr lang="en-US" dirty="0"/>
          </a:p>
        </p:txBody>
      </p:sp>
      <p:sp>
        <p:nvSpPr>
          <p:cNvPr id="13316"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C6B6BE56-492D-4424-B95B-9AF9D5BCB9FB}" type="datetime1">
              <a:rPr lang="en-US" smtClean="0"/>
              <a:pPr fontAlgn="base">
                <a:spcBef>
                  <a:spcPct val="0"/>
                </a:spcBef>
                <a:spcAft>
                  <a:spcPct val="0"/>
                </a:spcAft>
                <a:defRPr/>
              </a:pPr>
              <a:t>5/3/2013</a:t>
            </a:fld>
            <a:endParaRPr lang="en-US" dirty="0" smtClean="0"/>
          </a:p>
        </p:txBody>
      </p:sp>
      <p:sp>
        <p:nvSpPr>
          <p:cNvPr id="13317"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B0C2D6BB-AC04-4F86-99F0-1F5305C102BE}" type="slidenum">
              <a:rPr lang="en-US" smtClean="0"/>
              <a:pPr fontAlgn="base">
                <a:spcBef>
                  <a:spcPct val="0"/>
                </a:spcBef>
                <a:spcAft>
                  <a:spcPct val="0"/>
                </a:spcAft>
                <a:defRPr/>
              </a:pPr>
              <a:t>4</a:t>
            </a:fld>
            <a:endParaRPr lang="en-US" dirty="0" smtClean="0"/>
          </a:p>
        </p:txBody>
      </p:sp>
      <p:sp>
        <p:nvSpPr>
          <p:cNvPr id="13318"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pic>
        <p:nvPicPr>
          <p:cNvPr id="7" name="Picture 2"/>
          <p:cNvPicPr>
            <a:picLocks noChangeAspect="1" noChangeArrowheads="1"/>
          </p:cNvPicPr>
          <p:nvPr/>
        </p:nvPicPr>
        <p:blipFill>
          <a:blip r:embed="rId2" cstate="print"/>
          <a:srcRect/>
          <a:stretch>
            <a:fillRect/>
          </a:stretch>
        </p:blipFill>
        <p:spPr bwMode="auto">
          <a:xfrm>
            <a:off x="467544" y="332656"/>
            <a:ext cx="8280920" cy="2376264"/>
          </a:xfrm>
          <a:prstGeom prst="rect">
            <a:avLst/>
          </a:prstGeom>
          <a:noFill/>
          <a:ln w="9525">
            <a:noFill/>
            <a:miter lim="800000"/>
            <a:headEnd/>
            <a:tailEnd/>
          </a:ln>
        </p:spPr>
      </p:pic>
      <p:graphicFrame>
        <p:nvGraphicFramePr>
          <p:cNvPr id="8" name="Table 7"/>
          <p:cNvGraphicFramePr>
            <a:graphicFrameLocks noGrp="1"/>
          </p:cNvGraphicFramePr>
          <p:nvPr/>
        </p:nvGraphicFramePr>
        <p:xfrm>
          <a:off x="457200" y="2667000"/>
          <a:ext cx="8064893" cy="1800204"/>
        </p:xfrm>
        <a:graphic>
          <a:graphicData uri="http://schemas.openxmlformats.org/drawingml/2006/table">
            <a:tbl>
              <a:tblPr/>
              <a:tblGrid>
                <a:gridCol w="454440"/>
                <a:gridCol w="591353"/>
                <a:gridCol w="797041"/>
                <a:gridCol w="809895"/>
                <a:gridCol w="732764"/>
                <a:gridCol w="797041"/>
                <a:gridCol w="809895"/>
                <a:gridCol w="732764"/>
                <a:gridCol w="797041"/>
                <a:gridCol w="809895"/>
                <a:gridCol w="732764"/>
              </a:tblGrid>
              <a:tr h="300034">
                <a:tc gridSpan="11">
                  <a:txBody>
                    <a:bodyPr/>
                    <a:lstStyle/>
                    <a:p>
                      <a:pPr algn="ctr" fontAlgn="b"/>
                      <a:r>
                        <a:rPr lang="en-US" sz="1200" b="1" i="0" u="none" strike="noStrike" dirty="0">
                          <a:solidFill>
                            <a:srgbClr val="0070C0"/>
                          </a:solidFill>
                          <a:latin typeface="Calibri"/>
                        </a:rPr>
                        <a:t>Summary of 2012-2013 SLPS AP Benchmarks</a:t>
                      </a:r>
                      <a:r>
                        <a:rPr lang="en-US" sz="1200" b="1" i="0" u="none" strike="noStrike" dirty="0">
                          <a:solidFill>
                            <a:srgbClr val="000000"/>
                          </a:solidFill>
                          <a:latin typeface="Calibri"/>
                        </a:rPr>
                        <a:t>:  </a:t>
                      </a:r>
                      <a:r>
                        <a:rPr lang="en-US" sz="1200" b="1" i="0" u="none" strike="noStrike" dirty="0">
                          <a:solidFill>
                            <a:srgbClr val="FF0000"/>
                          </a:solidFill>
                          <a:latin typeface="Calibri"/>
                        </a:rPr>
                        <a:t>14 high schools</a:t>
                      </a:r>
                      <a:r>
                        <a:rPr lang="en-US" sz="1200" b="1" i="0" u="none" strike="noStrike" dirty="0">
                          <a:solidFill>
                            <a:srgbClr val="000000"/>
                          </a:solidFill>
                          <a:latin typeface="Calibri"/>
                        </a:rPr>
                        <a:t>, </a:t>
                      </a:r>
                      <a:r>
                        <a:rPr lang="en-US" sz="1200" b="1" i="0" u="none" strike="noStrike" dirty="0">
                          <a:solidFill>
                            <a:srgbClr val="00B050"/>
                          </a:solidFill>
                          <a:latin typeface="Calibri"/>
                        </a:rPr>
                        <a:t>13 </a:t>
                      </a:r>
                      <a:r>
                        <a:rPr lang="en-US" sz="1200" b="1" i="0" u="none" strike="noStrike" dirty="0" smtClean="0">
                          <a:solidFill>
                            <a:srgbClr val="00B050"/>
                          </a:solidFill>
                          <a:latin typeface="Calibri"/>
                        </a:rPr>
                        <a:t>subject areas</a:t>
                      </a:r>
                      <a:r>
                        <a:rPr lang="en-US" sz="1200" b="1" i="0" u="none" strike="noStrike" dirty="0" smtClean="0">
                          <a:solidFill>
                            <a:srgbClr val="000000"/>
                          </a:solidFill>
                          <a:latin typeface="Calibri"/>
                        </a:rPr>
                        <a:t>, </a:t>
                      </a:r>
                      <a:r>
                        <a:rPr lang="en-US" sz="1200" b="1" i="0" u="none" strike="noStrike" dirty="0">
                          <a:solidFill>
                            <a:srgbClr val="000000"/>
                          </a:solidFill>
                          <a:latin typeface="Calibri"/>
                        </a:rPr>
                        <a:t>and </a:t>
                      </a:r>
                      <a:r>
                        <a:rPr lang="en-US" sz="1200" b="1" i="0" u="none" strike="noStrike" dirty="0">
                          <a:solidFill>
                            <a:srgbClr val="7030A0"/>
                          </a:solidFill>
                          <a:latin typeface="Calibri"/>
                        </a:rPr>
                        <a:t>82 AP sections</a:t>
                      </a:r>
                      <a:endParaRPr lang="en-US" sz="12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0034">
                <a:tc>
                  <a:txBody>
                    <a:bodyPr/>
                    <a:lstStyle/>
                    <a:p>
                      <a:pPr algn="l" fontAlgn="b"/>
                      <a:r>
                        <a:rPr lang="en-US" sz="1200" b="1" i="0" u="none" strike="noStrike" dirty="0">
                          <a:solidFill>
                            <a:srgbClr val="000000"/>
                          </a:solidFill>
                          <a:latin typeface="Calibri"/>
                        </a:rPr>
                        <a:t>BNMK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latin typeface="Calibri"/>
                        </a:rPr>
                        <a:t>Total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 B1-&gt;B2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dirty="0">
                          <a:solidFill>
                            <a:srgbClr val="000000"/>
                          </a:solidFill>
                          <a:latin typeface="Calibri"/>
                        </a:rPr>
                        <a:t>(-) B1-&gt; B2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latin typeface="Calibri"/>
                        </a:rPr>
                        <a:t>(0) B1-B2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 B2-&gt;B3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a:solidFill>
                            <a:srgbClr val="000000"/>
                          </a:solidFill>
                          <a:latin typeface="Calibri"/>
                        </a:rPr>
                        <a:t>(-) B2-&gt; 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(0) B2-B3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 B1-&gt;B3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a:solidFill>
                            <a:srgbClr val="000000"/>
                          </a:solidFill>
                          <a:latin typeface="Calibri"/>
                        </a:rPr>
                        <a:t>(-) B1-&gt; 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(0) B1-B3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0034">
                <a:tc>
                  <a:txBody>
                    <a:bodyPr/>
                    <a:lstStyle/>
                    <a:p>
                      <a:pPr algn="r" fontAlgn="b"/>
                      <a:r>
                        <a:rPr lang="en-US" sz="1200" b="0" i="0" u="none" strike="noStrike" dirty="0">
                          <a:solidFill>
                            <a:srgbClr val="000000"/>
                          </a:solidFill>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Calibri"/>
                        </a:rPr>
                        <a:t>1320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300034">
                <a:tc>
                  <a:txBody>
                    <a:bodyPr/>
                    <a:lstStyle/>
                    <a:p>
                      <a:pPr algn="r" fontAlgn="b"/>
                      <a:r>
                        <a:rPr lang="en-US" sz="12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Calibri"/>
                        </a:rPr>
                        <a:t>1274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7030A0"/>
                          </a:solidFill>
                          <a:latin typeface="Calibri"/>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en-US" sz="1200" b="1" i="0" u="none" strike="noStrike">
                          <a:solidFill>
                            <a:srgbClr val="7030A0"/>
                          </a:solidFill>
                          <a:latin typeface="Calibri"/>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7030A0"/>
                          </a:solidFill>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dirty="0">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300034">
                <a:tc>
                  <a:txBody>
                    <a:bodyPr/>
                    <a:lstStyle/>
                    <a:p>
                      <a:pPr algn="r" fontAlgn="b"/>
                      <a:r>
                        <a:rPr lang="en-US" sz="12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Calibri"/>
                        </a:rPr>
                        <a:t>1416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l" fontAlgn="b"/>
                      <a:r>
                        <a:rPr lang="en-US" sz="1200" b="0" i="0" u="none" strike="noStrike"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r" fontAlgn="b"/>
                      <a:r>
                        <a:rPr lang="en-US" sz="1200" b="1" i="0" u="none" strike="noStrike">
                          <a:solidFill>
                            <a:srgbClr val="7030A0"/>
                          </a:solidFill>
                          <a:latin typeface="Calibri"/>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en-US" sz="1200" b="1" i="0" u="none" strike="noStrike" dirty="0">
                          <a:solidFill>
                            <a:srgbClr val="7030A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7030A0"/>
                          </a:solidFill>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7030A0"/>
                          </a:solidFill>
                          <a:latin typeface="Calibri"/>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en-US" sz="1200" b="1" i="0" u="none" strike="noStrike">
                          <a:solidFill>
                            <a:srgbClr val="7030A0"/>
                          </a:solidFill>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7030A0"/>
                          </a:solidFill>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0034">
                <a:tc gridSpan="2">
                  <a:txBody>
                    <a:bodyPr/>
                    <a:lstStyle/>
                    <a:p>
                      <a:pPr algn="ctr" fontAlgn="b"/>
                      <a:r>
                        <a:rPr lang="en-US" sz="1200" b="1" i="0" u="none" strike="noStrike" dirty="0">
                          <a:solidFill>
                            <a:srgbClr val="000000"/>
                          </a:solidFill>
                          <a:latin typeface="Calibri"/>
                        </a:rPr>
                        <a:t># </a:t>
                      </a:r>
                      <a:r>
                        <a:rPr lang="en-US" sz="1200" b="1" i="0" u="none" strike="noStrike" dirty="0" smtClean="0">
                          <a:solidFill>
                            <a:srgbClr val="000000"/>
                          </a:solidFill>
                          <a:latin typeface="Calibri"/>
                        </a:rPr>
                        <a:t>Subjects</a:t>
                      </a:r>
                      <a:endParaRPr lang="en-US" sz="12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r" fontAlgn="b"/>
                      <a:r>
                        <a:rPr lang="en-US" sz="1200" b="1" i="0" u="none" strike="noStrike" dirty="0">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fontAlgn="b"/>
                      <a:r>
                        <a:rPr lang="en-US" sz="1200" b="1" i="0" u="none" strike="noStrike">
                          <a:solidFill>
                            <a:srgbClr val="00B05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B05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fontAlgn="b"/>
                      <a:r>
                        <a:rPr lang="en-US" sz="1200" b="1" i="0" u="none" strike="noStrike">
                          <a:solidFill>
                            <a:srgbClr val="00B050"/>
                          </a:solidFill>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B050"/>
                          </a:solidFill>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fontAlgn="b"/>
                      <a:r>
                        <a:rPr lang="en-US" sz="1200" b="1" i="0" u="none" strike="noStrike" dirty="0">
                          <a:solidFill>
                            <a:srgbClr val="00B05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B05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Content Placeholder 6"/>
          <p:cNvGraphicFramePr>
            <a:graphicFrameLocks/>
          </p:cNvGraphicFramePr>
          <p:nvPr/>
        </p:nvGraphicFramePr>
        <p:xfrm>
          <a:off x="533400" y="4572000"/>
          <a:ext cx="5410200" cy="1676397"/>
        </p:xfrm>
        <a:graphic>
          <a:graphicData uri="http://schemas.openxmlformats.org/drawingml/2006/table">
            <a:tbl>
              <a:tblPr/>
              <a:tblGrid>
                <a:gridCol w="472996"/>
                <a:gridCol w="289004"/>
                <a:gridCol w="228600"/>
                <a:gridCol w="304800"/>
                <a:gridCol w="228600"/>
                <a:gridCol w="304800"/>
                <a:gridCol w="228600"/>
                <a:gridCol w="457200"/>
                <a:gridCol w="381000"/>
                <a:gridCol w="156906"/>
                <a:gridCol w="206398"/>
                <a:gridCol w="551096"/>
                <a:gridCol w="381000"/>
                <a:gridCol w="609600"/>
                <a:gridCol w="609600"/>
              </a:tblGrid>
              <a:tr h="650031">
                <a:tc>
                  <a:txBody>
                    <a:bodyPr/>
                    <a:lstStyle/>
                    <a:p>
                      <a:pPr algn="l" rtl="0" fontAlgn="ctr"/>
                      <a:r>
                        <a:rPr lang="en-US" sz="900" b="1" i="0" u="none" strike="noStrike" dirty="0">
                          <a:solidFill>
                            <a:srgbClr val="000000"/>
                          </a:solidFill>
                          <a:latin typeface="Calibri"/>
                        </a:rPr>
                        <a:t>Student</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en-US" sz="900" b="1" i="0" u="none" strike="noStrike">
                          <a:solidFill>
                            <a:srgbClr val="000000"/>
                          </a:solidFill>
                          <a:latin typeface="Calibri"/>
                        </a:rPr>
                        <a:t>B1 MC</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900" b="1" i="0" u="none" strike="noStrike">
                          <a:solidFill>
                            <a:srgbClr val="000000"/>
                          </a:solidFill>
                          <a:latin typeface="Calibri"/>
                        </a:rPr>
                        <a:t>B1 FR</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900" b="1" i="0" u="none" strike="noStrike" dirty="0">
                          <a:solidFill>
                            <a:srgbClr val="000000"/>
                          </a:solidFill>
                          <a:latin typeface="Calibri"/>
                        </a:rPr>
                        <a:t>B2 MC</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rtl="0" fontAlgn="ctr"/>
                      <a:r>
                        <a:rPr lang="en-US" sz="900" b="1" i="0" u="none" strike="noStrike">
                          <a:solidFill>
                            <a:srgbClr val="000000"/>
                          </a:solidFill>
                          <a:latin typeface="Calibri"/>
                        </a:rPr>
                        <a:t>B2 FR</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rtl="0" fontAlgn="ctr"/>
                      <a:r>
                        <a:rPr lang="en-US" sz="900" b="1" i="0" u="none" strike="noStrike" dirty="0">
                          <a:solidFill>
                            <a:srgbClr val="000000"/>
                          </a:solidFill>
                          <a:latin typeface="Calibri"/>
                        </a:rPr>
                        <a:t>B3 MC</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rtl="0" fontAlgn="ctr"/>
                      <a:r>
                        <a:rPr lang="en-US" sz="900" b="1" i="0" u="none" strike="noStrike">
                          <a:solidFill>
                            <a:srgbClr val="000000"/>
                          </a:solidFill>
                          <a:latin typeface="Calibri"/>
                        </a:rPr>
                        <a:t>B3 FR</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rtl="0" fontAlgn="ctr"/>
                      <a:r>
                        <a:rPr lang="en-US" sz="900" b="1" i="0" u="none" strike="noStrike">
                          <a:solidFill>
                            <a:srgbClr val="000000"/>
                          </a:solidFill>
                          <a:latin typeface="Calibri"/>
                        </a:rPr>
                        <a:t>MOCK MC </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04D9"/>
                    </a:solidFill>
                  </a:tcPr>
                </a:tc>
                <a:tc>
                  <a:txBody>
                    <a:bodyPr/>
                    <a:lstStyle/>
                    <a:p>
                      <a:pPr algn="ctr" rtl="0" fontAlgn="ctr"/>
                      <a:r>
                        <a:rPr lang="en-US" sz="900" b="1" i="0" u="none" strike="noStrike">
                          <a:solidFill>
                            <a:srgbClr val="000000"/>
                          </a:solidFill>
                          <a:latin typeface="Calibri"/>
                        </a:rPr>
                        <a:t>MOCK FR</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04D9"/>
                    </a:solidFill>
                  </a:tcPr>
                </a:tc>
                <a:tc>
                  <a:txBody>
                    <a:bodyPr/>
                    <a:lstStyle/>
                    <a:p>
                      <a:pPr algn="ctr" rtl="0" fontAlgn="ctr"/>
                      <a:r>
                        <a:rPr lang="en-US" sz="900" b="1" i="0" u="none" strike="noStrike">
                          <a:solidFill>
                            <a:srgbClr val="000000"/>
                          </a:solidFill>
                          <a:latin typeface="Calibri"/>
                        </a:rPr>
                        <a:t>S1</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900" b="1" i="0" u="none" strike="noStrike">
                          <a:solidFill>
                            <a:srgbClr val="000000"/>
                          </a:solidFill>
                          <a:latin typeface="Calibri"/>
                        </a:rPr>
                        <a:t>Q3</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900" b="1" i="0" u="none" strike="noStrike">
                          <a:solidFill>
                            <a:srgbClr val="000000"/>
                          </a:solidFill>
                          <a:latin typeface="Calibri"/>
                        </a:rPr>
                        <a:t>After School Tutoring</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rtl="0" fontAlgn="ctr"/>
                      <a:r>
                        <a:rPr lang="en-US" sz="900" b="1" i="0" u="none" strike="noStrike">
                          <a:solidFill>
                            <a:srgbClr val="000000"/>
                          </a:solidFill>
                          <a:latin typeface="Calibri"/>
                        </a:rPr>
                        <a:t>SHM </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rtl="0" fontAlgn="ctr"/>
                      <a:r>
                        <a:rPr lang="en-US" sz="900" b="1" i="0" u="none" strike="noStrike">
                          <a:solidFill>
                            <a:srgbClr val="000000"/>
                          </a:solidFill>
                          <a:latin typeface="Calibri"/>
                        </a:rPr>
                        <a:t>Projected AP exam score (B3) </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900" b="1" i="0" u="none" strike="noStrike">
                          <a:solidFill>
                            <a:srgbClr val="000000"/>
                          </a:solidFill>
                          <a:latin typeface="Calibri"/>
                        </a:rPr>
                        <a:t>Projected AP exam score (M) </a:t>
                      </a:r>
                    </a:p>
                  </a:txBody>
                  <a:tcPr marL="8603" marR="8603" marT="8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1D6FF"/>
                    </a:solidFill>
                  </a:tcPr>
                </a:tc>
              </a:tr>
              <a:tr h="171061">
                <a:tc>
                  <a:txBody>
                    <a:bodyPr/>
                    <a:lstStyle/>
                    <a:p>
                      <a:pPr algn="l" rtl="0" fontAlgn="b"/>
                      <a:r>
                        <a:rPr lang="en-US" sz="900" b="0" i="0" u="none" strike="noStrike">
                          <a:solidFill>
                            <a:srgbClr val="000000"/>
                          </a:solidFill>
                          <a:latin typeface="Calibri"/>
                        </a:rPr>
                        <a:t>S1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latin typeface="Calibri"/>
                        </a:rPr>
                        <a:t>53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latin typeface="Calibri"/>
                        </a:rPr>
                        <a:t>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latin typeface="Calibri"/>
                        </a:rPr>
                        <a:t>33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72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67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38.46501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rtl="0" fontAlgn="b"/>
                      <a:r>
                        <a:rPr lang="en-US" sz="900" b="0" i="0" u="none" strike="noStrike">
                          <a:solidFill>
                            <a:srgbClr val="000000"/>
                          </a:solidFill>
                          <a:latin typeface="Calibri"/>
                        </a:rPr>
                        <a:t>32.7287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r h="171061">
                <a:tc>
                  <a:txBody>
                    <a:bodyPr/>
                    <a:lstStyle/>
                    <a:p>
                      <a:pPr algn="l" rtl="0" fontAlgn="b"/>
                      <a:r>
                        <a:rPr lang="en-US" sz="900" b="0" i="0" u="none" strike="noStrike">
                          <a:solidFill>
                            <a:srgbClr val="000000"/>
                          </a:solidFill>
                          <a:latin typeface="Calibri"/>
                        </a:rPr>
                        <a:t>S2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54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67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74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5</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 </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 </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91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86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55.50878</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rtl="0" fontAlgn="b"/>
                      <a:r>
                        <a:rPr lang="en-US" sz="900" b="0" i="0" u="none" strike="noStrike">
                          <a:solidFill>
                            <a:srgbClr val="000000"/>
                          </a:solidFill>
                          <a:latin typeface="Calibri"/>
                        </a:rPr>
                        <a:t>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061">
                <a:tc>
                  <a:txBody>
                    <a:bodyPr/>
                    <a:lstStyle/>
                    <a:p>
                      <a:pPr algn="l" rtl="0" fontAlgn="b"/>
                      <a:r>
                        <a:rPr lang="en-US" sz="900" b="0" i="0" u="none" strike="noStrike">
                          <a:solidFill>
                            <a:srgbClr val="000000"/>
                          </a:solidFill>
                          <a:latin typeface="Calibri"/>
                        </a:rPr>
                        <a:t>S3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74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65</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28.86549</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rtl="0" fontAlgn="b"/>
                      <a:r>
                        <a:rPr lang="en-US" sz="900" b="0" i="0" u="none" strike="noStrike">
                          <a:solidFill>
                            <a:srgbClr val="000000"/>
                          </a:solidFill>
                          <a:latin typeface="Calibri"/>
                        </a:rPr>
                        <a:t>30.1574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r h="171061">
                <a:tc>
                  <a:txBody>
                    <a:bodyPr/>
                    <a:lstStyle/>
                    <a:p>
                      <a:pPr algn="l" rtl="0" fontAlgn="b"/>
                      <a:r>
                        <a:rPr lang="en-US" sz="900" b="0" i="0" u="none" strike="noStrike">
                          <a:solidFill>
                            <a:srgbClr val="000000"/>
                          </a:solidFill>
                          <a:latin typeface="Calibri"/>
                        </a:rPr>
                        <a:t>S4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50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54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5</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80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80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43.50938</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rtl="0" fontAlgn="b"/>
                      <a:r>
                        <a:rPr lang="en-US" sz="900" b="0" i="0" u="none" strike="noStrike">
                          <a:solidFill>
                            <a:srgbClr val="000000"/>
                          </a:solidFill>
                          <a:latin typeface="Calibri"/>
                        </a:rPr>
                        <a:t>58.2202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71061">
                <a:tc>
                  <a:txBody>
                    <a:bodyPr/>
                    <a:lstStyle/>
                    <a:p>
                      <a:pPr algn="l" rtl="0" fontAlgn="b"/>
                      <a:r>
                        <a:rPr lang="en-US" sz="900" b="0" i="0" u="none" strike="noStrike">
                          <a:solidFill>
                            <a:srgbClr val="000000"/>
                          </a:solidFill>
                          <a:latin typeface="Calibri"/>
                        </a:rPr>
                        <a:t>S5</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47</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 </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 </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70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71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34.86519</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r" rtl="0" fontAlgn="b"/>
                      <a:r>
                        <a:rPr lang="en-US" sz="900" b="0" i="0" u="none" strike="noStrike">
                          <a:solidFill>
                            <a:srgbClr val="000000"/>
                          </a:solidFill>
                          <a:latin typeface="Calibri"/>
                        </a:rPr>
                        <a:t>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061">
                <a:tc>
                  <a:txBody>
                    <a:bodyPr/>
                    <a:lstStyle/>
                    <a:p>
                      <a:pPr algn="l" rtl="0" fontAlgn="b"/>
                      <a:r>
                        <a:rPr lang="en-US" sz="900" b="0" i="0" u="none" strike="noStrike">
                          <a:solidFill>
                            <a:srgbClr val="000000"/>
                          </a:solidFill>
                          <a:latin typeface="Calibri"/>
                        </a:rPr>
                        <a:t>S6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0</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46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39</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1</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22</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66</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65</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 </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0" i="0" u="none" strike="noStrike">
                          <a:solidFill>
                            <a:srgbClr val="000000"/>
                          </a:solidFill>
                          <a:latin typeface="Calibri"/>
                        </a:rPr>
                        <a:t>x</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a:solidFill>
                            <a:srgbClr val="000000"/>
                          </a:solidFill>
                          <a:latin typeface="Calibri"/>
                        </a:rPr>
                        <a:t>25.62103</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en-US" sz="900" b="0" i="0" u="none" strike="noStrike" dirty="0">
                          <a:solidFill>
                            <a:srgbClr val="000000"/>
                          </a:solidFill>
                          <a:latin typeface="Calibri"/>
                        </a:rPr>
                        <a:t>32.1894</a:t>
                      </a:r>
                    </a:p>
                  </a:txBody>
                  <a:tcPr marL="8603" marR="8603" marT="8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bl>
          </a:graphicData>
        </a:graphic>
      </p:graphicFrame>
      <p:graphicFrame>
        <p:nvGraphicFramePr>
          <p:cNvPr id="10" name="Table 9"/>
          <p:cNvGraphicFramePr>
            <a:graphicFrameLocks noGrp="1"/>
          </p:cNvGraphicFramePr>
          <p:nvPr/>
        </p:nvGraphicFramePr>
        <p:xfrm>
          <a:off x="6248400" y="4724400"/>
          <a:ext cx="1752600" cy="1295905"/>
        </p:xfrm>
        <a:graphic>
          <a:graphicData uri="http://schemas.openxmlformats.org/drawingml/2006/table">
            <a:tbl>
              <a:tblPr/>
              <a:tblGrid>
                <a:gridCol w="554780"/>
                <a:gridCol w="643040"/>
                <a:gridCol w="554780"/>
              </a:tblGrid>
              <a:tr h="344299">
                <a:tc>
                  <a:txBody>
                    <a:bodyPr/>
                    <a:lstStyle/>
                    <a:p>
                      <a:pPr algn="l" fontAlgn="b"/>
                      <a:r>
                        <a:rPr lang="en-US" sz="1100" b="0" i="0" u="none" strike="noStrike" dirty="0">
                          <a:solidFill>
                            <a:srgbClr val="000000"/>
                          </a:solidFill>
                          <a:latin typeface="Calibri"/>
                        </a:rPr>
                        <a:t> </a:t>
                      </a:r>
                      <a:r>
                        <a:rPr lang="en-US" sz="1100" b="0" i="0" u="none" strike="noStrike" dirty="0" smtClean="0">
                          <a:solidFill>
                            <a:srgbClr val="000000"/>
                          </a:solidFill>
                          <a:latin typeface="Calibri"/>
                        </a:rPr>
                        <a:t>AP World</a:t>
                      </a:r>
                      <a:r>
                        <a:rPr lang="en-US" sz="1100" b="0" i="0" u="none" strike="noStrike" baseline="0" dirty="0" smtClean="0">
                          <a:solidFill>
                            <a:srgbClr val="000000"/>
                          </a:solidFill>
                          <a:latin typeface="Calibri"/>
                        </a:rPr>
                        <a:t> H.</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gridSpan="2">
                  <a:txBody>
                    <a:bodyPr/>
                    <a:lstStyle/>
                    <a:p>
                      <a:pPr algn="ctr" fontAlgn="b"/>
                      <a:r>
                        <a:rPr lang="en-US" sz="1100" b="0" i="0" u="none" strike="noStrike" dirty="0">
                          <a:solidFill>
                            <a:srgbClr val="000000"/>
                          </a:solidFill>
                          <a:latin typeface="Calibri"/>
                        </a:rPr>
                        <a:t>Projected AP score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90220">
                <a:tc rowSpan="5">
                  <a:txBody>
                    <a:bodyPr/>
                    <a:lstStyle/>
                    <a:p>
                      <a:pPr algn="ctr" fontAlgn="ctr"/>
                      <a:r>
                        <a:rPr lang="en-US" sz="1100" b="0" i="0" u="none" strike="noStrike">
                          <a:solidFill>
                            <a:srgbClr val="000000"/>
                          </a:solidFill>
                          <a:latin typeface="Calibri"/>
                        </a:rPr>
                        <a:t>Comp Score 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latin typeface="Calibri"/>
                        </a:rPr>
                        <a:t>74-120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90220">
                <a:tc vMerge="1">
                  <a:txBody>
                    <a:bodyPr/>
                    <a:lstStyle/>
                    <a:p>
                      <a:endParaRPr lang="en-US"/>
                    </a:p>
                  </a:txBody>
                  <a:tcPr/>
                </a:tc>
                <a:tc>
                  <a:txBody>
                    <a:bodyPr/>
                    <a:lstStyle/>
                    <a:p>
                      <a:pPr algn="l" fontAlgn="b"/>
                      <a:r>
                        <a:rPr lang="en-US" sz="1100" b="0" i="0" u="none" strike="noStrike">
                          <a:solidFill>
                            <a:srgbClr val="000000"/>
                          </a:solidFill>
                          <a:latin typeface="Calibri"/>
                        </a:rPr>
                        <a:t>60-73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90220">
                <a:tc vMerge="1">
                  <a:txBody>
                    <a:bodyPr/>
                    <a:lstStyle/>
                    <a:p>
                      <a:endParaRPr lang="en-US"/>
                    </a:p>
                  </a:txBody>
                  <a:tcPr/>
                </a:tc>
                <a:tc>
                  <a:txBody>
                    <a:bodyPr/>
                    <a:lstStyle/>
                    <a:p>
                      <a:pPr algn="l" fontAlgn="b"/>
                      <a:r>
                        <a:rPr lang="en-US" sz="1100" b="0" i="0" u="none" strike="noStrike">
                          <a:solidFill>
                            <a:srgbClr val="000000"/>
                          </a:solidFill>
                          <a:latin typeface="Calibri"/>
                        </a:rPr>
                        <a:t>43-59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90220">
                <a:tc vMerge="1">
                  <a:txBody>
                    <a:bodyPr/>
                    <a:lstStyle/>
                    <a:p>
                      <a:endParaRPr lang="en-US"/>
                    </a:p>
                  </a:txBody>
                  <a:tcPr/>
                </a:tc>
                <a:tc>
                  <a:txBody>
                    <a:bodyPr/>
                    <a:lstStyle/>
                    <a:p>
                      <a:pPr algn="l" fontAlgn="b"/>
                      <a:r>
                        <a:rPr lang="en-US" sz="1100" b="0" i="0" u="none" strike="noStrike">
                          <a:solidFill>
                            <a:srgbClr val="000000"/>
                          </a:solidFill>
                          <a:latin typeface="Calibri"/>
                        </a:rPr>
                        <a:t>27-42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l" fontAlgn="b"/>
                      <a:r>
                        <a:rPr lang="en-US" sz="10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r h="190220">
                <a:tc vMerge="1">
                  <a:txBody>
                    <a:bodyPr/>
                    <a:lstStyle/>
                    <a:p>
                      <a:endParaRPr lang="en-US"/>
                    </a:p>
                  </a:txBody>
                  <a:tcPr/>
                </a:tc>
                <a:tc>
                  <a:txBody>
                    <a:bodyPr/>
                    <a:lstStyle/>
                    <a:p>
                      <a:pPr algn="l" fontAlgn="b"/>
                      <a:r>
                        <a:rPr lang="en-US" sz="1100" b="0" i="0" u="none" strike="noStrike">
                          <a:solidFill>
                            <a:srgbClr val="000000"/>
                          </a:solidFill>
                          <a:latin typeface="Calibri"/>
                        </a:rPr>
                        <a:t>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r>
              <a:rPr lang="en-US" sz="2000" dirty="0" smtClean="0"/>
              <a:t>April 6, 2013</a:t>
            </a:r>
          </a:p>
          <a:p>
            <a:r>
              <a:rPr lang="en-US" sz="2000" dirty="0" smtClean="0"/>
              <a:t>Clyde C. Miller Academy</a:t>
            </a:r>
          </a:p>
          <a:p>
            <a:r>
              <a:rPr lang="en-US" sz="2000" dirty="0" smtClean="0"/>
              <a:t>83 students—11 AP subject areas</a:t>
            </a:r>
          </a:p>
          <a:p>
            <a:pPr>
              <a:buNone/>
            </a:pPr>
            <a:r>
              <a:rPr lang="en-US" sz="2000" i="1" dirty="0" smtClean="0"/>
              <a:t>	“</a:t>
            </a:r>
            <a:r>
              <a:rPr lang="en-US" sz="2000" b="1" i="1" dirty="0" smtClean="0">
                <a:solidFill>
                  <a:srgbClr val="00B050"/>
                </a:solidFill>
              </a:rPr>
              <a:t>I talked to my class today about what they thought about Saturday.  They overwhelmingly said they would do it again</a:t>
            </a:r>
            <a:r>
              <a:rPr lang="en-US" sz="2000" i="1" dirty="0" smtClean="0"/>
              <a:t>.“</a:t>
            </a:r>
          </a:p>
          <a:p>
            <a:pPr>
              <a:buNone/>
            </a:pPr>
            <a:endParaRPr lang="en-US" sz="2000" i="1" dirty="0" smtClean="0"/>
          </a:p>
          <a:p>
            <a:pPr>
              <a:buNone/>
            </a:pPr>
            <a:r>
              <a:rPr lang="en-US" sz="2000" i="1" dirty="0" smtClean="0"/>
              <a:t>	“</a:t>
            </a:r>
            <a:r>
              <a:rPr lang="en-US" sz="2000" b="1" i="1" dirty="0" smtClean="0">
                <a:solidFill>
                  <a:srgbClr val="00B0F0"/>
                </a:solidFill>
              </a:rPr>
              <a:t>The experience was enlightening and it allowed students to understand how well they needed to prepare.  The student turnout was better than expected and I'm sure if we continue the program it will grow yearly</a:t>
            </a:r>
            <a:r>
              <a:rPr lang="en-US" sz="2000" i="1" dirty="0" smtClean="0"/>
              <a:t>.”</a:t>
            </a:r>
            <a:endParaRPr lang="en-US" sz="2000" dirty="0" smtClean="0"/>
          </a:p>
          <a:p>
            <a:pPr eaLnBrk="1" hangingPunct="1">
              <a:buFont typeface="Wingdings 3" pitchFamily="18" charset="2"/>
              <a:buNone/>
            </a:pPr>
            <a:endParaRPr lang="en-US"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lang="en-US" dirty="0" smtClean="0"/>
              <a:t>District-wide </a:t>
            </a:r>
            <a:r>
              <a:rPr lang="en-US" dirty="0" smtClean="0"/>
              <a:t>Mock </a:t>
            </a:r>
            <a:r>
              <a:rPr lang="en-US" dirty="0" smtClean="0"/>
              <a:t>AP </a:t>
            </a:r>
            <a:r>
              <a:rPr lang="en-US" dirty="0" smtClean="0"/>
              <a:t>Exams</a:t>
            </a:r>
            <a:endParaRPr lang="en-US" dirty="0"/>
          </a:p>
        </p:txBody>
      </p:sp>
      <p:sp>
        <p:nvSpPr>
          <p:cNvPr id="14340"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2C4B9C89-3543-4B23-8600-F49269BDDBCC}" type="datetime1">
              <a:rPr lang="en-US" smtClean="0"/>
              <a:pPr fontAlgn="base">
                <a:spcBef>
                  <a:spcPct val="0"/>
                </a:spcBef>
                <a:spcAft>
                  <a:spcPct val="0"/>
                </a:spcAft>
                <a:defRPr/>
              </a:pPr>
              <a:t>5/3/2013</a:t>
            </a:fld>
            <a:endParaRPr lang="en-US" dirty="0" smtClean="0"/>
          </a:p>
        </p:txBody>
      </p:sp>
      <p:sp>
        <p:nvSpPr>
          <p:cNvPr id="14341"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581EA22-E08F-4CA7-94AB-A99A0EFFB4FA}" type="slidenum">
              <a:rPr lang="en-US" smtClean="0"/>
              <a:pPr fontAlgn="base">
                <a:spcBef>
                  <a:spcPct val="0"/>
                </a:spcBef>
                <a:spcAft>
                  <a:spcPct val="0"/>
                </a:spcAft>
                <a:defRPr/>
              </a:pPr>
              <a:t>5</a:t>
            </a:fld>
            <a:endParaRPr lang="en-US" dirty="0" smtClean="0"/>
          </a:p>
        </p:txBody>
      </p:sp>
      <p:sp>
        <p:nvSpPr>
          <p:cNvPr id="14342"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p:txBody>
          <a:bodyPr/>
          <a:lstStyle/>
          <a:p>
            <a:r>
              <a:rPr lang="en-US" dirty="0" smtClean="0"/>
              <a:t>Gateway High School</a:t>
            </a:r>
          </a:p>
          <a:p>
            <a:r>
              <a:rPr lang="en-US" dirty="0" smtClean="0"/>
              <a:t>The pre-AP Summer program will focus on five essential skills: teamwork, organization, reading, writing, and problem solving.</a:t>
            </a:r>
          </a:p>
          <a:p>
            <a:pPr eaLnBrk="1" hangingPunct="1">
              <a:buFont typeface="Wingdings 3" pitchFamily="18" charset="2"/>
              <a:buNone/>
            </a:pPr>
            <a:endParaRPr lang="en-US"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lang="en-US" dirty="0" smtClean="0"/>
              <a:t>Pre-AP Summer </a:t>
            </a:r>
            <a:r>
              <a:rPr lang="en-US" dirty="0" smtClean="0"/>
              <a:t>Program</a:t>
            </a:r>
            <a:endParaRPr lang="en-US" dirty="0"/>
          </a:p>
        </p:txBody>
      </p:sp>
      <p:sp>
        <p:nvSpPr>
          <p:cNvPr id="14340"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2C4B9C89-3543-4B23-8600-F49269BDDBCC}" type="datetime1">
              <a:rPr lang="en-US" smtClean="0"/>
              <a:pPr fontAlgn="base">
                <a:spcBef>
                  <a:spcPct val="0"/>
                </a:spcBef>
                <a:spcAft>
                  <a:spcPct val="0"/>
                </a:spcAft>
                <a:defRPr/>
              </a:pPr>
              <a:t>5/3/2013</a:t>
            </a:fld>
            <a:endParaRPr lang="en-US" dirty="0" smtClean="0"/>
          </a:p>
        </p:txBody>
      </p:sp>
      <p:sp>
        <p:nvSpPr>
          <p:cNvPr id="14341"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239CC12F-D2E8-49E6-8D1C-63434C80BBE3}" type="slidenum">
              <a:rPr lang="en-US" smtClean="0"/>
              <a:pPr fontAlgn="base">
                <a:spcBef>
                  <a:spcPct val="0"/>
                </a:spcBef>
                <a:spcAft>
                  <a:spcPct val="0"/>
                </a:spcAft>
                <a:defRPr/>
              </a:pPr>
              <a:t>6</a:t>
            </a:fld>
            <a:endParaRPr lang="en-US" dirty="0" smtClean="0"/>
          </a:p>
        </p:txBody>
      </p:sp>
      <p:sp>
        <p:nvSpPr>
          <p:cNvPr id="14342"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graphicFrame>
        <p:nvGraphicFramePr>
          <p:cNvPr id="7" name="Table 6"/>
          <p:cNvGraphicFramePr>
            <a:graphicFrameLocks noGrp="1"/>
          </p:cNvGraphicFramePr>
          <p:nvPr/>
        </p:nvGraphicFramePr>
        <p:xfrm>
          <a:off x="1905000" y="3276600"/>
          <a:ext cx="3886200" cy="3048000"/>
        </p:xfrm>
        <a:graphic>
          <a:graphicData uri="http://schemas.openxmlformats.org/drawingml/2006/table">
            <a:tbl>
              <a:tblPr/>
              <a:tblGrid>
                <a:gridCol w="2544770"/>
                <a:gridCol w="1341430"/>
              </a:tblGrid>
              <a:tr h="254000">
                <a:tc>
                  <a:txBody>
                    <a:bodyPr/>
                    <a:lstStyle/>
                    <a:p>
                      <a:pPr algn="l" fontAlgn="b"/>
                      <a:r>
                        <a:rPr lang="en-US" sz="1000" b="0" i="0" u="none" strike="noStrike" dirty="0">
                          <a:solidFill>
                            <a:srgbClr val="000000"/>
                          </a:solidFill>
                          <a:latin typeface="Times New Roman"/>
                        </a:rPr>
                        <a:t>Course Title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1000" b="0" i="0" u="none" strike="noStrike">
                          <a:solidFill>
                            <a:srgbClr val="000000"/>
                          </a:solidFill>
                          <a:latin typeface="Times New Roman"/>
                        </a:rPr>
                        <a:t>Course Number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254000">
                <a:tc>
                  <a:txBody>
                    <a:bodyPr/>
                    <a:lstStyle/>
                    <a:p>
                      <a:pPr algn="l" fontAlgn="b"/>
                      <a:r>
                        <a:rPr lang="en-US" sz="1000" b="0" i="0" u="none" strike="noStrike" dirty="0">
                          <a:solidFill>
                            <a:srgbClr val="000000"/>
                          </a:solidFill>
                          <a:latin typeface="Times New Roman"/>
                        </a:rPr>
                        <a:t>pre-AP Biology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20133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dirty="0">
                          <a:solidFill>
                            <a:srgbClr val="000000"/>
                          </a:solidFill>
                          <a:latin typeface="Times New Roman"/>
                        </a:rPr>
                        <a:t>pre-AP Calculus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55203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Chemistry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55213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Environmental Science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20453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English Language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5993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English Literature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80600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European History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10603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Physics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20473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Statistics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15505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US History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Times New Roman"/>
                        </a:rPr>
                        <a:t>10125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000" b="0" i="0" u="none" strike="noStrike">
                          <a:solidFill>
                            <a:srgbClr val="000000"/>
                          </a:solidFill>
                          <a:latin typeface="Times New Roman"/>
                        </a:rPr>
                        <a:t>pre-AP World History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Times New Roman"/>
                        </a:rPr>
                        <a:t>10283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eaLnBrk="1" hangingPunct="1">
              <a:buNone/>
            </a:pPr>
            <a:endParaRPr lang="en-US" dirty="0" smtClean="0"/>
          </a:p>
        </p:txBody>
      </p:sp>
      <p:sp>
        <p:nvSpPr>
          <p:cNvPr id="3" name="Title 2"/>
          <p:cNvSpPr>
            <a:spLocks noGrp="1"/>
          </p:cNvSpPr>
          <p:nvPr>
            <p:ph type="title"/>
          </p:nvPr>
        </p:nvSpPr>
        <p:spPr>
          <a:xfrm>
            <a:off x="381000" y="1828800"/>
            <a:ext cx="8229600" cy="1905000"/>
          </a:xfrm>
        </p:spPr>
        <p:txBody>
          <a:bodyPr>
            <a:normAutofit/>
          </a:bodyPr>
          <a:lstStyle/>
          <a:p>
            <a:pPr algn="ctr" eaLnBrk="1" fontAlgn="auto" hangingPunct="1">
              <a:spcAft>
                <a:spcPts val="0"/>
              </a:spcAft>
              <a:defRPr/>
            </a:pPr>
            <a:r>
              <a:rPr lang="en-US" sz="8000" dirty="0" smtClean="0"/>
              <a:t>THANK YOU</a:t>
            </a:r>
            <a:endParaRPr lang="en-US" sz="8000" dirty="0"/>
          </a:p>
        </p:txBody>
      </p:sp>
      <p:sp>
        <p:nvSpPr>
          <p:cNvPr id="15364" name="Date Placeholder 3"/>
          <p:cNvSpPr>
            <a:spLocks noGrp="1"/>
          </p:cNvSpPr>
          <p:nvPr>
            <p:ph type="dt"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486A1F5-E365-473E-9E6F-DFF5556F0AF3}" type="datetime1">
              <a:rPr lang="en-US" smtClean="0"/>
              <a:pPr fontAlgn="base">
                <a:spcBef>
                  <a:spcPct val="0"/>
                </a:spcBef>
                <a:spcAft>
                  <a:spcPct val="0"/>
                </a:spcAft>
                <a:defRPr/>
              </a:pPr>
              <a:t>5/3/2013</a:t>
            </a:fld>
            <a:endParaRPr lang="en-US" dirty="0" smtClean="0"/>
          </a:p>
        </p:txBody>
      </p:sp>
      <p:sp>
        <p:nvSpPr>
          <p:cNvPr id="15365" name="Slide Number Placeholder 4"/>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8DC461B-198D-4D57-AE8D-9A6CE4E1FA86}" type="slidenum">
              <a:rPr lang="en-US" smtClean="0"/>
              <a:pPr fontAlgn="base">
                <a:spcBef>
                  <a:spcPct val="0"/>
                </a:spcBef>
                <a:spcAft>
                  <a:spcPct val="0"/>
                </a:spcAft>
                <a:defRPr/>
              </a:pPr>
              <a:t>7</a:t>
            </a:fld>
            <a:endParaRPr lang="en-US" dirty="0" smtClean="0"/>
          </a:p>
        </p:txBody>
      </p:sp>
      <p:sp>
        <p:nvSpPr>
          <p:cNvPr id="15366"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smtClean="0"/>
              <a:t>St. Louis Public Schools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 Louis Public Schools Presentation Templat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2">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St. Louis Public Schools Presentation Template</Template>
  <TotalTime>96</TotalTime>
  <Words>484</Words>
  <Application>Microsoft Office PowerPoint</Application>
  <PresentationFormat>On-screen Show (4:3)</PresentationFormat>
  <Paragraphs>304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St. Louis Public Schools Presentation Template</vt:lpstr>
      <vt:lpstr>Advanced Placement Incentive Program</vt:lpstr>
      <vt:lpstr>Agenda</vt:lpstr>
      <vt:lpstr>SLPS’s Advanced Placement Incentive Program Trend</vt:lpstr>
      <vt:lpstr>Slide 4</vt:lpstr>
      <vt:lpstr>District-wide Mock AP Exams</vt:lpstr>
      <vt:lpstr>Pre-AP Summer Program</vt:lpstr>
      <vt:lpstr>THANK YOU</vt:lpstr>
    </vt:vector>
  </TitlesOfParts>
  <Company>St. Louis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tbullock</dc:creator>
  <cp:lastModifiedBy>ctrinh5846</cp:lastModifiedBy>
  <cp:revision>23</cp:revision>
  <dcterms:created xsi:type="dcterms:W3CDTF">2008-11-19T15:30:03Z</dcterms:created>
  <dcterms:modified xsi:type="dcterms:W3CDTF">2013-05-03T14:57:57Z</dcterms:modified>
</cp:coreProperties>
</file>