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13"/>
  </p:notesMasterIdLst>
  <p:handoutMasterIdLst>
    <p:handoutMasterId r:id="rId14"/>
  </p:handoutMasterIdLst>
  <p:sldIdLst>
    <p:sldId id="256" r:id="rId2"/>
    <p:sldId id="258" r:id="rId3"/>
    <p:sldId id="265" r:id="rId4"/>
    <p:sldId id="266" r:id="rId5"/>
    <p:sldId id="268" r:id="rId6"/>
    <p:sldId id="269" r:id="rId7"/>
    <p:sldId id="267" r:id="rId8"/>
    <p:sldId id="273" r:id="rId9"/>
    <p:sldId id="270" r:id="rId10"/>
    <p:sldId id="271" r:id="rId11"/>
    <p:sldId id="264" r:id="rId1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2D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1172" autoAdjust="0"/>
  </p:normalViewPr>
  <p:slideViewPr>
    <p:cSldViewPr snapToGrid="0" snapToObjects="1">
      <p:cViewPr>
        <p:scale>
          <a:sx n="80" d="100"/>
          <a:sy n="80" d="100"/>
        </p:scale>
        <p:origin x="-2502" y="-8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boesfsps03\users$\abanks5734\Tax%20Levy\FY14\Tax%20Levy%20AV%20Comparartive%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chart!$B$5</c:f>
              <c:strCache>
                <c:ptCount val="1"/>
                <c:pt idx="0">
                  <c:v>Operating</c:v>
                </c:pt>
              </c:strCache>
            </c:strRef>
          </c:tx>
          <c:spPr>
            <a:solidFill>
              <a:srgbClr val="00B0F0"/>
            </a:solidFill>
          </c:spPr>
          <c:invertIfNegative val="0"/>
          <c:cat>
            <c:numRef>
              <c:f>chart!$C$4:$H$4</c:f>
              <c:numCache>
                <c:formatCode>General</c:formatCode>
                <c:ptCount val="6"/>
                <c:pt idx="0">
                  <c:v>2009</c:v>
                </c:pt>
                <c:pt idx="1">
                  <c:v>2010</c:v>
                </c:pt>
                <c:pt idx="2">
                  <c:v>2011</c:v>
                </c:pt>
                <c:pt idx="3">
                  <c:v>2012</c:v>
                </c:pt>
                <c:pt idx="4">
                  <c:v>2013</c:v>
                </c:pt>
                <c:pt idx="5">
                  <c:v>2014</c:v>
                </c:pt>
              </c:numCache>
            </c:numRef>
          </c:cat>
          <c:val>
            <c:numRef>
              <c:f>chart!$C$5:$H$5</c:f>
              <c:numCache>
                <c:formatCode>General</c:formatCode>
                <c:ptCount val="6"/>
                <c:pt idx="0">
                  <c:v>3.1817000000000002</c:v>
                </c:pt>
                <c:pt idx="1">
                  <c:v>3.2732000000000001</c:v>
                </c:pt>
                <c:pt idx="2">
                  <c:v>3.5531999999999999</c:v>
                </c:pt>
                <c:pt idx="3" formatCode="0.0000">
                  <c:v>3.786</c:v>
                </c:pt>
                <c:pt idx="4" formatCode="0.0000">
                  <c:v>3.75</c:v>
                </c:pt>
                <c:pt idx="5" formatCode="0.0000">
                  <c:v>3.75</c:v>
                </c:pt>
              </c:numCache>
            </c:numRef>
          </c:val>
        </c:ser>
        <c:ser>
          <c:idx val="1"/>
          <c:order val="1"/>
          <c:tx>
            <c:strRef>
              <c:f>chart!$B$6</c:f>
              <c:strCache>
                <c:ptCount val="1"/>
                <c:pt idx="0">
                  <c:v>Debt Service</c:v>
                </c:pt>
              </c:strCache>
            </c:strRef>
          </c:tx>
          <c:spPr>
            <a:solidFill>
              <a:srgbClr val="C00000"/>
            </a:solidFill>
          </c:spPr>
          <c:invertIfNegative val="0"/>
          <c:cat>
            <c:numRef>
              <c:f>chart!$C$4:$H$4</c:f>
              <c:numCache>
                <c:formatCode>General</c:formatCode>
                <c:ptCount val="6"/>
                <c:pt idx="0">
                  <c:v>2009</c:v>
                </c:pt>
                <c:pt idx="1">
                  <c:v>2010</c:v>
                </c:pt>
                <c:pt idx="2">
                  <c:v>2011</c:v>
                </c:pt>
                <c:pt idx="3">
                  <c:v>2012</c:v>
                </c:pt>
                <c:pt idx="4">
                  <c:v>2013</c:v>
                </c:pt>
                <c:pt idx="5">
                  <c:v>2014</c:v>
                </c:pt>
              </c:numCache>
            </c:numRef>
          </c:cat>
          <c:val>
            <c:numRef>
              <c:f>chart!$C$6:$H$6</c:f>
              <c:numCache>
                <c:formatCode>General</c:formatCode>
                <c:ptCount val="6"/>
                <c:pt idx="0">
                  <c:v>0.62109999999999999</c:v>
                </c:pt>
                <c:pt idx="1">
                  <c:v>0.62109999999999999</c:v>
                </c:pt>
                <c:pt idx="2">
                  <c:v>0.62109999999999999</c:v>
                </c:pt>
                <c:pt idx="3">
                  <c:v>0.62109999999999999</c:v>
                </c:pt>
                <c:pt idx="4">
                  <c:v>0.62109999999999999</c:v>
                </c:pt>
                <c:pt idx="5">
                  <c:v>0.62109999999999999</c:v>
                </c:pt>
              </c:numCache>
            </c:numRef>
          </c:val>
        </c:ser>
        <c:dLbls>
          <c:showLegendKey val="0"/>
          <c:showVal val="0"/>
          <c:showCatName val="0"/>
          <c:showSerName val="0"/>
          <c:showPercent val="0"/>
          <c:showBubbleSize val="0"/>
        </c:dLbls>
        <c:gapWidth val="150"/>
        <c:shape val="box"/>
        <c:axId val="142483456"/>
        <c:axId val="142486912"/>
        <c:axId val="0"/>
      </c:bar3DChart>
      <c:catAx>
        <c:axId val="142483456"/>
        <c:scaling>
          <c:orientation val="minMax"/>
        </c:scaling>
        <c:delete val="0"/>
        <c:axPos val="b"/>
        <c:numFmt formatCode="General" sourceLinked="1"/>
        <c:majorTickMark val="none"/>
        <c:minorTickMark val="none"/>
        <c:tickLblPos val="nextTo"/>
        <c:txPr>
          <a:bodyPr rot="0" vert="horz"/>
          <a:lstStyle/>
          <a:p>
            <a:pPr>
              <a:defRPr sz="1000" b="1" i="0" u="none" strike="noStrike" baseline="0">
                <a:solidFill>
                  <a:srgbClr val="000000"/>
                </a:solidFill>
                <a:latin typeface="Calibri"/>
                <a:ea typeface="Calibri"/>
                <a:cs typeface="Calibri"/>
              </a:defRPr>
            </a:pPr>
            <a:endParaRPr lang="en-US"/>
          </a:p>
        </c:txPr>
        <c:crossAx val="142486912"/>
        <c:crosses val="autoZero"/>
        <c:auto val="1"/>
        <c:lblAlgn val="ctr"/>
        <c:lblOffset val="100"/>
        <c:noMultiLvlLbl val="0"/>
      </c:catAx>
      <c:valAx>
        <c:axId val="142486912"/>
        <c:scaling>
          <c:orientation val="minMax"/>
        </c:scaling>
        <c:delete val="0"/>
        <c:axPos val="l"/>
        <c:majorGridlines/>
        <c:title>
          <c:tx>
            <c:rich>
              <a:bodyPr/>
              <a:lstStyle/>
              <a:p>
                <a:pPr>
                  <a:defRPr sz="1400" b="1" i="0" u="none" strike="noStrike" baseline="0">
                    <a:solidFill>
                      <a:srgbClr val="000000"/>
                    </a:solidFill>
                    <a:latin typeface="Calibri"/>
                    <a:ea typeface="Calibri"/>
                    <a:cs typeface="Calibri"/>
                  </a:defRPr>
                </a:pPr>
                <a:r>
                  <a:rPr lang="en-US" sz="1400"/>
                  <a:t>Levy Dollars per $100 Assessed Valuation</a:t>
                </a:r>
              </a:p>
            </c:rich>
          </c:tx>
          <c:layout/>
          <c:overlay val="0"/>
        </c:title>
        <c:numFmt formatCode="#,##0.0000" sourceLinked="0"/>
        <c:majorTickMark val="out"/>
        <c:minorTickMark val="none"/>
        <c:tickLblPos val="nextTo"/>
        <c:txPr>
          <a:bodyPr rot="0" vert="horz"/>
          <a:lstStyle/>
          <a:p>
            <a:pPr>
              <a:defRPr sz="1400" b="0" i="0" u="none" strike="noStrike" baseline="0">
                <a:solidFill>
                  <a:srgbClr val="000000"/>
                </a:solidFill>
                <a:latin typeface="Calibri"/>
                <a:ea typeface="Calibri"/>
                <a:cs typeface="Calibri"/>
              </a:defRPr>
            </a:pPr>
            <a:endParaRPr lang="en-US"/>
          </a:p>
        </c:txPr>
        <c:crossAx val="142483456"/>
        <c:crosses val="autoZero"/>
        <c:crossBetween val="between"/>
      </c:valAx>
      <c:dTable>
        <c:showHorzBorder val="1"/>
        <c:showVertBorder val="1"/>
        <c:showOutline val="1"/>
        <c:showKeys val="0"/>
        <c:txPr>
          <a:bodyPr/>
          <a:lstStyle/>
          <a:p>
            <a:pPr rtl="0">
              <a:defRPr sz="1400"/>
            </a:pPr>
            <a:endParaRPr lang="en-US"/>
          </a:p>
        </c:txPr>
      </c:dTable>
      <c:spPr>
        <a:noFill/>
        <a:ln w="25400">
          <a:noFill/>
        </a:ln>
      </c:spPr>
    </c:plotArea>
    <c:plotVisOnly val="1"/>
    <c:dispBlanksAs val="gap"/>
    <c:showDLblsOverMax val="0"/>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BA6E35-533A-1640-8925-A2087A8EE42F}" type="datetimeFigureOut">
              <a:rPr lang="en-US" smtClean="0"/>
              <a:t>9/21/2015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5D763FC-C080-874B-B52C-594209F1F76F}" type="slidenum">
              <a:rPr lang="en-US" smtClean="0"/>
              <a:t>‹#›</a:t>
            </a:fld>
            <a:endParaRPr lang="en-US"/>
          </a:p>
        </p:txBody>
      </p:sp>
    </p:spTree>
    <p:extLst>
      <p:ext uri="{BB962C8B-B14F-4D97-AF65-F5344CB8AC3E}">
        <p14:creationId xmlns:p14="http://schemas.microsoft.com/office/powerpoint/2010/main" val="15180958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E8D5145-8D50-F74A-948B-76BB50AD821E}" type="datetimeFigureOut">
              <a:rPr lang="en-US" smtClean="0"/>
              <a:t>9/21/2015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051DCD-F602-A04B-AE53-1FC08CF1DFBF}" type="slidenum">
              <a:rPr lang="en-US" smtClean="0"/>
              <a:t>‹#›</a:t>
            </a:fld>
            <a:endParaRPr lang="en-US"/>
          </a:p>
        </p:txBody>
      </p:sp>
    </p:spTree>
    <p:extLst>
      <p:ext uri="{BB962C8B-B14F-4D97-AF65-F5344CB8AC3E}">
        <p14:creationId xmlns:p14="http://schemas.microsoft.com/office/powerpoint/2010/main" val="3778415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a:t>
            </a:fld>
            <a:endParaRPr lang="en-US"/>
          </a:p>
        </p:txBody>
      </p:sp>
    </p:spTree>
    <p:extLst>
      <p:ext uri="{BB962C8B-B14F-4D97-AF65-F5344CB8AC3E}">
        <p14:creationId xmlns:p14="http://schemas.microsoft.com/office/powerpoint/2010/main" val="1834388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SAB approves a tax levy each year to generate the local revenue for</a:t>
            </a:r>
            <a:r>
              <a:rPr lang="en-US" baseline="0" dirty="0" smtClean="0"/>
              <a:t> district </a:t>
            </a:r>
            <a:r>
              <a:rPr lang="en-US" dirty="0" smtClean="0"/>
              <a:t>which must be certified</a:t>
            </a:r>
            <a:r>
              <a:rPr lang="en-US" baseline="0" dirty="0" smtClean="0"/>
              <a:t> by October 1st</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E051DCD-F602-A04B-AE53-1FC08CF1DFBF}" type="slidenum">
              <a:rPr lang="en-US" smtClean="0"/>
              <a:t>2</a:t>
            </a:fld>
            <a:endParaRPr lang="en-US"/>
          </a:p>
        </p:txBody>
      </p:sp>
    </p:spTree>
    <p:extLst>
      <p:ext uri="{BB962C8B-B14F-4D97-AF65-F5344CB8AC3E}">
        <p14:creationId xmlns:p14="http://schemas.microsoft.com/office/powerpoint/2010/main" val="1268772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assessed valuations are in four </a:t>
            </a:r>
            <a:r>
              <a:rPr lang="en-US" dirty="0" smtClean="0"/>
              <a:t>major categories</a:t>
            </a:r>
            <a:r>
              <a:rPr lang="en-US" baseline="0" dirty="0" smtClean="0"/>
              <a:t> (omit the </a:t>
            </a:r>
            <a:r>
              <a:rPr lang="en-US" baseline="0" dirty="0" smtClean="0"/>
              <a:t>largest by far being real estate including both residential and </a:t>
            </a:r>
            <a:r>
              <a:rPr lang="en-US" baseline="0" dirty="0" smtClean="0"/>
              <a:t>commercial). The first three categories are locally assessed and the 4</a:t>
            </a:r>
            <a:r>
              <a:rPr lang="en-US" baseline="30000" dirty="0" smtClean="0"/>
              <a:t>th</a:t>
            </a:r>
            <a:r>
              <a:rPr lang="en-US" baseline="0" dirty="0" smtClean="0"/>
              <a:t>, railroads and utilities are state assessed. The </a:t>
            </a:r>
            <a:r>
              <a:rPr lang="en-US" baseline="0" dirty="0" err="1" smtClean="0"/>
              <a:t>Avs</a:t>
            </a:r>
            <a:r>
              <a:rPr lang="en-US" baseline="0" dirty="0" smtClean="0"/>
              <a:t> </a:t>
            </a:r>
            <a:r>
              <a:rPr lang="en-US" baseline="0" dirty="0" smtClean="0"/>
              <a:t>have increased for the 2</a:t>
            </a:r>
            <a:r>
              <a:rPr lang="en-US" baseline="30000" dirty="0" smtClean="0"/>
              <a:t>nd</a:t>
            </a:r>
            <a:r>
              <a:rPr lang="en-US" baseline="0" dirty="0" smtClean="0"/>
              <a:t> consecutive year after several years of </a:t>
            </a:r>
            <a:r>
              <a:rPr lang="en-US" baseline="0" dirty="0" smtClean="0"/>
              <a:t>decline. 2015 </a:t>
            </a:r>
            <a:r>
              <a:rPr lang="en-US" baseline="0" dirty="0" err="1" smtClean="0"/>
              <a:t>Avs</a:t>
            </a:r>
            <a:r>
              <a:rPr lang="en-US" baseline="0" dirty="0" smtClean="0"/>
              <a:t> have increased to $4.12B, more than $45M from 2014.</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a:t>
            </a:fld>
            <a:endParaRPr lang="en-US"/>
          </a:p>
        </p:txBody>
      </p:sp>
    </p:spTree>
    <p:extLst>
      <p:ext uri="{BB962C8B-B14F-4D97-AF65-F5344CB8AC3E}">
        <p14:creationId xmlns:p14="http://schemas.microsoft.com/office/powerpoint/2010/main" val="2353558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However, the operating tax rate is calculated only on the local valuations and excludes the new construction and improvement, 88m. So the tax rate is based on a 1.3% decline from 2014.</a:t>
            </a:r>
          </a:p>
          <a:p>
            <a:endParaRPr lang="en-US" baseline="0" dirty="0" smtClean="0"/>
          </a:p>
        </p:txBody>
      </p:sp>
      <p:sp>
        <p:nvSpPr>
          <p:cNvPr id="4" name="Slide Number Placeholder 3"/>
          <p:cNvSpPr>
            <a:spLocks noGrp="1"/>
          </p:cNvSpPr>
          <p:nvPr>
            <p:ph type="sldNum" sz="quarter" idx="10"/>
          </p:nvPr>
        </p:nvSpPr>
        <p:spPr/>
        <p:txBody>
          <a:bodyPr/>
          <a:lstStyle/>
          <a:p>
            <a:fld id="{FE051DCD-F602-A04B-AE53-1FC08CF1DFBF}" type="slidenum">
              <a:rPr lang="en-US" smtClean="0"/>
              <a:t>4</a:t>
            </a:fld>
            <a:endParaRPr lang="en-US"/>
          </a:p>
        </p:txBody>
      </p:sp>
    </p:spTree>
    <p:extLst>
      <p:ext uri="{BB962C8B-B14F-4D97-AF65-F5344CB8AC3E}">
        <p14:creationId xmlns:p14="http://schemas.microsoft.com/office/powerpoint/2010/main" val="2403079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a:t>
            </a:r>
            <a:r>
              <a:rPr lang="en-US" dirty="0" smtClean="0"/>
              <a:t>6 </a:t>
            </a:r>
            <a:r>
              <a:rPr lang="en-US" dirty="0" smtClean="0"/>
              <a:t>year history of our</a:t>
            </a:r>
            <a:r>
              <a:rPr lang="en-US" baseline="0" dirty="0" smtClean="0"/>
              <a:t> operating and debt service tax rates. The operating rate increased from 2009 thru 2011, when </a:t>
            </a:r>
            <a:r>
              <a:rPr lang="en-US" baseline="0" dirty="0" err="1" smtClean="0"/>
              <a:t>Avs</a:t>
            </a:r>
            <a:r>
              <a:rPr lang="en-US" baseline="0" dirty="0" smtClean="0"/>
              <a:t> were declining. 2012 was the recoupment year when we captured lost revenue due to AV reductions </a:t>
            </a:r>
            <a:r>
              <a:rPr lang="en-US" baseline="0" dirty="0" smtClean="0"/>
              <a:t>from </a:t>
            </a:r>
            <a:r>
              <a:rPr lang="en-US" baseline="0" dirty="0" smtClean="0"/>
              <a:t>protested tax cases </a:t>
            </a:r>
            <a:r>
              <a:rPr lang="en-US" baseline="0" dirty="0" smtClean="0"/>
              <a:t>And </a:t>
            </a:r>
            <a:r>
              <a:rPr lang="en-US" baseline="0" dirty="0" smtClean="0"/>
              <a:t>we have been at the voter approved operating ceiling since 2013. </a:t>
            </a:r>
            <a:r>
              <a:rPr lang="en-US" baseline="0" dirty="0" smtClean="0"/>
              <a:t>Our </a:t>
            </a:r>
            <a:r>
              <a:rPr lang="en-US" baseline="0" dirty="0" smtClean="0"/>
              <a:t>debt service levy has been </a:t>
            </a:r>
            <a:r>
              <a:rPr lang="en-US" baseline="0" dirty="0" smtClean="0"/>
              <a:t>at .6211  for </a:t>
            </a:r>
            <a:r>
              <a:rPr lang="en-US" baseline="0" dirty="0" smtClean="0"/>
              <a:t>many years </a:t>
            </a:r>
            <a:r>
              <a:rPr lang="en-US" baseline="0" dirty="0" smtClean="0"/>
              <a:t>(</a:t>
            </a:r>
            <a:r>
              <a:rPr lang="en-US" baseline="0" dirty="0" smtClean="0"/>
              <a:t>since 2005). </a:t>
            </a:r>
            <a:r>
              <a:rPr lang="en-US" baseline="0" dirty="0" smtClean="0"/>
              <a:t>These </a:t>
            </a:r>
            <a:r>
              <a:rPr lang="en-US" baseline="0" dirty="0" smtClean="0"/>
              <a:t>funds are used to pay down the principal and interest on our outstanding bonds</a:t>
            </a:r>
            <a:r>
              <a:rPr lang="en-US" baseline="0" dirty="0" smtClean="0"/>
              <a:t>.</a:t>
            </a:r>
          </a:p>
          <a:p>
            <a:endParaRPr lang="en-US" baseline="0" dirty="0" smtClean="0"/>
          </a:p>
          <a:p>
            <a:r>
              <a:rPr lang="en-US" baseline="0" dirty="0" smtClean="0"/>
              <a:t>Once at the ceiling, if </a:t>
            </a:r>
            <a:r>
              <a:rPr lang="en-US" baseline="0" dirty="0" err="1" smtClean="0"/>
              <a:t>Avs</a:t>
            </a:r>
            <a:r>
              <a:rPr lang="en-US" baseline="0" dirty="0" smtClean="0"/>
              <a:t> decline we can’t increase the levy to maintain the level of revenue except we are entitled to revenue associated with new construction and improvements. That is what happened this year. </a:t>
            </a:r>
          </a:p>
          <a:p>
            <a:r>
              <a:rPr lang="en-US" baseline="0" dirty="0" smtClean="0"/>
              <a:t>(as </a:t>
            </a:r>
            <a:r>
              <a:rPr lang="en-US" baseline="0" dirty="0" err="1" smtClean="0"/>
              <a:t>Avs</a:t>
            </a:r>
            <a:r>
              <a:rPr lang="en-US" baseline="0" dirty="0" smtClean="0"/>
              <a:t> declined SLPS was entitled to increase the levy to maintain a certain level of revenue – catchup the revenue from through recoupment). </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5</a:t>
            </a:fld>
            <a:endParaRPr lang="en-US"/>
          </a:p>
        </p:txBody>
      </p:sp>
    </p:spTree>
    <p:extLst>
      <p:ext uri="{BB962C8B-B14F-4D97-AF65-F5344CB8AC3E}">
        <p14:creationId xmlns:p14="http://schemas.microsoft.com/office/powerpoint/2010/main" val="4081721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2015 we propose </a:t>
            </a:r>
            <a:r>
              <a:rPr lang="en-US" dirty="0" smtClean="0"/>
              <a:t>the following: </a:t>
            </a:r>
            <a:r>
              <a:rPr lang="en-US" dirty="0" smtClean="0"/>
              <a:t>the </a:t>
            </a:r>
            <a:r>
              <a:rPr lang="en-US" dirty="0" smtClean="0"/>
              <a:t>same rate </a:t>
            </a:r>
            <a:r>
              <a:rPr lang="en-US" dirty="0" smtClean="0"/>
              <a:t>of 3.75 for the operating rate</a:t>
            </a:r>
            <a:r>
              <a:rPr lang="en-US" baseline="0" dirty="0" smtClean="0"/>
              <a:t> and an increase of 18.46 cents for the debt rate. </a:t>
            </a:r>
            <a:r>
              <a:rPr lang="en-US" baseline="0" dirty="0" smtClean="0"/>
              <a:t>This would take the debt rate </a:t>
            </a:r>
            <a:r>
              <a:rPr lang="en-US" baseline="0" dirty="0" smtClean="0"/>
              <a:t>from .6211 to </a:t>
            </a:r>
            <a:r>
              <a:rPr lang="en-US" baseline="0" dirty="0" smtClean="0"/>
              <a:t>80.57 cents. This increase will generate additional revenue </a:t>
            </a:r>
            <a:r>
              <a:rPr lang="en-US" baseline="0" dirty="0" smtClean="0"/>
              <a:t>and to stop the deficit spending and restore </a:t>
            </a:r>
            <a:r>
              <a:rPr lang="en-US" baseline="0" dirty="0" smtClean="0"/>
              <a:t>the </a:t>
            </a:r>
            <a:r>
              <a:rPr lang="en-US" baseline="0" dirty="0" smtClean="0"/>
              <a:t>fund </a:t>
            </a:r>
            <a:r>
              <a:rPr lang="en-US" baseline="0" dirty="0" smtClean="0"/>
              <a:t>balance. The total proposed 2015 tax rate is $4.5557 per $100 of assessed valuation.</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6</a:t>
            </a:fld>
            <a:endParaRPr lang="en-US"/>
          </a:p>
        </p:txBody>
      </p:sp>
    </p:spTree>
    <p:extLst>
      <p:ext uri="{BB962C8B-B14F-4D97-AF65-F5344CB8AC3E}">
        <p14:creationId xmlns:p14="http://schemas.microsoft.com/office/powerpoint/2010/main" val="1160332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baseline="0" dirty="0" smtClean="0"/>
              <a:t>What is the impact? Since </a:t>
            </a:r>
            <a:r>
              <a:rPr lang="en-US" baseline="0" dirty="0" smtClean="0"/>
              <a:t>we are at the voter approved operating levy </a:t>
            </a:r>
            <a:r>
              <a:rPr lang="en-US" baseline="0" dirty="0" smtClean="0"/>
              <a:t>ceiling (teachers</a:t>
            </a:r>
            <a:r>
              <a:rPr lang="en-US" baseline="0" dirty="0" smtClean="0"/>
              <a:t>, incidental, capital), we will not receive $1.68m revenue based on ~ 4 cents ($4.119B </a:t>
            </a:r>
            <a:r>
              <a:rPr lang="en-US" baseline="0" dirty="0" err="1" smtClean="0"/>
              <a:t>Avs</a:t>
            </a:r>
            <a:r>
              <a:rPr lang="en-US" baseline="0" dirty="0" smtClean="0"/>
              <a:t>). </a:t>
            </a:r>
            <a:r>
              <a:rPr lang="en-US" baseline="0" dirty="0" smtClean="0"/>
              <a:t>In addition, the TIF impact </a:t>
            </a:r>
            <a:r>
              <a:rPr lang="en-US" baseline="0" dirty="0" smtClean="0"/>
              <a:t>to the district is 8.1m (assuming 3.75 rate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7</a:t>
            </a:fld>
            <a:endParaRPr lang="en-US"/>
          </a:p>
        </p:txBody>
      </p:sp>
    </p:spTree>
    <p:extLst>
      <p:ext uri="{BB962C8B-B14F-4D97-AF65-F5344CB8AC3E}">
        <p14:creationId xmlns:p14="http://schemas.microsoft.com/office/powerpoint/2010/main" val="267194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baseline="0" dirty="0" smtClean="0"/>
              <a:t>The debt levy impact of the 62.11 cents results in a debt service fund balance decline of 1.8m since our principal and interest payments are more than the revenue generated. The proposed higher rate of 80.57 cents increases the fund balance since the revenue generated is more than the principal and interest payments. </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8</a:t>
            </a:fld>
            <a:endParaRPr lang="en-US"/>
          </a:p>
        </p:txBody>
      </p:sp>
    </p:spTree>
    <p:extLst>
      <p:ext uri="{BB962C8B-B14F-4D97-AF65-F5344CB8AC3E}">
        <p14:creationId xmlns:p14="http://schemas.microsoft.com/office/powerpoint/2010/main" val="267194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summary, assuming a 90% collection rate, the proposed operating rate will generate 139m</a:t>
            </a:r>
            <a:r>
              <a:rPr lang="en-US" baseline="0" dirty="0" smtClean="0"/>
              <a:t> and the proposed debt rate will generate 30m</a:t>
            </a:r>
            <a:endParaRPr lang="en-US" dirty="0" smtClean="0"/>
          </a:p>
          <a:p>
            <a:endParaRPr lang="en-US" dirty="0" smtClean="0"/>
          </a:p>
          <a:p>
            <a:r>
              <a:rPr lang="en-US" dirty="0" smtClean="0"/>
              <a:t>In summary, the </a:t>
            </a:r>
            <a:r>
              <a:rPr lang="en-US" dirty="0" smtClean="0"/>
              <a:t>operating</a:t>
            </a:r>
            <a:r>
              <a:rPr lang="en-US" baseline="0" dirty="0" smtClean="0"/>
              <a:t> levy will generate ~ 1.5m more than last year (new construction) and the debt levy will generate ~ 7m more than last year (new construction + rate increase).</a:t>
            </a:r>
          </a:p>
          <a:p>
            <a:r>
              <a:rPr lang="en-US" baseline="0" dirty="0" smtClean="0"/>
              <a:t>At 100%  $154.5m operating and $33.2m </a:t>
            </a:r>
            <a:r>
              <a:rPr lang="en-US" baseline="0" dirty="0" smtClean="0"/>
              <a:t>debt</a:t>
            </a:r>
          </a:p>
          <a:p>
            <a:endParaRPr lang="en-US" baseline="0" dirty="0" smtClean="0"/>
          </a:p>
          <a:p>
            <a:r>
              <a:rPr lang="en-US" baseline="0" dirty="0" smtClean="0"/>
              <a:t>$23m @ 90% /$25.6m @ 100% (based on .6211)</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9</a:t>
            </a:fld>
            <a:endParaRPr lang="en-US"/>
          </a:p>
        </p:txBody>
      </p:sp>
    </p:spTree>
    <p:extLst>
      <p:ext uri="{BB962C8B-B14F-4D97-AF65-F5344CB8AC3E}">
        <p14:creationId xmlns:p14="http://schemas.microsoft.com/office/powerpoint/2010/main" val="626291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request the board approve the proposed rates as presented: 3.75 operating, .8057 debt service for a total rate of 4.5557 (if no after discussion)</a:t>
            </a:r>
          </a:p>
          <a:p>
            <a:r>
              <a:rPr lang="en-US" baseline="0" dirty="0" smtClean="0"/>
              <a:t>We request the board approve the proposed rate of 3.75 operating and .6211 debt service for a total rate of 4.3711</a:t>
            </a:r>
          </a:p>
          <a:p>
            <a:endParaRPr lang="en-US" dirty="0" smtClean="0"/>
          </a:p>
          <a:p>
            <a:r>
              <a:rPr lang="en-US" dirty="0" smtClean="0"/>
              <a:t>$100k homeowner impact = $35/year (100,000*.19/100*.1846 or $190*.1846)</a:t>
            </a:r>
          </a:p>
          <a:p>
            <a:r>
              <a:rPr lang="en-US" dirty="0" smtClean="0"/>
              <a:t>Residential real estate assessed at 19% of market value</a:t>
            </a:r>
          </a:p>
          <a:p>
            <a:r>
              <a:rPr lang="en-US" dirty="0" smtClean="0"/>
              <a:t>Commercial real estate assessed at 32% of market value</a:t>
            </a:r>
          </a:p>
          <a:p>
            <a:r>
              <a:rPr lang="en-US" dirty="0" smtClean="0"/>
              <a:t>Personal property assessed at 33% of market value</a:t>
            </a:r>
          </a:p>
          <a:p>
            <a:endParaRPr lang="en-US" dirty="0" smtClean="0"/>
          </a:p>
          <a:p>
            <a:endParaRPr lang="en-US" dirty="0" smtClean="0"/>
          </a:p>
          <a:p>
            <a:r>
              <a:rPr lang="en-US" dirty="0" smtClean="0"/>
              <a:t>Rick</a:t>
            </a:r>
            <a:r>
              <a:rPr lang="en-US" baseline="0" dirty="0" smtClean="0"/>
              <a:t> </a:t>
            </a:r>
            <a:r>
              <a:rPr lang="en-US" baseline="0" dirty="0" smtClean="0"/>
              <a:t>needs to sign documents for tax levy and </a:t>
            </a:r>
            <a:r>
              <a:rPr lang="en-US" baseline="0" dirty="0" err="1" smtClean="0"/>
              <a:t>irs</a:t>
            </a:r>
            <a:r>
              <a:rPr lang="en-US" baseline="0" dirty="0" smtClean="0"/>
              <a:t> bond audit</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10</a:t>
            </a:fld>
            <a:endParaRPr lang="en-US"/>
          </a:p>
        </p:txBody>
      </p:sp>
    </p:spTree>
    <p:extLst>
      <p:ext uri="{BB962C8B-B14F-4D97-AF65-F5344CB8AC3E}">
        <p14:creationId xmlns:p14="http://schemas.microsoft.com/office/powerpoint/2010/main" val="246486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E051DCD-F602-A04B-AE53-1FC08CF1DFBF}" type="slidenum">
              <a:rPr lang="en-US" smtClean="0"/>
              <a:t>11</a:t>
            </a:fld>
            <a:endParaRPr lang="en-US"/>
          </a:p>
        </p:txBody>
      </p:sp>
    </p:spTree>
    <p:extLst>
      <p:ext uri="{BB962C8B-B14F-4D97-AF65-F5344CB8AC3E}">
        <p14:creationId xmlns:p14="http://schemas.microsoft.com/office/powerpoint/2010/main" val="30611168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5"/>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6854825" y="-96838"/>
            <a:ext cx="2322513" cy="173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49353" y="2188817"/>
            <a:ext cx="7543800" cy="731328"/>
          </a:xfrm>
        </p:spPr>
        <p:txBody>
          <a:bodyPr/>
          <a:lstStyle>
            <a:lvl1pPr algn="r">
              <a:defRPr sz="6000">
                <a:solidFill>
                  <a:srgbClr val="4A66A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49353" y="2920145"/>
            <a:ext cx="7543800" cy="685800"/>
          </a:xfrm>
        </p:spPr>
        <p:txBody>
          <a:bodyPr/>
          <a:lstStyle>
            <a:lvl1pPr marL="0" indent="0" algn="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2348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77240" y="699249"/>
            <a:ext cx="6096000" cy="3657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777240" y="4900705"/>
            <a:ext cx="6096000" cy="726141"/>
          </a:xfrm>
        </p:spPr>
        <p:txBody>
          <a:bodyPr/>
          <a:lstStyle/>
          <a:p>
            <a:r>
              <a:rPr lang="en-US" smtClean="0"/>
              <a:t>Click to edit Master title style</a:t>
            </a:r>
            <a:endParaRPr lang="en-US" dirty="0"/>
          </a:p>
        </p:txBody>
      </p:sp>
      <p:sp>
        <p:nvSpPr>
          <p:cNvPr id="5" name="Date Placeholder 13"/>
          <p:cNvSpPr>
            <a:spLocks noGrp="1"/>
          </p:cNvSpPr>
          <p:nvPr>
            <p:ph type="dt" sz="half" idx="10"/>
          </p:nvPr>
        </p:nvSpPr>
        <p:spPr/>
        <p:txBody>
          <a:bodyPr/>
          <a:lstStyle>
            <a:lvl1pPr>
              <a:defRPr/>
            </a:lvl1pPr>
          </a:lstStyle>
          <a:p>
            <a:pPr>
              <a:defRPr/>
            </a:pPr>
            <a:fld id="{5F5BEB58-84F9-6245-B61F-E5BDF33CB551}" type="datetime4">
              <a:rPr lang="en-US" smtClean="0"/>
              <a:t>September 21, 2015</a:t>
            </a:fld>
            <a:endParaRPr lang="en-US" dirty="0"/>
          </a:p>
        </p:txBody>
      </p:sp>
      <p:sp>
        <p:nvSpPr>
          <p:cNvPr id="6" name="Slide Number Placeholder 14"/>
          <p:cNvSpPr>
            <a:spLocks noGrp="1"/>
          </p:cNvSpPr>
          <p:nvPr>
            <p:ph type="sldNum" sz="quarter" idx="11"/>
          </p:nvPr>
        </p:nvSpPr>
        <p:spPr/>
        <p:txBody>
          <a:bodyPr/>
          <a:lstStyle>
            <a:lvl1pPr>
              <a:defRPr/>
            </a:lvl1pPr>
          </a:lstStyle>
          <a:p>
            <a:pPr>
              <a:defRPr/>
            </a:pPr>
            <a:fld id="{0BAF6161-1078-1549-8FF0-98DCD2F58303}" type="slidenum">
              <a:rPr lang="en-US"/>
              <a:pPr>
                <a:defRPr/>
              </a:pPr>
              <a:t>‹#›</a:t>
            </a:fld>
            <a:endParaRPr lang="en-US" dirty="0"/>
          </a:p>
        </p:txBody>
      </p:sp>
      <p:sp>
        <p:nvSpPr>
          <p:cNvPr id="7"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151756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5"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557389" y="4451940"/>
            <a:ext cx="3733800" cy="731520"/>
          </a:xfrm>
        </p:spPr>
        <p:txBody>
          <a:bodyPr/>
          <a:lstStyle>
            <a:lvl1pPr marL="0" indent="0">
              <a:buNone/>
              <a:defRPr sz="18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Title 3"/>
          <p:cNvSpPr>
            <a:spLocks noGrp="1"/>
          </p:cNvSpPr>
          <p:nvPr>
            <p:ph type="title"/>
          </p:nvPr>
        </p:nvSpPr>
        <p:spPr>
          <a:xfrm>
            <a:off x="557389" y="1905000"/>
            <a:ext cx="6035040" cy="2350008"/>
          </a:xfrm>
        </p:spPr>
        <p:txBody>
          <a:bodyPr/>
          <a:lstStyle>
            <a:lvl1pPr marL="0" algn="l" defTabSz="914400" rtl="0" eaLnBrk="1" latinLnBrk="0" hangingPunct="1">
              <a:spcBef>
                <a:spcPct val="0"/>
              </a:spcBef>
              <a:buNone/>
              <a:defRPr lang="en-US" sz="5400" b="1" i="0" kern="1200" cap="none" dirty="0" smtClean="0">
                <a:solidFill>
                  <a:srgbClr val="4A66AC"/>
                </a:solidFill>
                <a:effectLst>
                  <a:outerShdw blurRad="38100" dist="38100" dir="2700000" algn="tl">
                    <a:srgbClr val="000000">
                      <a:alpha val="43137"/>
                    </a:srgbClr>
                  </a:outerShdw>
                </a:effectLst>
                <a:latin typeface="Calibri"/>
                <a:ea typeface="+mj-ea"/>
                <a:cs typeface="Calibri"/>
              </a:defRPr>
            </a:lvl1pPr>
          </a:lstStyle>
          <a:p>
            <a:r>
              <a:rPr lang="en-US" smtClean="0"/>
              <a:t>Click to edit Master title style</a:t>
            </a:r>
            <a:endParaRPr lang="en-US" dirty="0"/>
          </a:p>
        </p:txBody>
      </p:sp>
      <p:sp>
        <p:nvSpPr>
          <p:cNvPr id="6" name="Date Placeholder 11"/>
          <p:cNvSpPr>
            <a:spLocks noGrp="1"/>
          </p:cNvSpPr>
          <p:nvPr>
            <p:ph type="dt" sz="half" idx="10"/>
          </p:nvPr>
        </p:nvSpPr>
        <p:spPr/>
        <p:txBody>
          <a:bodyPr/>
          <a:lstStyle>
            <a:lvl1pPr>
              <a:defRPr/>
            </a:lvl1pPr>
          </a:lstStyle>
          <a:p>
            <a:pPr>
              <a:defRPr/>
            </a:pPr>
            <a:fld id="{3A17C8D9-BD8D-A64F-9DC9-BEE10250BE71}" type="datetime4">
              <a:rPr lang="en-US" smtClean="0"/>
              <a:t>September 21, 2015</a:t>
            </a:fld>
            <a:endParaRPr lang="en-US" dirty="0"/>
          </a:p>
        </p:txBody>
      </p:sp>
      <p:sp>
        <p:nvSpPr>
          <p:cNvPr id="7" name="Slide Number Placeholder 12"/>
          <p:cNvSpPr>
            <a:spLocks noGrp="1"/>
          </p:cNvSpPr>
          <p:nvPr>
            <p:ph type="sldNum" sz="quarter" idx="11"/>
          </p:nvPr>
        </p:nvSpPr>
        <p:spPr/>
        <p:txBody>
          <a:bodyPr/>
          <a:lstStyle>
            <a:lvl1pPr>
              <a:defRPr/>
            </a:lvl1pPr>
          </a:lstStyle>
          <a:p>
            <a:pPr>
              <a:defRPr/>
            </a:pPr>
            <a:fld id="{138B2B01-79A6-D941-AD06-2E548EC539D2}" type="slidenum">
              <a:rPr lang="en-US"/>
              <a:pPr>
                <a:defRPr/>
              </a:pPr>
              <a:t>‹#›</a:t>
            </a:fld>
            <a:endParaRPr lang="en-US" dirty="0"/>
          </a:p>
        </p:txBody>
      </p:sp>
      <p:sp>
        <p:nvSpPr>
          <p:cNvPr id="8" name="Footer Placeholder 13"/>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96202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784383" y="4692973"/>
            <a:ext cx="7543800" cy="914400"/>
          </a:xfrm>
        </p:spPr>
        <p:txBody>
          <a:bodyPr/>
          <a:lstStyle>
            <a:lvl1pPr>
              <a:defRPr baseline="0"/>
            </a:lvl1pPr>
          </a:lstStyle>
          <a:p>
            <a:r>
              <a:rPr lang="en-US" smtClean="0"/>
              <a:t>Click to edit Master title style</a:t>
            </a:r>
            <a:endParaRPr lang="en-US" dirty="0"/>
          </a:p>
        </p:txBody>
      </p:sp>
      <p:sp>
        <p:nvSpPr>
          <p:cNvPr id="5" name="Content Placeholder 4"/>
          <p:cNvSpPr>
            <a:spLocks noGrp="1"/>
          </p:cNvSpPr>
          <p:nvPr>
            <p:ph sz="quarter" idx="13"/>
          </p:nvPr>
        </p:nvSpPr>
        <p:spPr>
          <a:xfrm>
            <a:off x="784383" y="1512394"/>
            <a:ext cx="3273552" cy="2574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4469415" y="1512395"/>
            <a:ext cx="3273552" cy="25781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7"/>
          <p:cNvSpPr>
            <a:spLocks noGrp="1"/>
          </p:cNvSpPr>
          <p:nvPr>
            <p:ph type="dt" sz="half" idx="15"/>
          </p:nvPr>
        </p:nvSpPr>
        <p:spPr/>
        <p:txBody>
          <a:bodyPr/>
          <a:lstStyle>
            <a:lvl1pPr>
              <a:defRPr/>
            </a:lvl1pPr>
          </a:lstStyle>
          <a:p>
            <a:pPr>
              <a:defRPr/>
            </a:pPr>
            <a:fld id="{489F61E3-A59F-E14A-9578-6174930109D3}" type="datetime4">
              <a:rPr lang="en-US" smtClean="0"/>
              <a:t>September 21, 2015</a:t>
            </a:fld>
            <a:endParaRPr lang="en-US" dirty="0"/>
          </a:p>
        </p:txBody>
      </p:sp>
      <p:sp>
        <p:nvSpPr>
          <p:cNvPr id="9" name="Slide Number Placeholder 8"/>
          <p:cNvSpPr>
            <a:spLocks noGrp="1"/>
          </p:cNvSpPr>
          <p:nvPr>
            <p:ph type="sldNum" sz="quarter" idx="16"/>
          </p:nvPr>
        </p:nvSpPr>
        <p:spPr/>
        <p:txBody>
          <a:bodyPr/>
          <a:lstStyle>
            <a:lvl1pPr>
              <a:defRPr/>
            </a:lvl1pPr>
          </a:lstStyle>
          <a:p>
            <a:pPr>
              <a:defRPr/>
            </a:pPr>
            <a:fld id="{5B0E59E0-87A0-A945-8177-24D7184B10F9}" type="slidenum">
              <a:rPr lang="en-US"/>
              <a:pPr>
                <a:defRPr/>
              </a:pPr>
              <a:t>‹#›</a:t>
            </a:fld>
            <a:endParaRPr lang="en-US" dirty="0"/>
          </a:p>
        </p:txBody>
      </p:sp>
      <p:sp>
        <p:nvSpPr>
          <p:cNvPr id="10" name="Footer Placeholder 9"/>
          <p:cNvSpPr>
            <a:spLocks noGrp="1"/>
          </p:cNvSpPr>
          <p:nvPr>
            <p:ph type="ftr" sz="quarter" idx="17"/>
          </p:nvPr>
        </p:nvSpPr>
        <p:spPr/>
        <p:txBody>
          <a:bodyPr/>
          <a:lstStyle>
            <a:lvl1pPr>
              <a:defRPr/>
            </a:lvl1pPr>
          </a:lstStyle>
          <a:p>
            <a:pPr>
              <a:defRPr/>
            </a:pPr>
            <a:endParaRPr lang="en-US"/>
          </a:p>
        </p:txBody>
      </p:sp>
    </p:spTree>
    <p:extLst>
      <p:ext uri="{BB962C8B-B14F-4D97-AF65-F5344CB8AC3E}">
        <p14:creationId xmlns:p14="http://schemas.microsoft.com/office/powerpoint/2010/main" val="149914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777875"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8" name="TextBox 7"/>
          <p:cNvSpPr txBox="1"/>
          <p:nvPr/>
        </p:nvSpPr>
        <p:spPr>
          <a:xfrm>
            <a:off x="4500563"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9" name="Picture 10"/>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106172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4768" y="2504692"/>
            <a:ext cx="3276600"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980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9800" y="2504692"/>
            <a:ext cx="3273552"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0" name="Date Placeholder 13"/>
          <p:cNvSpPr>
            <a:spLocks noGrp="1"/>
          </p:cNvSpPr>
          <p:nvPr>
            <p:ph type="dt" sz="half" idx="10"/>
          </p:nvPr>
        </p:nvSpPr>
        <p:spPr/>
        <p:txBody>
          <a:bodyPr/>
          <a:lstStyle>
            <a:lvl1pPr>
              <a:defRPr/>
            </a:lvl1pPr>
          </a:lstStyle>
          <a:p>
            <a:pPr>
              <a:defRPr/>
            </a:pPr>
            <a:fld id="{EBB5226A-639D-DA47-9C4F-878446156601}" type="datetime4">
              <a:rPr lang="en-US" smtClean="0"/>
              <a:t>September 21, 2015</a:t>
            </a:fld>
            <a:endParaRPr lang="en-US" dirty="0"/>
          </a:p>
        </p:txBody>
      </p:sp>
      <p:sp>
        <p:nvSpPr>
          <p:cNvPr id="11" name="Slide Number Placeholder 14"/>
          <p:cNvSpPr>
            <a:spLocks noGrp="1"/>
          </p:cNvSpPr>
          <p:nvPr>
            <p:ph type="sldNum" sz="quarter" idx="11"/>
          </p:nvPr>
        </p:nvSpPr>
        <p:spPr/>
        <p:txBody>
          <a:bodyPr/>
          <a:lstStyle>
            <a:lvl1pPr>
              <a:defRPr/>
            </a:lvl1pPr>
          </a:lstStyle>
          <a:p>
            <a:pPr>
              <a:defRPr/>
            </a:pPr>
            <a:fld id="{F3FF079C-BBBA-6049-BEA8-DF38C6C4DC6D}" type="slidenum">
              <a:rPr lang="en-US"/>
              <a:pPr>
                <a:defRPr/>
              </a:pPr>
              <a:t>‹#›</a:t>
            </a:fld>
            <a:endParaRPr lang="en-US" dirty="0"/>
          </a:p>
        </p:txBody>
      </p:sp>
      <p:sp>
        <p:nvSpPr>
          <p:cNvPr id="13"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71917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777240" y="4086578"/>
            <a:ext cx="7543800" cy="914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083734" y="5014116"/>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4554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4"/>
          <p:cNvSpPr>
            <a:spLocks noGrp="1"/>
          </p:cNvSpPr>
          <p:nvPr>
            <p:ph type="dt" sz="half" idx="10"/>
          </p:nvPr>
        </p:nvSpPr>
        <p:spPr/>
        <p:txBody>
          <a:bodyPr/>
          <a:lstStyle>
            <a:lvl1pPr>
              <a:defRPr/>
            </a:lvl1pPr>
          </a:lstStyle>
          <a:p>
            <a:pPr>
              <a:defRPr/>
            </a:pPr>
            <a:fld id="{62AD2294-775A-A04A-9D47-1610BF652198}" type="datetime4">
              <a:rPr lang="en-US" smtClean="0"/>
              <a:t>September 21, 2015</a:t>
            </a:fld>
            <a:endParaRPr lang="en-US" dirty="0"/>
          </a:p>
        </p:txBody>
      </p:sp>
      <p:sp>
        <p:nvSpPr>
          <p:cNvPr id="4" name="Slide Number Placeholder 5"/>
          <p:cNvSpPr>
            <a:spLocks noGrp="1"/>
          </p:cNvSpPr>
          <p:nvPr>
            <p:ph type="sldNum" sz="quarter" idx="11"/>
          </p:nvPr>
        </p:nvSpPr>
        <p:spPr/>
        <p:txBody>
          <a:bodyPr/>
          <a:lstStyle>
            <a:lvl1pPr>
              <a:defRPr/>
            </a:lvl1pPr>
          </a:lstStyle>
          <a:p>
            <a:pPr>
              <a:defRPr/>
            </a:pPr>
            <a:fld id="{7AE6D069-3BC5-0F4E-AED0-A581D8B0A31D}" type="slidenum">
              <a:rPr lang="en-US"/>
              <a:pPr>
                <a:defRPr/>
              </a:pPr>
              <a:t>‹#›</a:t>
            </a:fld>
            <a:endParaRPr lang="en-US" dirty="0"/>
          </a:p>
        </p:txBody>
      </p:sp>
      <p:sp>
        <p:nvSpPr>
          <p:cNvPr id="5" name="Footer Placeholder 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98567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5740400" y="1774825"/>
            <a:ext cx="457200" cy="1230313"/>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249902"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126702"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itle 17"/>
          <p:cNvSpPr>
            <a:spLocks noGrp="1"/>
          </p:cNvSpPr>
          <p:nvPr>
            <p:ph type="title"/>
          </p:nvPr>
        </p:nvSpPr>
        <p:spPr/>
        <p:txBody>
          <a:bodyPr/>
          <a:lstStyle/>
          <a:p>
            <a:r>
              <a:rPr lang="en-US" smtClean="0"/>
              <a:t>Click to edit Master title style</a:t>
            </a:r>
            <a:endParaRPr lang="en-US" dirty="0"/>
          </a:p>
        </p:txBody>
      </p:sp>
      <p:sp>
        <p:nvSpPr>
          <p:cNvPr id="7" name="Date Placeholder 14"/>
          <p:cNvSpPr>
            <a:spLocks noGrp="1"/>
          </p:cNvSpPr>
          <p:nvPr>
            <p:ph type="dt" sz="half" idx="10"/>
          </p:nvPr>
        </p:nvSpPr>
        <p:spPr/>
        <p:txBody>
          <a:bodyPr/>
          <a:lstStyle>
            <a:lvl1pPr>
              <a:defRPr/>
            </a:lvl1pPr>
          </a:lstStyle>
          <a:p>
            <a:pPr>
              <a:defRPr/>
            </a:pPr>
            <a:fld id="{F825C82B-E545-304A-A01C-5DBA38AE32C8}" type="datetime4">
              <a:rPr lang="en-US" smtClean="0"/>
              <a:t>September 21, 2015</a:t>
            </a:fld>
            <a:endParaRPr lang="en-US" dirty="0"/>
          </a:p>
        </p:txBody>
      </p:sp>
      <p:sp>
        <p:nvSpPr>
          <p:cNvPr id="8" name="Slide Number Placeholder 15"/>
          <p:cNvSpPr>
            <a:spLocks noGrp="1"/>
          </p:cNvSpPr>
          <p:nvPr>
            <p:ph type="sldNum" sz="quarter" idx="11"/>
          </p:nvPr>
        </p:nvSpPr>
        <p:spPr/>
        <p:txBody>
          <a:bodyPr/>
          <a:lstStyle>
            <a:lvl1pPr>
              <a:defRPr/>
            </a:lvl1pPr>
          </a:lstStyle>
          <a:p>
            <a:pPr>
              <a:defRPr/>
            </a:pPr>
            <a:fld id="{F0721EEE-780A-C741-9946-A948AC465D83}" type="slidenum">
              <a:rPr lang="en-US"/>
              <a:pPr>
                <a:defRPr/>
              </a:pPr>
              <a:t>‹#›</a:t>
            </a:fld>
            <a:endParaRPr lang="en-US" dirty="0"/>
          </a:p>
        </p:txBody>
      </p:sp>
      <p:sp>
        <p:nvSpPr>
          <p:cNvPr id="9"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06789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955675" y="3692525"/>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896454" y="1397000"/>
            <a:ext cx="7424585" cy="208863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1264284" y="3813449"/>
            <a:ext cx="5029200" cy="720804"/>
          </a:xfrm>
        </p:spPr>
        <p:txBody>
          <a:bodyPr/>
          <a:lstStyle>
            <a:lvl1pPr marL="0" indent="0">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7" name="Date Placeholder 12"/>
          <p:cNvSpPr>
            <a:spLocks noGrp="1"/>
          </p:cNvSpPr>
          <p:nvPr>
            <p:ph type="dt" sz="half" idx="10"/>
          </p:nvPr>
        </p:nvSpPr>
        <p:spPr/>
        <p:txBody>
          <a:bodyPr/>
          <a:lstStyle>
            <a:lvl1pPr>
              <a:defRPr/>
            </a:lvl1pPr>
          </a:lstStyle>
          <a:p>
            <a:pPr>
              <a:defRPr/>
            </a:pPr>
            <a:fld id="{988D54CA-71F3-AB42-9544-804BC1A514FE}" type="datetime4">
              <a:rPr lang="en-US" smtClean="0"/>
              <a:t>September 21, 2015</a:t>
            </a:fld>
            <a:endParaRPr lang="en-US" dirty="0"/>
          </a:p>
        </p:txBody>
      </p:sp>
      <p:sp>
        <p:nvSpPr>
          <p:cNvPr id="8" name="Slide Number Placeholder 13"/>
          <p:cNvSpPr>
            <a:spLocks noGrp="1"/>
          </p:cNvSpPr>
          <p:nvPr>
            <p:ph type="sldNum" sz="quarter" idx="11"/>
          </p:nvPr>
        </p:nvSpPr>
        <p:spPr/>
        <p:txBody>
          <a:bodyPr/>
          <a:lstStyle>
            <a:lvl1pPr>
              <a:defRPr/>
            </a:lvl1pPr>
          </a:lstStyle>
          <a:p>
            <a:pPr>
              <a:defRPr/>
            </a:pPr>
            <a:fld id="{FC9B44FF-73CD-B944-A24A-C098C6968FA6}" type="slidenum">
              <a:rPr lang="en-US"/>
              <a:pPr>
                <a:defRPr/>
              </a:pPr>
              <a:t>‹#›</a:t>
            </a:fld>
            <a:endParaRPr lang="en-US" dirty="0"/>
          </a:p>
        </p:txBody>
      </p:sp>
      <p:sp>
        <p:nvSpPr>
          <p:cNvPr id="9" name="Footer Placeholder 1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35694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0588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1CEB69D-C828-1D4B-8E7C-AA7288DC06EC}" type="datetime4">
              <a:rPr lang="en-US" smtClean="0"/>
              <a:t>September 21, 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AB7962-86B7-1A42-BD2B-2AB85F7A99F0}" type="slidenum">
              <a:rPr lang="en-US"/>
              <a:pPr>
                <a:defRPr/>
              </a:pPr>
              <a:t>‹#›</a:t>
            </a:fld>
            <a:endParaRPr lang="en-US"/>
          </a:p>
        </p:txBody>
      </p:sp>
    </p:spTree>
    <p:extLst>
      <p:ext uri="{BB962C8B-B14F-4D97-AF65-F5344CB8AC3E}">
        <p14:creationId xmlns:p14="http://schemas.microsoft.com/office/powerpoint/2010/main" val="422755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rot="5400000">
            <a:off x="7373937" y="4516438"/>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127251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58510" y="685801"/>
            <a:ext cx="5029200" cy="3776181"/>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6C50A9A-B631-E847-AB43-2C1C4594463B}" type="datetime4">
              <a:rPr lang="en-US" smtClean="0"/>
              <a:t>September 21, 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08DC0C-358F-5D4E-B0CC-FF45E7EC01C1}" type="slidenum">
              <a:rPr lang="en-US"/>
              <a:pPr>
                <a:defRPr/>
              </a:pPr>
              <a:t>‹#›</a:t>
            </a:fld>
            <a:endParaRPr lang="en-US"/>
          </a:p>
        </p:txBody>
      </p:sp>
    </p:spTree>
    <p:extLst>
      <p:ext uri="{BB962C8B-B14F-4D97-AF65-F5344CB8AC3E}">
        <p14:creationId xmlns:p14="http://schemas.microsoft.com/office/powerpoint/2010/main" val="2264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en-US" dirty="0" smtClean="0"/>
              <a:t>Presentation</a:t>
            </a:r>
            <a:endParaRPr lang="en-US" dirty="0"/>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fld id="{391AE998-9DFF-B046-8B61-46163DD9C63C}" type="datetime4">
              <a:rPr lang="en-US" smtClean="0"/>
              <a:t>September 21, 2015</a:t>
            </a:fld>
            <a:endParaRPr lang="en-US" dirty="0"/>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endParaRPr lang="en-US"/>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lIns="91440" tIns="45720" rIns="91440" bIns="9144" rtlCol="0" anchor="b"/>
          <a:lstStyle>
            <a:lvl1pPr algn="l" fontAlgn="auto">
              <a:spcBef>
                <a:spcPts val="0"/>
              </a:spcBef>
              <a:spcAft>
                <a:spcPts val="0"/>
              </a:spcAft>
              <a:defRPr sz="1600" b="0" i="0">
                <a:solidFill>
                  <a:schemeClr val="tx1">
                    <a:alpha val="60000"/>
                  </a:schemeClr>
                </a:solidFill>
                <a:effectLst/>
                <a:latin typeface="Calibri"/>
                <a:ea typeface="+mn-ea"/>
                <a:cs typeface="Calibri"/>
              </a:defRPr>
            </a:lvl1pPr>
          </a:lstStyle>
          <a:p>
            <a:pPr>
              <a:defRPr/>
            </a:pPr>
            <a:fld id="{0ADC0D0B-05AD-5040-BE5B-53A288BDFE07}"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p:txStyles>
    <p:title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1" fontAlgn="base" hangingPunct="1">
        <a:spcBef>
          <a:spcPct val="20000"/>
        </a:spcBef>
        <a:spcAft>
          <a:spcPct val="0"/>
        </a:spcAft>
        <a:buSzPct val="60000"/>
        <a:buFont typeface="Wingdings" charset="0"/>
        <a:buChar char=""/>
        <a:defRPr sz="21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1pPr>
      <a:lvl2pPr marL="639763" indent="-255588" algn="l" rtl="0" eaLnBrk="1" fontAlgn="base" hangingPunct="1">
        <a:spcBef>
          <a:spcPct val="20000"/>
        </a:spcBef>
        <a:spcAft>
          <a:spcPct val="0"/>
        </a:spcAft>
        <a:buSzPct val="60000"/>
        <a:buFont typeface="Wingdings" charset="0"/>
        <a:buChar char=""/>
        <a:defRPr sz="19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2pPr>
      <a:lvl3pPr marL="1004888" indent="-255588" algn="l" rtl="0" eaLnBrk="1" fontAlgn="base" hangingPunct="1">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3pPr>
      <a:lvl4pPr marL="1371600" indent="-255588" algn="l" rtl="0" eaLnBrk="1" fontAlgn="base" hangingPunct="1">
        <a:spcBef>
          <a:spcPct val="20000"/>
        </a:spcBef>
        <a:spcAft>
          <a:spcPct val="0"/>
        </a:spcAft>
        <a:buSzPct val="60000"/>
        <a:buFont typeface="Wingdings" charset="0"/>
        <a:buChar char=""/>
        <a:defRPr sz="16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4pPr>
      <a:lvl5pPr marL="1644650" indent="-255588" algn="l" rtl="0" eaLnBrk="1" fontAlgn="base" hangingPunct="1">
        <a:spcBef>
          <a:spcPct val="20000"/>
        </a:spcBef>
        <a:spcAft>
          <a:spcPct val="0"/>
        </a:spcAft>
        <a:buSzPct val="60000"/>
        <a:buFont typeface="Wingdings" charset="0"/>
        <a:buChar char=""/>
        <a:defRPr sz="15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package" Target="../embeddings/Microsoft_Excel_Worksheet1.xlsx"/></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package" Target="../embeddings/Microsoft_Excel_Worksheet2.xlsx"/></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iddle school girl.jpg"/>
          <p:cNvPicPr>
            <a:picLocks noChangeAspect="1"/>
          </p:cNvPicPr>
          <p:nvPr/>
        </p:nvPicPr>
        <p:blipFill rotWithShape="1">
          <a:blip r:embed="rId3" cstate="email">
            <a:extLst>
              <a:ext uri="{28A0092B-C50C-407E-A947-70E740481C1C}">
                <a14:useLocalDpi xmlns:a14="http://schemas.microsoft.com/office/drawing/2010/main" val="0"/>
              </a:ext>
            </a:extLst>
          </a:blip>
          <a:srcRect b="37435"/>
          <a:stretch/>
        </p:blipFill>
        <p:spPr>
          <a:xfrm>
            <a:off x="4989843" y="5189517"/>
            <a:ext cx="2057902" cy="1674833"/>
          </a:xfrm>
          <a:prstGeom prst="rect">
            <a:avLst/>
          </a:prstGeom>
        </p:spPr>
      </p:pic>
      <p:sp>
        <p:nvSpPr>
          <p:cNvPr id="3" name="Subtitle 2"/>
          <p:cNvSpPr>
            <a:spLocks noGrp="1"/>
          </p:cNvSpPr>
          <p:nvPr>
            <p:ph type="subTitle" idx="1"/>
          </p:nvPr>
        </p:nvSpPr>
        <p:spPr>
          <a:xfrm>
            <a:off x="2720975" y="3021013"/>
            <a:ext cx="6172200" cy="685800"/>
          </a:xfrm>
        </p:spPr>
        <p:txBody>
          <a:bodyPr/>
          <a:lstStyle/>
          <a:p>
            <a:pPr fontAlgn="auto">
              <a:spcAft>
                <a:spcPts val="0"/>
              </a:spcAft>
              <a:buFont typeface="Wingdings" pitchFamily="2" charset="2"/>
              <a:buNone/>
              <a:defRPr/>
            </a:pPr>
            <a:r>
              <a:rPr lang="en-US" dirty="0" smtClean="0">
                <a:ea typeface="+mn-ea"/>
              </a:rPr>
              <a:t>Presentation to the Special Administrative Board</a:t>
            </a:r>
            <a:endParaRPr lang="en-US" dirty="0">
              <a:ea typeface="+mn-ea"/>
            </a:endParaRPr>
          </a:p>
        </p:txBody>
      </p:sp>
      <p:pic>
        <p:nvPicPr>
          <p:cNvPr id="4"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4575162"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TOKY-SLPS-DAY2-0077_R.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5189517"/>
            <a:ext cx="2523211"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rotWithShape="1">
          <a:blip r:embed="rId6">
            <a:extLst>
              <a:ext uri="{28A0092B-C50C-407E-A947-70E740481C1C}">
                <a14:useLocalDpi xmlns:a14="http://schemas.microsoft.com/office/drawing/2010/main" val="0"/>
              </a:ext>
            </a:extLst>
          </a:blip>
          <a:srcRect r="8961"/>
          <a:stretch/>
        </p:blipFill>
        <p:spPr bwMode="auto">
          <a:xfrm>
            <a:off x="6852425" y="5189517"/>
            <a:ext cx="2291575"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Screen Shot 2014-03-13 at 4.18.19 PM_cropped.pn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279637" y="-1587"/>
            <a:ext cx="229552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807"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ubtitle 2"/>
          <p:cNvSpPr txBox="1">
            <a:spLocks/>
          </p:cNvSpPr>
          <p:nvPr/>
        </p:nvSpPr>
        <p:spPr>
          <a:xfrm>
            <a:off x="1349375" y="3681413"/>
            <a:ext cx="7543800" cy="373062"/>
          </a:xfrm>
          <a:prstGeom prst="rect">
            <a:avLst/>
          </a:prstGeom>
        </p:spPr>
        <p:txBody>
          <a:bodyPr anchor="ctr">
            <a:norm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800" dirty="0" smtClean="0">
                <a:latin typeface="Calibri"/>
                <a:cs typeface="Calibri"/>
              </a:rPr>
              <a:t>Angie Banks, CFO/Treasurer</a:t>
            </a:r>
          </a:p>
        </p:txBody>
      </p:sp>
      <p:sp>
        <p:nvSpPr>
          <p:cNvPr id="13" name="Subtitle 2"/>
          <p:cNvSpPr txBox="1">
            <a:spLocks/>
          </p:cNvSpPr>
          <p:nvPr/>
        </p:nvSpPr>
        <p:spPr>
          <a:xfrm>
            <a:off x="1349375" y="4100513"/>
            <a:ext cx="7543800" cy="244475"/>
          </a:xfrm>
          <a:prstGeom prst="rect">
            <a:avLst/>
          </a:prstGeom>
        </p:spPr>
        <p:txBody>
          <a:bodyPr anchor="ctr">
            <a:normAutofit fontScale="85000" lnSpcReduction="20000"/>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400" dirty="0" smtClean="0">
                <a:latin typeface="Calibri"/>
                <a:cs typeface="Calibri"/>
              </a:rPr>
              <a:t>September 24, 2015</a:t>
            </a:r>
            <a:endParaRPr lang="en-US" sz="1400" dirty="0">
              <a:latin typeface="Calibri"/>
              <a:cs typeface="Calibri"/>
            </a:endParaRPr>
          </a:p>
        </p:txBody>
      </p:sp>
      <p:sp>
        <p:nvSpPr>
          <p:cNvPr id="2" name="Title 1"/>
          <p:cNvSpPr>
            <a:spLocks noGrp="1"/>
          </p:cNvSpPr>
          <p:nvPr>
            <p:ph type="ctrTitle"/>
          </p:nvPr>
        </p:nvSpPr>
        <p:spPr>
          <a:xfrm>
            <a:off x="1349375" y="2189163"/>
            <a:ext cx="7543800" cy="730250"/>
          </a:xfrm>
        </p:spPr>
        <p:txBody>
          <a:bodyPr/>
          <a:lstStyle/>
          <a:p>
            <a:r>
              <a:rPr lang="en-US" altLang="en-US" sz="4000" dirty="0" smtClean="0">
                <a:latin typeface="Arial" charset="0"/>
                <a:cs typeface="Arial" charset="0"/>
              </a:rPr>
              <a:t>SLPS 2015 Proposed Tax Levy</a:t>
            </a:r>
            <a:endParaRPr lang="en-US" altLang="en-US" sz="4000" dirty="0">
              <a:latin typeface="Arial" charset="0"/>
              <a:cs typeface="Arial" charset="0"/>
            </a:endParaRPr>
          </a:p>
        </p:txBody>
      </p:sp>
      <p:pic>
        <p:nvPicPr>
          <p:cNvPr id="14" name="Picture 13"/>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bwMode="auto">
          <a:xfrm>
            <a:off x="2523210" y="5189517"/>
            <a:ext cx="2502723" cy="16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240" y="1489583"/>
            <a:ext cx="7689866" cy="5030280"/>
          </a:xfrm>
        </p:spPr>
        <p:txBody>
          <a:bodyPr>
            <a:normAutofit fontScale="92500" lnSpcReduction="10000"/>
          </a:bodyPr>
          <a:lstStyle/>
          <a:p>
            <a:pPr>
              <a:buSzPct val="100000"/>
              <a:buFont typeface="Arial" panose="020B0604020202020204" pitchFamily="34" charset="0"/>
              <a:buChar char="•"/>
            </a:pPr>
            <a:r>
              <a:rPr lang="en-US" sz="2800" dirty="0">
                <a:latin typeface="Arial" pitchFamily="34" charset="0"/>
                <a:cs typeface="Arial" pitchFamily="34" charset="0"/>
              </a:rPr>
              <a:t>Special Administrative Board of the Transitional School District of the City of St. Louis, as a political subdivision, is authorized to levy an ad valorem tax </a:t>
            </a:r>
            <a:r>
              <a:rPr lang="en-US" sz="2000" i="1" dirty="0">
                <a:latin typeface="Arial" pitchFamily="34" charset="0"/>
                <a:cs typeface="Arial" pitchFamily="34" charset="0"/>
              </a:rPr>
              <a:t>(tax based on the value of real estate and personal property – assessed valuations)</a:t>
            </a:r>
            <a:r>
              <a:rPr lang="en-US" sz="2800" dirty="0">
                <a:latin typeface="Arial" pitchFamily="34" charset="0"/>
                <a:cs typeface="Arial" pitchFamily="34" charset="0"/>
              </a:rPr>
              <a:t/>
            </a:r>
            <a:br>
              <a:rPr lang="en-US" sz="2800" dirty="0">
                <a:latin typeface="Arial" pitchFamily="34" charset="0"/>
                <a:cs typeface="Arial" pitchFamily="34" charset="0"/>
              </a:rPr>
            </a:br>
            <a:endParaRPr lang="en-US" sz="2800" dirty="0">
              <a:latin typeface="Arial" pitchFamily="34" charset="0"/>
              <a:cs typeface="Arial" pitchFamily="34" charset="0"/>
            </a:endParaRPr>
          </a:p>
          <a:p>
            <a:pPr>
              <a:buSzPct val="100000"/>
              <a:buFont typeface="Arial" panose="020B0604020202020204" pitchFamily="34" charset="0"/>
              <a:buChar char="•"/>
            </a:pPr>
            <a:r>
              <a:rPr lang="en-US" sz="2800" dirty="0">
                <a:latin typeface="Arial" pitchFamily="34" charset="0"/>
                <a:cs typeface="Arial" pitchFamily="34" charset="0"/>
              </a:rPr>
              <a:t>Tax levies are approved on an annual basis generally to provide funding for the general operations and debt service of the school district</a:t>
            </a:r>
            <a:br>
              <a:rPr lang="en-US" sz="2800" dirty="0">
                <a:latin typeface="Arial" pitchFamily="34" charset="0"/>
                <a:cs typeface="Arial" pitchFamily="34" charset="0"/>
              </a:rPr>
            </a:br>
            <a:endParaRPr lang="en-US" sz="2800" dirty="0">
              <a:latin typeface="Arial" pitchFamily="34" charset="0"/>
              <a:cs typeface="Arial" pitchFamily="34" charset="0"/>
            </a:endParaRPr>
          </a:p>
          <a:p>
            <a:pPr>
              <a:buSzPct val="100000"/>
              <a:buFont typeface="Arial" panose="020B0604020202020204" pitchFamily="34" charset="0"/>
              <a:buChar char="•"/>
            </a:pPr>
            <a:r>
              <a:rPr lang="en-US" sz="2800" dirty="0">
                <a:latin typeface="Arial" pitchFamily="34" charset="0"/>
                <a:cs typeface="Arial" pitchFamily="34" charset="0"/>
              </a:rPr>
              <a:t>Proposed tax rates must be submitted to the City of St. Louis Tax Assessor and the State Auditor ‘s Office by October 1</a:t>
            </a:r>
            <a:r>
              <a:rPr lang="en-US" sz="2800" baseline="30000" dirty="0">
                <a:latin typeface="Arial" pitchFamily="34" charset="0"/>
                <a:cs typeface="Arial" pitchFamily="34" charset="0"/>
              </a:rPr>
              <a:t>st</a:t>
            </a:r>
            <a:r>
              <a:rPr lang="en-US" sz="2800" dirty="0">
                <a:latin typeface="Arial" pitchFamily="34" charset="0"/>
                <a:cs typeface="Arial" pitchFamily="34" charset="0"/>
              </a:rPr>
              <a:t> (certification)</a:t>
            </a:r>
          </a:p>
          <a:p>
            <a:pPr marL="17462" indent="0">
              <a:buNone/>
            </a:pPr>
            <a:endParaRPr lang="en-US" dirty="0">
              <a:effectLst/>
            </a:endParaRPr>
          </a:p>
        </p:txBody>
      </p:sp>
      <p:sp>
        <p:nvSpPr>
          <p:cNvPr id="3" name="Title 2"/>
          <p:cNvSpPr>
            <a:spLocks noGrp="1"/>
          </p:cNvSpPr>
          <p:nvPr>
            <p:ph type="title"/>
          </p:nvPr>
        </p:nvSpPr>
        <p:spPr>
          <a:xfrm>
            <a:off x="777240" y="536984"/>
            <a:ext cx="6096000" cy="726141"/>
          </a:xfrm>
        </p:spPr>
        <p:txBody>
          <a:bodyPr/>
          <a:lstStyle/>
          <a:p>
            <a:r>
              <a:rPr lang="en-US" dirty="0" smtClean="0">
                <a:solidFill>
                  <a:srgbClr val="1A2D70"/>
                </a:solidFill>
                <a:effectLst/>
              </a:rPr>
              <a:t>2015 Tax Levy</a:t>
            </a:r>
            <a:endParaRPr lang="en-US" dirty="0">
              <a:solidFill>
                <a:srgbClr val="1A2D70"/>
              </a:solidFill>
              <a:effectLst/>
            </a:endParaRPr>
          </a:p>
        </p:txBody>
      </p:sp>
      <p:sp>
        <p:nvSpPr>
          <p:cNvPr id="4" name="Date Placeholder 3"/>
          <p:cNvSpPr>
            <a:spLocks noGrp="1"/>
          </p:cNvSpPr>
          <p:nvPr>
            <p:ph type="dt" sz="half" idx="10"/>
          </p:nvPr>
        </p:nvSpPr>
        <p:spPr/>
        <p:txBody>
          <a:bodyPr/>
          <a:lstStyle/>
          <a:p>
            <a:pPr>
              <a:defRPr/>
            </a:pPr>
            <a:fld id="{F763A647-0A6B-764E-9C17-B89266E82C2F}" type="datetime4">
              <a:rPr lang="en-US" smtClean="0"/>
              <a:t>September 21, 2015</a:t>
            </a:fld>
            <a:endParaRPr lang="en-US" dirty="0"/>
          </a:p>
        </p:txBody>
      </p:sp>
    </p:spTree>
    <p:extLst>
      <p:ext uri="{BB962C8B-B14F-4D97-AF65-F5344CB8AC3E}">
        <p14:creationId xmlns:p14="http://schemas.microsoft.com/office/powerpoint/2010/main" val="3286632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09054" y="870656"/>
            <a:ext cx="7543800" cy="731328"/>
          </a:xfrm>
        </p:spPr>
        <p:txBody>
          <a:bodyPr/>
          <a:lstStyle/>
          <a:p>
            <a:pPr algn="l"/>
            <a:r>
              <a:rPr lang="en-US" dirty="0" smtClean="0">
                <a:solidFill>
                  <a:srgbClr val="1A2D70"/>
                </a:solidFill>
                <a:effectLst/>
              </a:rPr>
              <a:t>Assessed Valuations</a:t>
            </a:r>
            <a:endParaRPr lang="en-US" dirty="0"/>
          </a:p>
        </p:txBody>
      </p:sp>
      <p:sp>
        <p:nvSpPr>
          <p:cNvPr id="2" name="Date Placeholder 1"/>
          <p:cNvSpPr>
            <a:spLocks noGrp="1"/>
          </p:cNvSpPr>
          <p:nvPr>
            <p:ph type="dt" sz="half" idx="4294967295"/>
          </p:nvPr>
        </p:nvSpPr>
        <p:spPr>
          <a:xfrm>
            <a:off x="7010400" y="6154738"/>
            <a:ext cx="2133600" cy="365125"/>
          </a:xfrm>
        </p:spPr>
        <p:txBody>
          <a:bodyPr/>
          <a:lstStyle/>
          <a:p>
            <a:pPr>
              <a:defRPr/>
            </a:pPr>
            <a:fld id="{62AD2294-775A-A04A-9D47-1610BF652198}" type="datetime4">
              <a:rPr lang="en-US" smtClean="0"/>
              <a:t>September 22, 2015</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2432564506"/>
              </p:ext>
            </p:extLst>
          </p:nvPr>
        </p:nvGraphicFramePr>
        <p:xfrm>
          <a:off x="209054" y="2039938"/>
          <a:ext cx="8740775" cy="4114800"/>
        </p:xfrm>
        <a:graphic>
          <a:graphicData uri="http://schemas.openxmlformats.org/presentationml/2006/ole">
            <mc:AlternateContent xmlns:mc="http://schemas.openxmlformats.org/markup-compatibility/2006">
              <mc:Choice xmlns:v="urn:schemas-microsoft-com:vml" Requires="v">
                <p:oleObj spid="_x0000_s1075" name="Worksheet" r:id="rId4" imgW="9429801" imgH="4438530" progId="Excel.Sheet.12">
                  <p:embed/>
                </p:oleObj>
              </mc:Choice>
              <mc:Fallback>
                <p:oleObj name="Worksheet" r:id="rId4" imgW="9429801" imgH="4438530" progId="Excel.Shee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054" y="2039938"/>
                        <a:ext cx="87407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24205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6675" y="870656"/>
            <a:ext cx="7686179" cy="731328"/>
          </a:xfrm>
        </p:spPr>
        <p:txBody>
          <a:bodyPr/>
          <a:lstStyle/>
          <a:p>
            <a:pPr algn="l"/>
            <a:r>
              <a:rPr lang="en-US" sz="4400" dirty="0" smtClean="0">
                <a:solidFill>
                  <a:srgbClr val="1A2D70"/>
                </a:solidFill>
                <a:effectLst/>
              </a:rPr>
              <a:t>Operating Tax Rate Calculation</a:t>
            </a:r>
            <a:endParaRPr lang="en-US" sz="4400" dirty="0"/>
          </a:p>
        </p:txBody>
      </p:sp>
      <p:sp>
        <p:nvSpPr>
          <p:cNvPr id="2" name="Date Placeholder 1"/>
          <p:cNvSpPr>
            <a:spLocks noGrp="1"/>
          </p:cNvSpPr>
          <p:nvPr>
            <p:ph type="dt" sz="half" idx="4294967295"/>
          </p:nvPr>
        </p:nvSpPr>
        <p:spPr>
          <a:xfrm>
            <a:off x="7010400" y="6154738"/>
            <a:ext cx="2133600" cy="365125"/>
          </a:xfrm>
        </p:spPr>
        <p:txBody>
          <a:bodyPr/>
          <a:lstStyle/>
          <a:p>
            <a:pPr>
              <a:defRPr/>
            </a:pPr>
            <a:fld id="{62AD2294-775A-A04A-9D47-1610BF652198}" type="datetime4">
              <a:rPr lang="en-US" smtClean="0"/>
              <a:t>September 21, 2015</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31490454"/>
              </p:ext>
            </p:extLst>
          </p:nvPr>
        </p:nvGraphicFramePr>
        <p:xfrm>
          <a:off x="308759" y="1730771"/>
          <a:ext cx="8423998" cy="4434283"/>
        </p:xfrm>
        <a:graphic>
          <a:graphicData uri="http://schemas.openxmlformats.org/presentationml/2006/ole">
            <mc:AlternateContent xmlns:mc="http://schemas.openxmlformats.org/markup-compatibility/2006">
              <mc:Choice xmlns:v="urn:schemas-microsoft-com:vml" Requires="v">
                <p:oleObj spid="_x0000_s2101" name="Worksheet" r:id="rId4" imgW="7038854" imgH="3705210" progId="Excel.Sheet.12">
                  <p:embed/>
                </p:oleObj>
              </mc:Choice>
              <mc:Fallback>
                <p:oleObj name="Worksheet" r:id="rId4" imgW="7038854" imgH="3705210" progId="Excel.Shee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759" y="1730771"/>
                        <a:ext cx="8423998" cy="443428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557620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2879" y="584906"/>
            <a:ext cx="7543800" cy="731328"/>
          </a:xfrm>
        </p:spPr>
        <p:txBody>
          <a:bodyPr/>
          <a:lstStyle/>
          <a:p>
            <a:pPr algn="l"/>
            <a:r>
              <a:rPr lang="en-US" dirty="0" smtClean="0">
                <a:solidFill>
                  <a:srgbClr val="1A2D70"/>
                </a:solidFill>
                <a:effectLst/>
              </a:rPr>
              <a:t>Tax Levy History</a:t>
            </a:r>
            <a:endParaRPr lang="en-US" dirty="0"/>
          </a:p>
        </p:txBody>
      </p:sp>
      <p:sp>
        <p:nvSpPr>
          <p:cNvPr id="2" name="Date Placeholder 1"/>
          <p:cNvSpPr>
            <a:spLocks noGrp="1"/>
          </p:cNvSpPr>
          <p:nvPr>
            <p:ph type="dt" sz="half" idx="4294967295"/>
          </p:nvPr>
        </p:nvSpPr>
        <p:spPr>
          <a:xfrm>
            <a:off x="7010400" y="6154738"/>
            <a:ext cx="2133600" cy="365125"/>
          </a:xfrm>
        </p:spPr>
        <p:txBody>
          <a:bodyPr/>
          <a:lstStyle/>
          <a:p>
            <a:pPr>
              <a:defRPr/>
            </a:pPr>
            <a:fld id="{62AD2294-775A-A04A-9D47-1610BF652198}" type="datetime4">
              <a:rPr lang="en-US" smtClean="0"/>
              <a:t>September 23, 2015</a:t>
            </a:fld>
            <a:endParaRPr lang="en-US" dirty="0"/>
          </a:p>
        </p:txBody>
      </p:sp>
      <p:graphicFrame>
        <p:nvGraphicFramePr>
          <p:cNvPr id="8" name="Chart 7"/>
          <p:cNvGraphicFramePr>
            <a:graphicFrameLocks/>
          </p:cNvGraphicFramePr>
          <p:nvPr>
            <p:extLst>
              <p:ext uri="{D42A27DB-BD31-4B8C-83A1-F6EECF244321}">
                <p14:modId xmlns:p14="http://schemas.microsoft.com/office/powerpoint/2010/main" val="2508777826"/>
              </p:ext>
            </p:extLst>
          </p:nvPr>
        </p:nvGraphicFramePr>
        <p:xfrm>
          <a:off x="552450" y="1447800"/>
          <a:ext cx="7696199" cy="5286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10052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3"/>
          </p:nvPr>
        </p:nvSpPr>
        <p:spPr>
          <a:xfrm>
            <a:off x="4749800" y="1795068"/>
            <a:ext cx="2717800" cy="639762"/>
          </a:xfrm>
        </p:spPr>
        <p:txBody>
          <a:bodyPr/>
          <a:lstStyle/>
          <a:p>
            <a:r>
              <a:rPr lang="en-US" altLang="en-US" sz="2800" b="1" dirty="0" smtClean="0">
                <a:latin typeface="Calibri" pitchFamily="34" charset="0"/>
                <a:cs typeface="Arial" charset="0"/>
              </a:rPr>
              <a:t>2015 Proposed tax </a:t>
            </a:r>
            <a:r>
              <a:rPr lang="en-US" altLang="en-US" sz="2800" b="1" dirty="0">
                <a:latin typeface="Calibri" pitchFamily="34" charset="0"/>
                <a:cs typeface="Arial" charset="0"/>
              </a:rPr>
              <a:t>rate</a:t>
            </a:r>
            <a:endParaRPr lang="en-US" sz="2800" dirty="0"/>
          </a:p>
        </p:txBody>
      </p:sp>
      <p:sp>
        <p:nvSpPr>
          <p:cNvPr id="5" name="Content Placeholder 4"/>
          <p:cNvSpPr>
            <a:spLocks noGrp="1"/>
          </p:cNvSpPr>
          <p:nvPr>
            <p:ph sz="quarter" idx="4"/>
          </p:nvPr>
        </p:nvSpPr>
        <p:spPr>
          <a:xfrm>
            <a:off x="4749800" y="2504692"/>
            <a:ext cx="3273552" cy="2308324"/>
          </a:xfrm>
        </p:spPr>
        <p:txBody>
          <a:bodyPr>
            <a:normAutofit lnSpcReduction="10000"/>
          </a:bodyPr>
          <a:lstStyle/>
          <a:p>
            <a:pPr marL="17462" indent="0">
              <a:buNone/>
            </a:pPr>
            <a:r>
              <a:rPr lang="en-US" altLang="en-US" dirty="0">
                <a:latin typeface="Calibri" pitchFamily="34" charset="0"/>
                <a:cs typeface="Arial" charset="0"/>
              </a:rPr>
              <a:t>$0.0000  Teachers</a:t>
            </a:r>
          </a:p>
          <a:p>
            <a:pPr marL="17462" indent="0">
              <a:buNone/>
            </a:pPr>
            <a:r>
              <a:rPr lang="en-US" altLang="en-US" dirty="0">
                <a:latin typeface="Calibri" pitchFamily="34" charset="0"/>
                <a:cs typeface="Arial" charset="0"/>
              </a:rPr>
              <a:t>$3.7500  Incidental</a:t>
            </a:r>
          </a:p>
          <a:p>
            <a:pPr marL="17462" indent="0">
              <a:buNone/>
            </a:pPr>
            <a:r>
              <a:rPr lang="en-US" altLang="en-US" u="sng" dirty="0">
                <a:latin typeface="Calibri" pitchFamily="34" charset="0"/>
                <a:cs typeface="Arial" charset="0"/>
              </a:rPr>
              <a:t>$0.0000</a:t>
            </a:r>
            <a:r>
              <a:rPr lang="en-US" altLang="en-US" dirty="0">
                <a:latin typeface="Calibri" pitchFamily="34" charset="0"/>
                <a:cs typeface="Arial" charset="0"/>
              </a:rPr>
              <a:t>  Capital              </a:t>
            </a:r>
            <a:r>
              <a:rPr lang="en-US" altLang="en-US" b="1" dirty="0">
                <a:latin typeface="Calibri" pitchFamily="34" charset="0"/>
                <a:cs typeface="Arial" charset="0"/>
              </a:rPr>
              <a:t>$3.7500  Operating</a:t>
            </a:r>
            <a:r>
              <a:rPr lang="en-US" altLang="en-US" dirty="0">
                <a:latin typeface="Calibri" pitchFamily="34" charset="0"/>
                <a:cs typeface="Arial" charset="0"/>
              </a:rPr>
              <a:t> </a:t>
            </a:r>
            <a:r>
              <a:rPr lang="en-US" altLang="en-US" u="sng" dirty="0">
                <a:latin typeface="Calibri" pitchFamily="34" charset="0"/>
                <a:cs typeface="Arial" charset="0"/>
              </a:rPr>
              <a:t>$</a:t>
            </a:r>
            <a:r>
              <a:rPr lang="en-US" altLang="en-US" u="sng" dirty="0" smtClean="0">
                <a:latin typeface="Calibri" pitchFamily="34" charset="0"/>
                <a:cs typeface="Arial" charset="0"/>
              </a:rPr>
              <a:t>0.8057</a:t>
            </a:r>
            <a:r>
              <a:rPr lang="en-US" altLang="en-US" dirty="0" smtClean="0">
                <a:latin typeface="Calibri" pitchFamily="34" charset="0"/>
                <a:cs typeface="Arial" charset="0"/>
              </a:rPr>
              <a:t>  </a:t>
            </a:r>
            <a:r>
              <a:rPr lang="en-US" altLang="en-US" dirty="0">
                <a:latin typeface="Calibri" pitchFamily="34" charset="0"/>
                <a:cs typeface="Arial" charset="0"/>
              </a:rPr>
              <a:t>Debt</a:t>
            </a:r>
          </a:p>
          <a:p>
            <a:pPr marL="17462" indent="0">
              <a:buNone/>
            </a:pPr>
            <a:r>
              <a:rPr lang="en-US" altLang="en-US" b="1" dirty="0">
                <a:latin typeface="Calibri" pitchFamily="34" charset="0"/>
                <a:cs typeface="Arial" charset="0"/>
              </a:rPr>
              <a:t>$</a:t>
            </a:r>
            <a:r>
              <a:rPr lang="en-US" altLang="en-US" b="1" dirty="0" smtClean="0">
                <a:latin typeface="Calibri" pitchFamily="34" charset="0"/>
                <a:cs typeface="Arial" charset="0"/>
              </a:rPr>
              <a:t>4.5557  </a:t>
            </a:r>
            <a:r>
              <a:rPr lang="en-US" altLang="en-US" b="1" dirty="0">
                <a:latin typeface="Calibri" pitchFamily="34" charset="0"/>
                <a:cs typeface="Arial" charset="0"/>
              </a:rPr>
              <a:t>Total rate</a:t>
            </a:r>
            <a:r>
              <a:rPr lang="en-US" altLang="en-US" dirty="0">
                <a:latin typeface="Calibri" pitchFamily="34" charset="0"/>
                <a:cs typeface="Arial" charset="0"/>
              </a:rPr>
              <a:t> </a:t>
            </a:r>
          </a:p>
        </p:txBody>
      </p:sp>
      <p:sp>
        <p:nvSpPr>
          <p:cNvPr id="6" name="Title 5"/>
          <p:cNvSpPr>
            <a:spLocks noGrp="1"/>
          </p:cNvSpPr>
          <p:nvPr>
            <p:ph type="title"/>
          </p:nvPr>
        </p:nvSpPr>
        <p:spPr>
          <a:xfrm>
            <a:off x="190500" y="364177"/>
            <a:ext cx="7703664" cy="914400"/>
          </a:xfrm>
        </p:spPr>
        <p:txBody>
          <a:bodyPr/>
          <a:lstStyle/>
          <a:p>
            <a:r>
              <a:rPr lang="en-US" sz="3600" dirty="0">
                <a:solidFill>
                  <a:srgbClr val="1A2D70"/>
                </a:solidFill>
                <a:effectLst/>
              </a:rPr>
              <a:t>2015 </a:t>
            </a:r>
            <a:r>
              <a:rPr lang="en-US" sz="3600" dirty="0" smtClean="0">
                <a:solidFill>
                  <a:srgbClr val="1A2D70"/>
                </a:solidFill>
                <a:effectLst/>
              </a:rPr>
              <a:t>Proposed Tax Levy &amp; Comparison</a:t>
            </a:r>
            <a:endParaRPr lang="en-US" sz="3600" dirty="0"/>
          </a:p>
        </p:txBody>
      </p:sp>
      <p:sp>
        <p:nvSpPr>
          <p:cNvPr id="7" name="Date Placeholder 6"/>
          <p:cNvSpPr>
            <a:spLocks noGrp="1"/>
          </p:cNvSpPr>
          <p:nvPr>
            <p:ph type="dt" sz="half" idx="10"/>
          </p:nvPr>
        </p:nvSpPr>
        <p:spPr/>
        <p:txBody>
          <a:bodyPr/>
          <a:lstStyle/>
          <a:p>
            <a:pPr>
              <a:defRPr/>
            </a:pPr>
            <a:fld id="{EBB5226A-639D-DA47-9C4F-878446156601}" type="datetime4">
              <a:rPr lang="en-US" smtClean="0"/>
              <a:t>September 23, 2015</a:t>
            </a:fld>
            <a:endParaRPr lang="en-US" dirty="0"/>
          </a:p>
        </p:txBody>
      </p:sp>
      <p:sp>
        <p:nvSpPr>
          <p:cNvPr id="8" name="Content Placeholder 7"/>
          <p:cNvSpPr>
            <a:spLocks noGrp="1" noChangeArrowheads="1"/>
          </p:cNvSpPr>
          <p:nvPr>
            <p:ph sz="half" idx="2"/>
          </p:nvPr>
        </p:nvSpPr>
        <p:spPr bwMode="auto">
          <a:xfrm>
            <a:off x="1064768" y="2504692"/>
            <a:ext cx="32766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marL="17462" indent="0" eaLnBrk="1" hangingPunct="1">
              <a:buNone/>
            </a:pPr>
            <a:r>
              <a:rPr lang="en-US" altLang="en-US" dirty="0" smtClean="0">
                <a:latin typeface="Calibri" pitchFamily="34" charset="0"/>
                <a:cs typeface="Arial" charset="0"/>
              </a:rPr>
              <a:t>$</a:t>
            </a:r>
            <a:r>
              <a:rPr lang="en-US" altLang="en-US" dirty="0">
                <a:latin typeface="Calibri" pitchFamily="34" charset="0"/>
                <a:cs typeface="Arial" charset="0"/>
              </a:rPr>
              <a:t>0.0000  Teachers</a:t>
            </a:r>
          </a:p>
          <a:p>
            <a:pPr marL="17462" indent="0" eaLnBrk="1" hangingPunct="1">
              <a:buNone/>
            </a:pPr>
            <a:r>
              <a:rPr lang="en-US" altLang="en-US" dirty="0" smtClean="0">
                <a:latin typeface="Calibri" pitchFamily="34" charset="0"/>
                <a:cs typeface="Arial" charset="0"/>
              </a:rPr>
              <a:t>$3.7500  </a:t>
            </a:r>
            <a:r>
              <a:rPr lang="en-US" altLang="en-US" dirty="0">
                <a:latin typeface="Calibri" pitchFamily="34" charset="0"/>
                <a:cs typeface="Arial" charset="0"/>
              </a:rPr>
              <a:t>Incidental</a:t>
            </a:r>
          </a:p>
          <a:p>
            <a:pPr marL="17462" indent="0" eaLnBrk="1" hangingPunct="1">
              <a:buNone/>
            </a:pPr>
            <a:r>
              <a:rPr lang="en-US" altLang="en-US" u="sng" dirty="0" smtClean="0">
                <a:latin typeface="Calibri" pitchFamily="34" charset="0"/>
                <a:cs typeface="Arial" charset="0"/>
              </a:rPr>
              <a:t>$</a:t>
            </a:r>
            <a:r>
              <a:rPr lang="en-US" altLang="en-US" u="sng" dirty="0">
                <a:latin typeface="Calibri" pitchFamily="34" charset="0"/>
                <a:cs typeface="Arial" charset="0"/>
              </a:rPr>
              <a:t>0.0000</a:t>
            </a:r>
            <a:r>
              <a:rPr lang="en-US" altLang="en-US" dirty="0">
                <a:latin typeface="Calibri" pitchFamily="34" charset="0"/>
                <a:cs typeface="Arial" charset="0"/>
              </a:rPr>
              <a:t>  Capital              </a:t>
            </a:r>
            <a:r>
              <a:rPr lang="en-US" altLang="en-US" b="1" dirty="0">
                <a:latin typeface="Calibri" pitchFamily="34" charset="0"/>
                <a:cs typeface="Arial" charset="0"/>
              </a:rPr>
              <a:t>$</a:t>
            </a:r>
            <a:r>
              <a:rPr lang="en-US" altLang="en-US" b="1" dirty="0" smtClean="0">
                <a:latin typeface="Calibri" pitchFamily="34" charset="0"/>
                <a:cs typeface="Arial" charset="0"/>
              </a:rPr>
              <a:t>3.7500  Operating</a:t>
            </a:r>
            <a:r>
              <a:rPr lang="en-US" altLang="en-US" dirty="0" smtClean="0">
                <a:latin typeface="Calibri" pitchFamily="34" charset="0"/>
                <a:cs typeface="Arial" charset="0"/>
              </a:rPr>
              <a:t> </a:t>
            </a:r>
            <a:r>
              <a:rPr lang="en-US" altLang="en-US" u="sng" dirty="0">
                <a:latin typeface="Calibri" pitchFamily="34" charset="0"/>
                <a:cs typeface="Arial" charset="0"/>
              </a:rPr>
              <a:t>$0.6211</a:t>
            </a:r>
            <a:r>
              <a:rPr lang="en-US" altLang="en-US" dirty="0">
                <a:latin typeface="Calibri" pitchFamily="34" charset="0"/>
                <a:cs typeface="Arial" charset="0"/>
              </a:rPr>
              <a:t>  </a:t>
            </a:r>
            <a:r>
              <a:rPr lang="en-US" altLang="en-US" dirty="0" smtClean="0">
                <a:latin typeface="Calibri" pitchFamily="34" charset="0"/>
                <a:cs typeface="Arial" charset="0"/>
              </a:rPr>
              <a:t>Debt</a:t>
            </a:r>
          </a:p>
          <a:p>
            <a:pPr marL="17462" indent="0" eaLnBrk="1" hangingPunct="1">
              <a:buNone/>
            </a:pPr>
            <a:r>
              <a:rPr lang="en-US" altLang="en-US" b="1" dirty="0" smtClean="0">
                <a:latin typeface="Calibri" pitchFamily="34" charset="0"/>
                <a:cs typeface="Arial" charset="0"/>
              </a:rPr>
              <a:t>$4.3711  </a:t>
            </a:r>
            <a:r>
              <a:rPr lang="en-US" altLang="en-US" b="1" dirty="0">
                <a:latin typeface="Calibri" pitchFamily="34" charset="0"/>
                <a:cs typeface="Arial" charset="0"/>
              </a:rPr>
              <a:t>Total rate</a:t>
            </a:r>
            <a:r>
              <a:rPr lang="en-US" altLang="en-US" dirty="0">
                <a:latin typeface="Calibri" pitchFamily="34" charset="0"/>
                <a:cs typeface="Arial" charset="0"/>
              </a:rPr>
              <a:t> </a:t>
            </a:r>
          </a:p>
        </p:txBody>
      </p:sp>
      <p:sp>
        <p:nvSpPr>
          <p:cNvPr id="9" name="Text Placeholder 8"/>
          <p:cNvSpPr>
            <a:spLocks noGrp="1"/>
          </p:cNvSpPr>
          <p:nvPr>
            <p:ph type="body" idx="1"/>
          </p:nvPr>
        </p:nvSpPr>
        <p:spPr/>
        <p:txBody>
          <a:bodyPr/>
          <a:lstStyle/>
          <a:p>
            <a:endParaRPr lang="en-US" altLang="en-US" sz="2800" b="1" dirty="0" smtClean="0">
              <a:latin typeface="Calibri" pitchFamily="34" charset="0"/>
              <a:cs typeface="Arial" charset="0"/>
            </a:endParaRPr>
          </a:p>
          <a:p>
            <a:r>
              <a:rPr lang="en-US" altLang="en-US" sz="2800" b="1" dirty="0" smtClean="0">
                <a:latin typeface="Calibri" pitchFamily="34" charset="0"/>
                <a:cs typeface="Arial" charset="0"/>
              </a:rPr>
              <a:t>2014 </a:t>
            </a:r>
            <a:r>
              <a:rPr lang="en-US" altLang="en-US" sz="2800" b="1" dirty="0">
                <a:latin typeface="Calibri" pitchFamily="34" charset="0"/>
                <a:cs typeface="Arial" charset="0"/>
              </a:rPr>
              <a:t>tax rate</a:t>
            </a:r>
            <a:endParaRPr lang="en-US" sz="2800" dirty="0"/>
          </a:p>
          <a:p>
            <a:endParaRPr lang="en-US" dirty="0"/>
          </a:p>
        </p:txBody>
      </p:sp>
      <p:sp>
        <p:nvSpPr>
          <p:cNvPr id="2" name="TextBox 1"/>
          <p:cNvSpPr txBox="1"/>
          <p:nvPr/>
        </p:nvSpPr>
        <p:spPr>
          <a:xfrm>
            <a:off x="2076450" y="4954409"/>
            <a:ext cx="4095750" cy="1200329"/>
          </a:xfrm>
          <a:prstGeom prst="rect">
            <a:avLst/>
          </a:prstGeom>
          <a:noFill/>
          <a:ln w="38100">
            <a:solidFill>
              <a:srgbClr val="FF0000"/>
            </a:solidFill>
          </a:ln>
        </p:spPr>
        <p:txBody>
          <a:bodyPr wrap="square" rtlCol="0">
            <a:spAutoFit/>
          </a:bodyPr>
          <a:lstStyle/>
          <a:p>
            <a:r>
              <a:rPr lang="en-US" sz="2400" dirty="0" smtClean="0">
                <a:latin typeface="Calibri" panose="020F0502020204030204" pitchFamily="34" charset="0"/>
              </a:rPr>
              <a:t>Proposed Operating  	$0.0000</a:t>
            </a:r>
          </a:p>
          <a:p>
            <a:r>
              <a:rPr lang="en-US" sz="2400" dirty="0" smtClean="0">
                <a:latin typeface="Calibri" panose="020F0502020204030204" pitchFamily="34" charset="0"/>
              </a:rPr>
              <a:t>Proposed Debt       	</a:t>
            </a:r>
            <a:r>
              <a:rPr lang="en-US" sz="2400" u="sng" dirty="0" smtClean="0">
                <a:latin typeface="Calibri" panose="020F0502020204030204" pitchFamily="34" charset="0"/>
              </a:rPr>
              <a:t>$0.1846</a:t>
            </a:r>
          </a:p>
          <a:p>
            <a:r>
              <a:rPr lang="en-US" sz="2400" dirty="0" smtClean="0">
                <a:latin typeface="Calibri" panose="020F0502020204030204" pitchFamily="34" charset="0"/>
              </a:rPr>
              <a:t>Proposed Change       	$0.1846</a:t>
            </a:r>
            <a:endParaRPr lang="en-US" sz="2400" dirty="0">
              <a:latin typeface="Calibri" panose="020F0502020204030204" pitchFamily="34" charset="0"/>
            </a:endParaRPr>
          </a:p>
        </p:txBody>
      </p:sp>
    </p:spTree>
    <p:extLst>
      <p:ext uri="{BB962C8B-B14F-4D97-AF65-F5344CB8AC3E}">
        <p14:creationId xmlns:p14="http://schemas.microsoft.com/office/powerpoint/2010/main" val="33502032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240" y="1489583"/>
            <a:ext cx="7689866" cy="5030280"/>
          </a:xfrm>
        </p:spPr>
        <p:txBody>
          <a:bodyPr>
            <a:normAutofit/>
          </a:bodyPr>
          <a:lstStyle/>
          <a:p>
            <a:pPr marL="17462" indent="0">
              <a:lnSpc>
                <a:spcPct val="90000"/>
              </a:lnSpc>
              <a:buNone/>
            </a:pPr>
            <a:r>
              <a:rPr lang="en-US" altLang="en-US" sz="2800" dirty="0" smtClean="0">
                <a:latin typeface="Arial" charset="0"/>
                <a:cs typeface="Arial" charset="0"/>
              </a:rPr>
              <a:t> </a:t>
            </a:r>
            <a:endParaRPr lang="en-US" altLang="en-US" sz="2800" dirty="0">
              <a:latin typeface="Arial" charset="0"/>
              <a:cs typeface="Arial" charset="0"/>
            </a:endParaRPr>
          </a:p>
          <a:p>
            <a:pPr>
              <a:buSzPct val="100000"/>
              <a:buFont typeface="Arial" panose="020B0604020202020204" pitchFamily="34" charset="0"/>
              <a:buChar char="•"/>
            </a:pPr>
            <a:r>
              <a:rPr lang="en-US" altLang="en-US" sz="2800" dirty="0" smtClean="0">
                <a:latin typeface="Arial" charset="0"/>
                <a:cs typeface="Arial" charset="0"/>
              </a:rPr>
              <a:t>Operating $3.75 rate cap impact</a:t>
            </a:r>
          </a:p>
          <a:p>
            <a:pPr lvl="1">
              <a:buSzPct val="100000"/>
              <a:buFont typeface="Arial" panose="020B0604020202020204" pitchFamily="34" charset="0"/>
              <a:buChar char="•"/>
            </a:pPr>
            <a:r>
              <a:rPr lang="en-US" altLang="en-US" sz="2800" dirty="0" smtClean="0">
                <a:latin typeface="Arial" charset="0"/>
                <a:cs typeface="Arial" charset="0"/>
              </a:rPr>
              <a:t>Maximum Rate Permitted = $3.7907</a:t>
            </a:r>
          </a:p>
          <a:p>
            <a:pPr lvl="1">
              <a:buSzPct val="100000"/>
              <a:buFont typeface="Arial" panose="020B0604020202020204" pitchFamily="34" charset="0"/>
              <a:buChar char="•"/>
            </a:pPr>
            <a:r>
              <a:rPr lang="en-US" altLang="en-US" sz="2800" dirty="0" smtClean="0">
                <a:latin typeface="Arial" charset="0"/>
                <a:cs typeface="Arial" charset="0"/>
              </a:rPr>
              <a:t>Difference = $0.0407 per $100 AV</a:t>
            </a:r>
          </a:p>
          <a:p>
            <a:pPr lvl="1">
              <a:buSzPct val="100000"/>
              <a:buFont typeface="Arial" panose="020B0604020202020204" pitchFamily="34" charset="0"/>
              <a:buChar char="•"/>
            </a:pPr>
            <a:r>
              <a:rPr lang="en-US" altLang="en-US" sz="2800" dirty="0" smtClean="0">
                <a:solidFill>
                  <a:srgbClr val="FF0000"/>
                </a:solidFill>
                <a:latin typeface="Arial" charset="0"/>
                <a:cs typeface="Arial" charset="0"/>
              </a:rPr>
              <a:t>Cap Impact = $1.68m</a:t>
            </a:r>
            <a:br>
              <a:rPr lang="en-US" altLang="en-US" sz="2800" dirty="0" smtClean="0">
                <a:solidFill>
                  <a:srgbClr val="FF0000"/>
                </a:solidFill>
                <a:latin typeface="Arial" charset="0"/>
                <a:cs typeface="Arial" charset="0"/>
              </a:rPr>
            </a:br>
            <a:endParaRPr lang="en-US" altLang="en-US" sz="2600" dirty="0" smtClean="0">
              <a:latin typeface="Arial" charset="0"/>
              <a:cs typeface="Arial" charset="0"/>
            </a:endParaRPr>
          </a:p>
          <a:p>
            <a:pPr marL="273050" lvl="1">
              <a:buSzPct val="100000"/>
              <a:buFont typeface="Arial" panose="020B0604020202020204" pitchFamily="34" charset="0"/>
              <a:buChar char="•"/>
            </a:pPr>
            <a:r>
              <a:rPr lang="en-US" altLang="en-US" sz="2800" dirty="0">
                <a:latin typeface="Arial" charset="0"/>
                <a:cs typeface="Arial" charset="0"/>
              </a:rPr>
              <a:t>Tax Year 2015 – $</a:t>
            </a:r>
            <a:r>
              <a:rPr lang="en-US" altLang="en-US" sz="2800" dirty="0" smtClean="0">
                <a:latin typeface="Arial" charset="0"/>
                <a:cs typeface="Arial" charset="0"/>
              </a:rPr>
              <a:t>215,935,050 in Tax Increment Financing (TIF) assessments</a:t>
            </a:r>
          </a:p>
          <a:p>
            <a:pPr lvl="1">
              <a:buSzPct val="100000"/>
              <a:buFont typeface="Arial" panose="020B0604020202020204" pitchFamily="34" charset="0"/>
              <a:buChar char="•"/>
            </a:pPr>
            <a:r>
              <a:rPr lang="en-US" altLang="en-US" sz="2800" dirty="0" smtClean="0">
                <a:latin typeface="Arial" charset="0"/>
                <a:cs typeface="Arial" charset="0"/>
              </a:rPr>
              <a:t>$</a:t>
            </a:r>
            <a:r>
              <a:rPr lang="en-US" altLang="en-US" sz="2800" dirty="0">
                <a:latin typeface="Arial" charset="0"/>
                <a:cs typeface="Arial" charset="0"/>
              </a:rPr>
              <a:t>6.7m increase </a:t>
            </a:r>
            <a:r>
              <a:rPr lang="en-US" altLang="en-US" sz="2800" dirty="0" smtClean="0">
                <a:latin typeface="Arial" charset="0"/>
                <a:cs typeface="Arial" charset="0"/>
              </a:rPr>
              <a:t>from 2014</a:t>
            </a:r>
            <a:endParaRPr lang="en-US" altLang="en-US" sz="2800" dirty="0">
              <a:latin typeface="Arial" charset="0"/>
              <a:cs typeface="Arial" charset="0"/>
            </a:endParaRPr>
          </a:p>
          <a:p>
            <a:pPr lvl="1">
              <a:buSzPct val="100000"/>
              <a:buFont typeface="Arial" panose="020B0604020202020204" pitchFamily="34" charset="0"/>
              <a:buChar char="•"/>
            </a:pPr>
            <a:r>
              <a:rPr lang="en-US" altLang="en-US" sz="2800" dirty="0" smtClean="0">
                <a:solidFill>
                  <a:srgbClr val="FF0000"/>
                </a:solidFill>
                <a:latin typeface="Arial" charset="0"/>
                <a:cs typeface="Arial" charset="0"/>
              </a:rPr>
              <a:t>TIF Impact = $8.1m</a:t>
            </a:r>
            <a:endParaRPr lang="en-US" altLang="en-US" sz="2800" dirty="0">
              <a:solidFill>
                <a:srgbClr val="FF0000"/>
              </a:solidFill>
              <a:latin typeface="Arial" charset="0"/>
              <a:cs typeface="Arial" charset="0"/>
            </a:endParaRPr>
          </a:p>
          <a:p>
            <a:pPr marL="384175" lvl="1" indent="0">
              <a:lnSpc>
                <a:spcPct val="90000"/>
              </a:lnSpc>
              <a:buNone/>
            </a:pPr>
            <a:endParaRPr lang="en-US" sz="2800" dirty="0" smtClean="0">
              <a:latin typeface="Arial" pitchFamily="34" charset="0"/>
              <a:cs typeface="Arial" pitchFamily="34" charset="0"/>
            </a:endParaRPr>
          </a:p>
          <a:p>
            <a:pPr marL="17462" indent="0">
              <a:buSzPct val="100000"/>
              <a:buNone/>
            </a:pPr>
            <a:endParaRPr lang="en-US" sz="2800" dirty="0" smtClean="0">
              <a:latin typeface="Arial" pitchFamily="34" charset="0"/>
              <a:cs typeface="Arial" pitchFamily="34" charset="0"/>
            </a:endParaRPr>
          </a:p>
          <a:p>
            <a:pPr marL="17462" indent="0">
              <a:buNone/>
            </a:pPr>
            <a:endParaRPr lang="en-US" dirty="0">
              <a:effectLst/>
            </a:endParaRPr>
          </a:p>
        </p:txBody>
      </p:sp>
      <p:sp>
        <p:nvSpPr>
          <p:cNvPr id="3" name="Title 2"/>
          <p:cNvSpPr>
            <a:spLocks noGrp="1"/>
          </p:cNvSpPr>
          <p:nvPr>
            <p:ph type="title"/>
          </p:nvPr>
        </p:nvSpPr>
        <p:spPr>
          <a:xfrm>
            <a:off x="323850" y="536984"/>
            <a:ext cx="6858000" cy="726141"/>
          </a:xfrm>
        </p:spPr>
        <p:txBody>
          <a:bodyPr/>
          <a:lstStyle/>
          <a:p>
            <a:r>
              <a:rPr lang="en-US" sz="3000" dirty="0" smtClean="0">
                <a:solidFill>
                  <a:srgbClr val="1A2D70"/>
                </a:solidFill>
                <a:effectLst/>
              </a:rPr>
              <a:t>2015 Proposed Operating Tax Levy Impact</a:t>
            </a:r>
            <a:endParaRPr lang="en-US" sz="3000" dirty="0">
              <a:solidFill>
                <a:srgbClr val="1A2D70"/>
              </a:solidFill>
              <a:effectLst/>
            </a:endParaRPr>
          </a:p>
        </p:txBody>
      </p:sp>
      <p:sp>
        <p:nvSpPr>
          <p:cNvPr id="4" name="Date Placeholder 3"/>
          <p:cNvSpPr>
            <a:spLocks noGrp="1"/>
          </p:cNvSpPr>
          <p:nvPr>
            <p:ph type="dt" sz="half" idx="10"/>
          </p:nvPr>
        </p:nvSpPr>
        <p:spPr/>
        <p:txBody>
          <a:bodyPr/>
          <a:lstStyle/>
          <a:p>
            <a:pPr>
              <a:defRPr/>
            </a:pPr>
            <a:fld id="{F763A647-0A6B-764E-9C17-B89266E82C2F}" type="datetime4">
              <a:rPr lang="en-US" smtClean="0"/>
              <a:t>September 21, 2015</a:t>
            </a:fld>
            <a:endParaRPr lang="en-US" dirty="0"/>
          </a:p>
        </p:txBody>
      </p:sp>
    </p:spTree>
    <p:extLst>
      <p:ext uri="{BB962C8B-B14F-4D97-AF65-F5344CB8AC3E}">
        <p14:creationId xmlns:p14="http://schemas.microsoft.com/office/powerpoint/2010/main" val="1574985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240" y="1474216"/>
            <a:ext cx="7689866" cy="5030280"/>
          </a:xfrm>
        </p:spPr>
        <p:txBody>
          <a:bodyPr>
            <a:noAutofit/>
          </a:bodyPr>
          <a:lstStyle/>
          <a:p>
            <a:pPr marL="17462" indent="0">
              <a:lnSpc>
                <a:spcPct val="90000"/>
              </a:lnSpc>
              <a:buNone/>
            </a:pPr>
            <a:r>
              <a:rPr lang="en-US" altLang="en-US" sz="2800" dirty="0" smtClean="0">
                <a:latin typeface="Arial" charset="0"/>
                <a:cs typeface="Arial" charset="0"/>
              </a:rPr>
              <a:t> </a:t>
            </a:r>
            <a:endParaRPr lang="en-US" altLang="en-US" sz="2800" dirty="0">
              <a:latin typeface="Arial" charset="0"/>
              <a:cs typeface="Arial" charset="0"/>
            </a:endParaRPr>
          </a:p>
          <a:p>
            <a:pPr>
              <a:buSzPct val="100000"/>
              <a:buFont typeface="Arial" panose="020B0604020202020204" pitchFamily="34" charset="0"/>
              <a:buChar char="•"/>
            </a:pPr>
            <a:endParaRPr lang="en-US" altLang="en-US" sz="2800" dirty="0" smtClean="0">
              <a:latin typeface="Arial" charset="0"/>
              <a:cs typeface="Arial" charset="0"/>
            </a:endParaRPr>
          </a:p>
          <a:p>
            <a:pPr>
              <a:buSzPct val="100000"/>
              <a:buFont typeface="Arial" panose="020B0604020202020204" pitchFamily="34" charset="0"/>
              <a:buChar char="•"/>
            </a:pPr>
            <a:endParaRPr lang="en-US" altLang="en-US" sz="2800" dirty="0">
              <a:latin typeface="Arial" charset="0"/>
              <a:cs typeface="Arial" charset="0"/>
            </a:endParaRPr>
          </a:p>
          <a:p>
            <a:pPr marL="17462" indent="0">
              <a:buSzPct val="100000"/>
              <a:buNone/>
            </a:pPr>
            <a:r>
              <a:rPr lang="en-US" altLang="en-US" sz="2800" dirty="0">
                <a:latin typeface="Arial" charset="0"/>
                <a:cs typeface="Arial" charset="0"/>
              </a:rPr>
              <a:t>Assessed valuation = $4,119,622,811</a:t>
            </a:r>
          </a:p>
          <a:p>
            <a:pPr>
              <a:buSzPct val="100000"/>
              <a:buFont typeface="Arial" panose="020B0604020202020204" pitchFamily="34" charset="0"/>
              <a:buChar char="•"/>
            </a:pPr>
            <a:r>
              <a:rPr lang="en-US" altLang="en-US" sz="2800" dirty="0" smtClean="0">
                <a:latin typeface="Arial" charset="0"/>
                <a:cs typeface="Arial" charset="0"/>
              </a:rPr>
              <a:t>Debt $0.6211 rate impact</a:t>
            </a:r>
          </a:p>
          <a:p>
            <a:pPr lvl="1">
              <a:buSzPct val="100000"/>
              <a:buFont typeface="Arial" panose="020B0604020202020204" pitchFamily="34" charset="0"/>
              <a:buChar char="•"/>
            </a:pPr>
            <a:r>
              <a:rPr lang="en-US" altLang="en-US" sz="2800" dirty="0" smtClean="0">
                <a:latin typeface="Arial" charset="0"/>
                <a:cs typeface="Arial" charset="0"/>
              </a:rPr>
              <a:t>Revenue* = $25.6m</a:t>
            </a:r>
          </a:p>
          <a:p>
            <a:pPr lvl="1">
              <a:buSzPct val="100000"/>
              <a:buFont typeface="Arial" panose="020B0604020202020204" pitchFamily="34" charset="0"/>
              <a:buChar char="•"/>
            </a:pPr>
            <a:r>
              <a:rPr lang="en-US" altLang="en-US" sz="2800" dirty="0" smtClean="0">
                <a:latin typeface="Arial" charset="0"/>
                <a:cs typeface="Arial" charset="0"/>
              </a:rPr>
              <a:t>Principal &amp; Interest = $27.4m</a:t>
            </a:r>
          </a:p>
          <a:p>
            <a:pPr lvl="1">
              <a:buSzPct val="100000"/>
              <a:buFont typeface="Arial" panose="020B0604020202020204" pitchFamily="34" charset="0"/>
              <a:buChar char="•"/>
            </a:pPr>
            <a:r>
              <a:rPr lang="en-US" altLang="en-US" sz="2800" dirty="0" smtClean="0">
                <a:solidFill>
                  <a:srgbClr val="FF0000"/>
                </a:solidFill>
                <a:latin typeface="Arial" charset="0"/>
                <a:cs typeface="Arial" charset="0"/>
              </a:rPr>
              <a:t>Fund balance decline = $1.8m</a:t>
            </a:r>
          </a:p>
          <a:p>
            <a:pPr>
              <a:buSzPct val="100000"/>
              <a:buFont typeface="Arial" panose="020B0604020202020204" pitchFamily="34" charset="0"/>
              <a:buChar char="•"/>
            </a:pPr>
            <a:r>
              <a:rPr lang="en-US" altLang="en-US" sz="3000" dirty="0" smtClean="0">
                <a:latin typeface="Arial" charset="0"/>
                <a:cs typeface="Arial" charset="0"/>
              </a:rPr>
              <a:t>Debt $0.8057 rate impact</a:t>
            </a:r>
          </a:p>
          <a:p>
            <a:pPr lvl="1">
              <a:buSzPct val="100000"/>
              <a:buFont typeface="Arial" panose="020B0604020202020204" pitchFamily="34" charset="0"/>
              <a:buChar char="•"/>
            </a:pPr>
            <a:r>
              <a:rPr lang="en-US" altLang="en-US" sz="2600" dirty="0" smtClean="0">
                <a:latin typeface="Arial" charset="0"/>
                <a:cs typeface="Arial" charset="0"/>
              </a:rPr>
              <a:t>Revenue* = $33.2m</a:t>
            </a:r>
          </a:p>
          <a:p>
            <a:pPr lvl="1">
              <a:buSzPct val="100000"/>
              <a:buFont typeface="Arial" panose="020B0604020202020204" pitchFamily="34" charset="0"/>
              <a:buChar char="•"/>
            </a:pPr>
            <a:r>
              <a:rPr lang="en-US" altLang="en-US" sz="2600" dirty="0" smtClean="0">
                <a:latin typeface="Arial" charset="0"/>
                <a:cs typeface="Arial" charset="0"/>
              </a:rPr>
              <a:t>Principal &amp; Interest = $27.4m</a:t>
            </a:r>
          </a:p>
          <a:p>
            <a:pPr lvl="1">
              <a:buSzPct val="100000"/>
              <a:buFont typeface="Arial" panose="020B0604020202020204" pitchFamily="34" charset="0"/>
              <a:buChar char="•"/>
            </a:pPr>
            <a:r>
              <a:rPr lang="en-US" altLang="en-US" sz="2600" dirty="0" smtClean="0">
                <a:solidFill>
                  <a:srgbClr val="00B050"/>
                </a:solidFill>
                <a:latin typeface="Arial" charset="0"/>
                <a:cs typeface="Arial" charset="0"/>
              </a:rPr>
              <a:t>Fund Balance increase = $5.8m</a:t>
            </a:r>
            <a:r>
              <a:rPr lang="en-US" altLang="en-US" sz="2600" dirty="0" smtClean="0">
                <a:latin typeface="Arial" charset="0"/>
                <a:cs typeface="Arial" charset="0"/>
              </a:rPr>
              <a:t/>
            </a:r>
            <a:br>
              <a:rPr lang="en-US" altLang="en-US" sz="2600" dirty="0" smtClean="0">
                <a:latin typeface="Arial" charset="0"/>
                <a:cs typeface="Arial" charset="0"/>
              </a:rPr>
            </a:br>
            <a:endParaRPr lang="en-US" altLang="en-US" sz="2600" dirty="0" smtClean="0">
              <a:latin typeface="Arial" charset="0"/>
              <a:cs typeface="Arial" charset="0"/>
            </a:endParaRPr>
          </a:p>
          <a:p>
            <a:pPr marL="384175" lvl="1" indent="0">
              <a:lnSpc>
                <a:spcPct val="90000"/>
              </a:lnSpc>
              <a:buNone/>
            </a:pPr>
            <a:endParaRPr lang="en-US" sz="2800" dirty="0" smtClean="0">
              <a:latin typeface="Arial" pitchFamily="34" charset="0"/>
              <a:cs typeface="Arial" pitchFamily="34" charset="0"/>
            </a:endParaRPr>
          </a:p>
          <a:p>
            <a:pPr marL="17462" indent="0">
              <a:buSzPct val="100000"/>
              <a:buNone/>
            </a:pPr>
            <a:endParaRPr lang="en-US" sz="2800" dirty="0" smtClean="0">
              <a:latin typeface="Arial" pitchFamily="34" charset="0"/>
              <a:cs typeface="Arial" pitchFamily="34" charset="0"/>
            </a:endParaRPr>
          </a:p>
          <a:p>
            <a:pPr marL="17462" indent="0">
              <a:buNone/>
            </a:pPr>
            <a:endParaRPr lang="en-US" dirty="0">
              <a:effectLst/>
            </a:endParaRPr>
          </a:p>
        </p:txBody>
      </p:sp>
      <p:sp>
        <p:nvSpPr>
          <p:cNvPr id="3" name="Title 2"/>
          <p:cNvSpPr>
            <a:spLocks noGrp="1"/>
          </p:cNvSpPr>
          <p:nvPr>
            <p:ph type="title"/>
          </p:nvPr>
        </p:nvSpPr>
        <p:spPr>
          <a:xfrm>
            <a:off x="323850" y="536984"/>
            <a:ext cx="6858000" cy="726141"/>
          </a:xfrm>
        </p:spPr>
        <p:txBody>
          <a:bodyPr/>
          <a:lstStyle/>
          <a:p>
            <a:r>
              <a:rPr lang="en-US" sz="3000" dirty="0" smtClean="0">
                <a:solidFill>
                  <a:srgbClr val="1A2D70"/>
                </a:solidFill>
                <a:effectLst/>
              </a:rPr>
              <a:t>2015 Proposed Debt Tax Levy Impact</a:t>
            </a:r>
            <a:endParaRPr lang="en-US" sz="3000" dirty="0">
              <a:solidFill>
                <a:srgbClr val="1A2D70"/>
              </a:solidFill>
              <a:effectLst/>
            </a:endParaRPr>
          </a:p>
        </p:txBody>
      </p:sp>
      <p:sp>
        <p:nvSpPr>
          <p:cNvPr id="4" name="Date Placeholder 3"/>
          <p:cNvSpPr>
            <a:spLocks noGrp="1"/>
          </p:cNvSpPr>
          <p:nvPr>
            <p:ph type="dt" sz="half" idx="10"/>
          </p:nvPr>
        </p:nvSpPr>
        <p:spPr/>
        <p:txBody>
          <a:bodyPr/>
          <a:lstStyle/>
          <a:p>
            <a:pPr>
              <a:defRPr/>
            </a:pPr>
            <a:fld id="{F763A647-0A6B-764E-9C17-B89266E82C2F}" type="datetime4">
              <a:rPr lang="en-US" smtClean="0"/>
              <a:t>September 21, 2015</a:t>
            </a:fld>
            <a:endParaRPr lang="en-US" dirty="0"/>
          </a:p>
        </p:txBody>
      </p:sp>
      <p:sp>
        <p:nvSpPr>
          <p:cNvPr id="5" name="TextBox 4"/>
          <p:cNvSpPr txBox="1"/>
          <p:nvPr/>
        </p:nvSpPr>
        <p:spPr>
          <a:xfrm>
            <a:off x="695324" y="6446936"/>
            <a:ext cx="3771901" cy="307777"/>
          </a:xfrm>
          <a:prstGeom prst="rect">
            <a:avLst/>
          </a:prstGeom>
          <a:noFill/>
        </p:spPr>
        <p:txBody>
          <a:bodyPr wrap="square" rtlCol="0">
            <a:spAutoFit/>
          </a:bodyPr>
          <a:lstStyle/>
          <a:p>
            <a:r>
              <a:rPr lang="en-US" sz="1400" dirty="0" smtClean="0"/>
              <a:t>* Includes current &amp; delinquent tax revenue</a:t>
            </a:r>
            <a:endParaRPr lang="en-US" sz="1400" dirty="0"/>
          </a:p>
        </p:txBody>
      </p:sp>
    </p:spTree>
    <p:extLst>
      <p:ext uri="{BB962C8B-B14F-4D97-AF65-F5344CB8AC3E}">
        <p14:creationId xmlns:p14="http://schemas.microsoft.com/office/powerpoint/2010/main" val="332493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240" y="1489583"/>
            <a:ext cx="7689866" cy="5030280"/>
          </a:xfrm>
        </p:spPr>
        <p:txBody>
          <a:bodyPr>
            <a:normAutofit/>
          </a:bodyPr>
          <a:lstStyle/>
          <a:p>
            <a:pPr>
              <a:buSzPct val="100000"/>
              <a:buFont typeface="Arial" panose="020B0604020202020204" pitchFamily="34" charset="0"/>
              <a:buChar char="•"/>
            </a:pPr>
            <a:r>
              <a:rPr lang="en-US" altLang="en-US" sz="2800" dirty="0" smtClean="0">
                <a:latin typeface="Arial" charset="0"/>
                <a:cs typeface="Arial" charset="0"/>
              </a:rPr>
              <a:t>The proposed operating rate of $3.7500 will generate approximately </a:t>
            </a:r>
            <a:r>
              <a:rPr lang="en-US" altLang="en-US" sz="2800" dirty="0" smtClean="0">
                <a:solidFill>
                  <a:srgbClr val="00B050"/>
                </a:solidFill>
                <a:latin typeface="Arial" charset="0"/>
                <a:cs typeface="Arial" charset="0"/>
              </a:rPr>
              <a:t>$139.0m</a:t>
            </a:r>
            <a:br>
              <a:rPr lang="en-US" altLang="en-US" sz="2800" dirty="0" smtClean="0">
                <a:solidFill>
                  <a:srgbClr val="00B050"/>
                </a:solidFill>
                <a:latin typeface="Arial" charset="0"/>
                <a:cs typeface="Arial" charset="0"/>
              </a:rPr>
            </a:br>
            <a:endParaRPr lang="en-US" sz="2800" dirty="0" smtClean="0">
              <a:solidFill>
                <a:srgbClr val="00B050"/>
              </a:solidFill>
              <a:latin typeface="Arial" pitchFamily="34" charset="0"/>
              <a:cs typeface="Arial" pitchFamily="34" charset="0"/>
            </a:endParaRPr>
          </a:p>
          <a:p>
            <a:pPr>
              <a:buSzPct val="100000"/>
              <a:buFont typeface="Arial" panose="020B0604020202020204" pitchFamily="34" charset="0"/>
              <a:buChar char="•"/>
            </a:pPr>
            <a:r>
              <a:rPr lang="en-US" altLang="en-US" sz="2800" dirty="0" smtClean="0">
                <a:latin typeface="Arial" charset="0"/>
                <a:cs typeface="Arial" charset="0"/>
              </a:rPr>
              <a:t>The </a:t>
            </a:r>
            <a:r>
              <a:rPr lang="en-US" altLang="en-US" sz="2800" dirty="0">
                <a:latin typeface="Arial" charset="0"/>
                <a:cs typeface="Arial" charset="0"/>
              </a:rPr>
              <a:t>proposed debt service rate of $</a:t>
            </a:r>
            <a:r>
              <a:rPr lang="en-US" altLang="en-US" sz="2800" dirty="0" smtClean="0">
                <a:latin typeface="Arial" charset="0"/>
                <a:cs typeface="Arial" charset="0"/>
              </a:rPr>
              <a:t>0.8057 </a:t>
            </a:r>
            <a:r>
              <a:rPr lang="en-US" altLang="en-US" sz="2800" dirty="0">
                <a:latin typeface="Arial" charset="0"/>
                <a:cs typeface="Arial" charset="0"/>
              </a:rPr>
              <a:t>will generate approximately </a:t>
            </a:r>
            <a:r>
              <a:rPr lang="en-US" altLang="en-US" sz="2800" dirty="0" smtClean="0">
                <a:solidFill>
                  <a:srgbClr val="00B050"/>
                </a:solidFill>
                <a:latin typeface="Arial" charset="0"/>
                <a:cs typeface="Arial" charset="0"/>
              </a:rPr>
              <a:t>$30.0m </a:t>
            </a:r>
          </a:p>
          <a:p>
            <a:pPr marL="384175" lvl="1" indent="0">
              <a:lnSpc>
                <a:spcPct val="90000"/>
              </a:lnSpc>
              <a:buNone/>
            </a:pPr>
            <a:endParaRPr lang="en-US" sz="2800" dirty="0" smtClean="0">
              <a:latin typeface="Arial" pitchFamily="34" charset="0"/>
              <a:cs typeface="Arial" pitchFamily="34" charset="0"/>
            </a:endParaRPr>
          </a:p>
          <a:p>
            <a:pPr marL="17462" indent="0">
              <a:buNone/>
            </a:pPr>
            <a:endParaRPr lang="en-US" dirty="0">
              <a:effectLst/>
            </a:endParaRPr>
          </a:p>
        </p:txBody>
      </p:sp>
      <p:sp>
        <p:nvSpPr>
          <p:cNvPr id="3" name="Title 2"/>
          <p:cNvSpPr>
            <a:spLocks noGrp="1"/>
          </p:cNvSpPr>
          <p:nvPr>
            <p:ph type="title"/>
          </p:nvPr>
        </p:nvSpPr>
        <p:spPr>
          <a:xfrm>
            <a:off x="428625" y="536984"/>
            <a:ext cx="6993453" cy="726141"/>
          </a:xfrm>
        </p:spPr>
        <p:txBody>
          <a:bodyPr/>
          <a:lstStyle/>
          <a:p>
            <a:r>
              <a:rPr lang="en-US" sz="3800" dirty="0" smtClean="0">
                <a:solidFill>
                  <a:srgbClr val="1A2D70"/>
                </a:solidFill>
                <a:effectLst/>
              </a:rPr>
              <a:t>2015 Proposed Tax Levy Revenue</a:t>
            </a:r>
            <a:endParaRPr lang="en-US" sz="3800" dirty="0">
              <a:solidFill>
                <a:srgbClr val="1A2D70"/>
              </a:solidFill>
              <a:effectLst/>
            </a:endParaRPr>
          </a:p>
        </p:txBody>
      </p:sp>
      <p:sp>
        <p:nvSpPr>
          <p:cNvPr id="4" name="Date Placeholder 3"/>
          <p:cNvSpPr>
            <a:spLocks noGrp="1"/>
          </p:cNvSpPr>
          <p:nvPr>
            <p:ph type="dt" sz="half" idx="10"/>
          </p:nvPr>
        </p:nvSpPr>
        <p:spPr/>
        <p:txBody>
          <a:bodyPr/>
          <a:lstStyle/>
          <a:p>
            <a:pPr>
              <a:defRPr/>
            </a:pPr>
            <a:fld id="{F763A647-0A6B-764E-9C17-B89266E82C2F}" type="datetime4">
              <a:rPr lang="en-US" smtClean="0"/>
              <a:t>September 21, 2015</a:t>
            </a:fld>
            <a:endParaRPr lang="en-US" dirty="0"/>
          </a:p>
        </p:txBody>
      </p:sp>
      <p:sp>
        <p:nvSpPr>
          <p:cNvPr id="5" name="TextBox 4"/>
          <p:cNvSpPr txBox="1"/>
          <p:nvPr/>
        </p:nvSpPr>
        <p:spPr>
          <a:xfrm>
            <a:off x="558140" y="6329551"/>
            <a:ext cx="3479470" cy="369332"/>
          </a:xfrm>
          <a:prstGeom prst="rect">
            <a:avLst/>
          </a:prstGeom>
          <a:noFill/>
        </p:spPr>
        <p:txBody>
          <a:bodyPr wrap="square" rtlCol="0">
            <a:spAutoFit/>
          </a:bodyPr>
          <a:lstStyle/>
          <a:p>
            <a:r>
              <a:rPr lang="en-US" dirty="0" smtClean="0">
                <a:solidFill>
                  <a:srgbClr val="00B050"/>
                </a:solidFill>
              </a:rPr>
              <a:t>90% collection assumption</a:t>
            </a:r>
            <a:endParaRPr lang="en-US" dirty="0">
              <a:solidFill>
                <a:srgbClr val="00B050"/>
              </a:solidFill>
            </a:endParaRPr>
          </a:p>
        </p:txBody>
      </p:sp>
    </p:spTree>
    <p:extLst>
      <p:ext uri="{BB962C8B-B14F-4D97-AF65-F5344CB8AC3E}">
        <p14:creationId xmlns:p14="http://schemas.microsoft.com/office/powerpoint/2010/main" val="975709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240" y="1489583"/>
            <a:ext cx="7689866" cy="4258074"/>
          </a:xfrm>
        </p:spPr>
        <p:txBody>
          <a:bodyPr>
            <a:normAutofit/>
          </a:bodyPr>
          <a:lstStyle/>
          <a:p>
            <a:pPr marL="17462" indent="0" algn="ctr">
              <a:buSzPct val="100000"/>
              <a:buNone/>
            </a:pPr>
            <a:r>
              <a:rPr lang="en-US" altLang="en-US" sz="2800" b="1" dirty="0">
                <a:latin typeface="Arial" charset="0"/>
                <a:cs typeface="Arial" charset="0"/>
              </a:rPr>
              <a:t>Special Administrative Board</a:t>
            </a:r>
            <a:r>
              <a:rPr lang="en-US" altLang="en-US" sz="2800" b="1" dirty="0" smtClean="0">
                <a:latin typeface="Arial" charset="0"/>
                <a:cs typeface="Arial" charset="0"/>
              </a:rPr>
              <a:t>:</a:t>
            </a:r>
          </a:p>
          <a:p>
            <a:pPr marL="17462" indent="0" algn="ctr">
              <a:buSzPct val="100000"/>
              <a:buNone/>
            </a:pPr>
            <a:endParaRPr lang="en-US" sz="2800" b="1" dirty="0">
              <a:latin typeface="Arial" charset="0"/>
              <a:cs typeface="Arial" charset="0"/>
            </a:endParaRPr>
          </a:p>
          <a:p>
            <a:pPr marL="17462" indent="0" algn="ctr">
              <a:buSzPct val="100000"/>
              <a:buNone/>
            </a:pPr>
            <a:r>
              <a:rPr lang="en-US" altLang="en-US" sz="2800" b="1" dirty="0" smtClean="0">
                <a:latin typeface="Arial" charset="0"/>
                <a:cs typeface="Arial" charset="0"/>
              </a:rPr>
              <a:t>Approval </a:t>
            </a:r>
            <a:r>
              <a:rPr lang="en-US" altLang="en-US" sz="2800" b="1" dirty="0">
                <a:latin typeface="Arial" charset="0"/>
                <a:cs typeface="Arial" charset="0"/>
              </a:rPr>
              <a:t>of Resolution to Set Tax </a:t>
            </a:r>
            <a:r>
              <a:rPr lang="en-US" altLang="en-US" sz="2800" b="1" dirty="0" smtClean="0">
                <a:latin typeface="Arial" charset="0"/>
                <a:cs typeface="Arial" charset="0"/>
              </a:rPr>
              <a:t>Rate</a:t>
            </a:r>
          </a:p>
          <a:p>
            <a:pPr marL="17462" indent="0" algn="ctr">
              <a:buSzPct val="100000"/>
              <a:buNone/>
            </a:pPr>
            <a:endParaRPr lang="en-US" altLang="en-US" sz="2800" b="1" dirty="0" smtClean="0">
              <a:latin typeface="Arial" charset="0"/>
              <a:cs typeface="Arial" charset="0"/>
            </a:endParaRPr>
          </a:p>
          <a:p>
            <a:pPr marL="474662" indent="-457200">
              <a:buSzPct val="100000"/>
              <a:buFont typeface="+mj-lt"/>
              <a:buAutoNum type="arabicPeriod"/>
            </a:pPr>
            <a:r>
              <a:rPr lang="en-US" sz="2400" b="1" dirty="0" smtClean="0">
                <a:solidFill>
                  <a:srgbClr val="00B050"/>
                </a:solidFill>
                <a:effectLst/>
                <a:latin typeface="Arial" charset="0"/>
                <a:cs typeface="Arial" charset="0"/>
              </a:rPr>
              <a:t>Operating Rate      @ $3.7500 (no change)</a:t>
            </a:r>
          </a:p>
          <a:p>
            <a:pPr marL="474662" indent="-457200">
              <a:buSzPct val="100000"/>
              <a:buFont typeface="+mj-lt"/>
              <a:buAutoNum type="arabicPeriod"/>
            </a:pPr>
            <a:r>
              <a:rPr lang="en-US" sz="2400" b="1" u="sng" dirty="0" smtClean="0">
                <a:solidFill>
                  <a:srgbClr val="00B050"/>
                </a:solidFill>
                <a:effectLst/>
                <a:latin typeface="Arial" charset="0"/>
                <a:cs typeface="Arial" charset="0"/>
              </a:rPr>
              <a:t>Debt Service Rate @ $0.8057 ($0.1846 increase)</a:t>
            </a:r>
          </a:p>
          <a:p>
            <a:pPr marL="17462" indent="0">
              <a:buSzPct val="100000"/>
              <a:buNone/>
            </a:pPr>
            <a:r>
              <a:rPr lang="en-US" sz="2400" b="1" dirty="0" smtClean="0">
                <a:solidFill>
                  <a:srgbClr val="00B050"/>
                </a:solidFill>
                <a:effectLst/>
                <a:latin typeface="Arial" panose="020B0604020202020204" pitchFamily="34" charset="0"/>
                <a:cs typeface="Arial" panose="020B0604020202020204" pitchFamily="34" charset="0"/>
              </a:rPr>
              <a:t>     Total Rate	     @ $4.5557 (4.2% increase)</a:t>
            </a:r>
            <a:endParaRPr lang="en-US" sz="2400" b="1" dirty="0">
              <a:solidFill>
                <a:srgbClr val="00B050"/>
              </a:solidFill>
              <a:effectLst/>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777240" y="536984"/>
            <a:ext cx="6644838" cy="726141"/>
          </a:xfrm>
        </p:spPr>
        <p:txBody>
          <a:bodyPr/>
          <a:lstStyle/>
          <a:p>
            <a:r>
              <a:rPr lang="en-US" dirty="0" smtClean="0">
                <a:solidFill>
                  <a:srgbClr val="1A2D70"/>
                </a:solidFill>
                <a:effectLst/>
              </a:rPr>
              <a:t>2015 Tax Levy Approval</a:t>
            </a:r>
            <a:endParaRPr lang="en-US" dirty="0">
              <a:solidFill>
                <a:srgbClr val="1A2D70"/>
              </a:solidFill>
              <a:effectLst/>
            </a:endParaRPr>
          </a:p>
        </p:txBody>
      </p:sp>
      <p:sp>
        <p:nvSpPr>
          <p:cNvPr id="4" name="Date Placeholder 3"/>
          <p:cNvSpPr>
            <a:spLocks noGrp="1"/>
          </p:cNvSpPr>
          <p:nvPr>
            <p:ph type="dt" sz="half" idx="10"/>
          </p:nvPr>
        </p:nvSpPr>
        <p:spPr/>
        <p:txBody>
          <a:bodyPr/>
          <a:lstStyle/>
          <a:p>
            <a:pPr>
              <a:defRPr/>
            </a:pPr>
            <a:fld id="{F763A647-0A6B-764E-9C17-B89266E82C2F}" type="datetime4">
              <a:rPr lang="en-US" smtClean="0"/>
              <a:t>September 21, 2015</a:t>
            </a:fld>
            <a:endParaRPr lang="en-US" dirty="0"/>
          </a:p>
        </p:txBody>
      </p:sp>
    </p:spTree>
    <p:extLst>
      <p:ext uri="{BB962C8B-B14F-4D97-AF65-F5344CB8AC3E}">
        <p14:creationId xmlns:p14="http://schemas.microsoft.com/office/powerpoint/2010/main" val="201129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77240" y="2959551"/>
            <a:ext cx="6096000" cy="726141"/>
          </a:xfrm>
        </p:spPr>
        <p:txBody>
          <a:bodyPr/>
          <a:lstStyle/>
          <a:p>
            <a:r>
              <a:rPr lang="en-US" dirty="0" smtClean="0">
                <a:solidFill>
                  <a:srgbClr val="1A2D70"/>
                </a:solidFill>
                <a:effectLst/>
              </a:rPr>
              <a:t>Questions?</a:t>
            </a:r>
            <a:endParaRPr lang="en-US" dirty="0">
              <a:solidFill>
                <a:srgbClr val="1A2D70"/>
              </a:solidFill>
              <a:effectLst/>
            </a:endParaRPr>
          </a:p>
        </p:txBody>
      </p:sp>
      <p:sp>
        <p:nvSpPr>
          <p:cNvPr id="4" name="Date Placeholder 3"/>
          <p:cNvSpPr>
            <a:spLocks noGrp="1"/>
          </p:cNvSpPr>
          <p:nvPr>
            <p:ph type="dt" sz="half" idx="10"/>
          </p:nvPr>
        </p:nvSpPr>
        <p:spPr/>
        <p:txBody>
          <a:bodyPr/>
          <a:lstStyle/>
          <a:p>
            <a:pPr>
              <a:defRPr/>
            </a:pPr>
            <a:fld id="{D2CDC74E-6411-8B41-83B0-7D6F6CE3BCFF}" type="datetime4">
              <a:rPr lang="en-US" smtClean="0"/>
              <a:t>September 21, 2015</a:t>
            </a:fld>
            <a:endParaRPr lang="en-US" dirty="0"/>
          </a:p>
        </p:txBody>
      </p:sp>
    </p:spTree>
    <p:extLst>
      <p:ext uri="{BB962C8B-B14F-4D97-AF65-F5344CB8AC3E}">
        <p14:creationId xmlns:p14="http://schemas.microsoft.com/office/powerpoint/2010/main" val="36273407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 Template Calibri">
  <a:themeElements>
    <a:clrScheme name="Custom 3">
      <a:dk1>
        <a:srgbClr val="FFFFFF"/>
      </a:dk1>
      <a:lt1>
        <a:srgbClr val="252525"/>
      </a:lt1>
      <a:dk2>
        <a:srgbClr val="FFFFFF"/>
      </a:dk2>
      <a:lt2>
        <a:srgbClr val="FFFFFF"/>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22555</TotalTime>
  <Words>982</Words>
  <Application>Microsoft Office PowerPoint</Application>
  <PresentationFormat>On-screen Show (4:3)</PresentationFormat>
  <Paragraphs>112</Paragraphs>
  <Slides>11</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PPT Template Calibri</vt:lpstr>
      <vt:lpstr>Worksheet</vt:lpstr>
      <vt:lpstr>SLPS 2015 Proposed Tax Levy</vt:lpstr>
      <vt:lpstr>2015 Tax Levy</vt:lpstr>
      <vt:lpstr>Assessed Valuations</vt:lpstr>
      <vt:lpstr>Operating Tax Rate Calculation</vt:lpstr>
      <vt:lpstr>Tax Levy History</vt:lpstr>
      <vt:lpstr>2015 Proposed Tax Levy &amp; Comparison</vt:lpstr>
      <vt:lpstr>2015 Proposed Operating Tax Levy Impact</vt:lpstr>
      <vt:lpstr>2015 Proposed Debt Tax Levy Impact</vt:lpstr>
      <vt:lpstr>2015 Proposed Tax Levy Revenue</vt:lpstr>
      <vt:lpstr>2015 Tax Levy Approval</vt:lpstr>
      <vt:lpstr>Questions?</vt:lpstr>
    </vt:vector>
  </TitlesOfParts>
  <Company>Saint Louis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Holt</dc:creator>
  <cp:lastModifiedBy>admin</cp:lastModifiedBy>
  <cp:revision>87</cp:revision>
  <cp:lastPrinted>2015-09-23T22:38:14Z</cp:lastPrinted>
  <dcterms:created xsi:type="dcterms:W3CDTF">2015-01-28T17:47:56Z</dcterms:created>
  <dcterms:modified xsi:type="dcterms:W3CDTF">2015-09-24T21:59:51Z</dcterms:modified>
</cp:coreProperties>
</file>