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86" r:id="rId3"/>
    <p:sldId id="279" r:id="rId4"/>
    <p:sldId id="287" r:id="rId5"/>
    <p:sldId id="288" r:id="rId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>
        <p:scale>
          <a:sx n="70" d="100"/>
          <a:sy n="70" d="100"/>
        </p:scale>
        <p:origin x="-43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r">
              <a:defRPr sz="1200"/>
            </a:lvl1pPr>
          </a:lstStyle>
          <a:p>
            <a:pPr>
              <a:defRPr/>
            </a:pPr>
            <a:fld id="{D9E2E870-A3E2-4131-BBF4-7EF6FA4B6C1A}" type="datetimeFigureOut">
              <a:rPr lang="en-US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r">
              <a:defRPr sz="1200"/>
            </a:lvl1pPr>
          </a:lstStyle>
          <a:p>
            <a:pPr>
              <a:defRPr/>
            </a:pPr>
            <a:fld id="{2911B8C6-3E14-45BF-B5E6-EA88113331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A9D29F8-4EEE-44C8-BE2F-909717BE7D57}" type="datetimeFigureOut">
              <a:rPr lang="en-US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4" rIns="93167" bIns="46584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67" tIns="46584" rIns="93167" bIns="4658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C203F5A-7373-411A-A4A3-6677FDD171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3" descr="SLPS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9620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22EDD0C-DAE2-430C-8869-A31D67C69493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13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1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BD1C894-6BF8-4E1F-A105-C418234981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32413-0981-4D5A-BB66-A93D9746B2BB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6AA96-633E-4A64-9522-2D8A469B65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2B42F2-EA42-4F9F-89C7-AB5DD1536220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41027CB-F791-4F55-91A7-5704A5E21A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DE655D0-B74E-437B-BC1C-E86FA9D793DC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A89092-9A0D-4F1D-8B93-14BD62826C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EE97C4-4BBB-4805-ACFA-972E54965DF0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1D94B85-3F42-4EE7-90EF-C2C28769F2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0EFD86-5087-4082-9B69-9A69C3BAA38E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AE2F376-1633-452F-9528-3C4F0AA55D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F6623-8BFA-40D8-8D3E-036B38024FC8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267E3-74B7-4C53-B6D0-B7D6E3F5EF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468E79-19F4-4072-9F6A-00C94C6F4F76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17690F-1706-4ED8-9892-FEF9F3A5DC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5CCCEB6-CC07-4701-A962-C912C67A009A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1D70BE3-63AD-45C0-A619-384AE7C32D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1EFA7-41B4-4267-BEFA-3AA9B232478B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37096-C51E-4A8B-9309-04E174220C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368D3-4051-4915-BEC8-977ACD113E8D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E7F95-2F70-40FE-8D5B-7980013C49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11133AA-C6BA-43EB-B05C-5391FC5FE5D2}" type="datetime1">
              <a:rPr lang="en-US" smtClean="0"/>
              <a:pPr>
                <a:defRPr/>
              </a:pPr>
              <a:t>5/26/2011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en-US" dirty="0"/>
              <a:t>St. Louis Public Schools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D659DF2-1A6A-4F29-8D5D-73804054C9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7" name="Picture 10" descr="SLPS.gif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921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49" r:id="rId2"/>
    <p:sldLayoutId id="2147483954" r:id="rId3"/>
    <p:sldLayoutId id="2147483955" r:id="rId4"/>
    <p:sldLayoutId id="2147483956" r:id="rId5"/>
    <p:sldLayoutId id="2147483957" r:id="rId6"/>
    <p:sldLayoutId id="2147483950" r:id="rId7"/>
    <p:sldLayoutId id="2147483958" r:id="rId8"/>
    <p:sldLayoutId id="2147483959" r:id="rId9"/>
    <p:sldLayoutId id="2147483951" r:id="rId10"/>
    <p:sldLayoutId id="214748395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itle 7"/>
          <p:cNvSpPr>
            <a:spLocks noGrp="1"/>
          </p:cNvSpPr>
          <p:nvPr>
            <p:ph type="subTitle" idx="1"/>
          </p:nvPr>
        </p:nvSpPr>
        <p:spPr>
          <a:xfrm>
            <a:off x="838200" y="2057400"/>
            <a:ext cx="7772400" cy="1200150"/>
          </a:xfrm>
        </p:spPr>
        <p:txBody>
          <a:bodyPr/>
          <a:lstStyle/>
          <a:p>
            <a:pPr marR="0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Community Education Full Service Schools</a:t>
            </a:r>
          </a:p>
          <a:p>
            <a:pPr marR="0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Community Partners</a:t>
            </a:r>
          </a:p>
        </p:txBody>
      </p:sp>
      <p:sp>
        <p:nvSpPr>
          <p:cNvPr id="9219" name="Subtitle 7"/>
          <p:cNvSpPr>
            <a:spLocks/>
          </p:cNvSpPr>
          <p:nvPr/>
        </p:nvSpPr>
        <p:spPr bwMode="auto">
          <a:xfrm>
            <a:off x="4800600" y="3429000"/>
            <a:ext cx="3733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algn="ctr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Presented by the </a:t>
            </a:r>
          </a:p>
          <a:p>
            <a:pPr algn="ctr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Office of Community Education</a:t>
            </a:r>
          </a:p>
          <a:p>
            <a:pPr algn="ctr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en-US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May 26, 2011</a:t>
            </a:r>
            <a:endParaRPr lang="en-US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4953000"/>
          </a:xfrm>
        </p:spPr>
        <p:txBody>
          <a:bodyPr/>
          <a:lstStyle/>
          <a:p>
            <a:pPr marL="341313" indent="-231775"/>
            <a:r>
              <a:rPr lang="en-US" sz="2200" dirty="0" smtClean="0">
                <a:latin typeface="Arial" pitchFamily="34" charset="0"/>
                <a:cs typeface="Arial" pitchFamily="34" charset="0"/>
              </a:rPr>
              <a:t>Community Education philosophy emphasizes the importance of community engagement, partnering, and collaboration.</a:t>
            </a:r>
          </a:p>
          <a:p>
            <a:pPr marL="341313" indent="-231775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1313" indent="-231775"/>
            <a:r>
              <a:rPr lang="en-US" sz="2200" dirty="0" smtClean="0">
                <a:latin typeface="Arial" pitchFamily="34" charset="0"/>
                <a:cs typeface="Arial" pitchFamily="34" charset="0"/>
              </a:rPr>
              <a:t>Since its inception in 1968, the Community Education Program has collaborated and maintained relationships that continue to this day.</a:t>
            </a:r>
          </a:p>
          <a:p>
            <a:pPr marL="341313" indent="-231775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1313" indent="-231775"/>
            <a:r>
              <a:rPr lang="en-US" sz="2200" dirty="0" smtClean="0">
                <a:latin typeface="Arial" pitchFamily="34" charset="0"/>
                <a:cs typeface="Arial" pitchFamily="34" charset="0"/>
              </a:rPr>
              <a:t>Senior among these partnerships is the commitment with the City of St. Louis and the Board of Education to jointly fund the program.</a:t>
            </a:r>
          </a:p>
          <a:p>
            <a:pPr marL="341313" indent="-231775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1313" indent="-231775"/>
            <a:r>
              <a:rPr lang="en-US" sz="2200" dirty="0" smtClean="0">
                <a:latin typeface="Arial" pitchFamily="34" charset="0"/>
                <a:cs typeface="Arial" pitchFamily="34" charset="0"/>
              </a:rPr>
              <a:t>That commitment is strengthened further through the presence of the community as a partner and is manifested by the 279 citizens who serve as community council members.</a:t>
            </a:r>
          </a:p>
          <a:p>
            <a:pPr marL="109538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8077200" cy="762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effectLst/>
                <a:latin typeface="Arial" pitchFamily="34" charset="0"/>
                <a:cs typeface="Arial" pitchFamily="34" charset="0"/>
              </a:rPr>
              <a:t>Overview</a:t>
            </a:r>
            <a:endParaRPr lang="en-US" sz="360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6AA96-633E-4A64-9522-2D8A469B654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 bwMode="auto">
          <a:xfrm>
            <a:off x="914400" y="76200"/>
            <a:ext cx="7772400" cy="8382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3600" dirty="0" smtClean="0">
                <a:effectLst/>
                <a:latin typeface="Arial" pitchFamily="34" charset="0"/>
                <a:cs typeface="Arial" pitchFamily="34" charset="0"/>
              </a:rPr>
              <a:t>The Partner Identification Process</a:t>
            </a:r>
            <a:endParaRPr lang="en-US" sz="2700" b="0" dirty="0" smtClean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113" y="6492875"/>
            <a:ext cx="366712" cy="365125"/>
          </a:xfrm>
        </p:spPr>
        <p:txBody>
          <a:bodyPr/>
          <a:lstStyle/>
          <a:p>
            <a:pPr>
              <a:defRPr/>
            </a:pPr>
            <a:fld id="{BA46AA96-633E-4A64-9522-2D8A469B654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4" name="Content Placeholder 1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4953000"/>
          </a:xfrm>
        </p:spPr>
        <p:txBody>
          <a:bodyPr/>
          <a:lstStyle/>
          <a:p>
            <a:pPr marL="341313" indent="-231775"/>
            <a:r>
              <a:rPr lang="en-US" sz="2200" dirty="0" smtClean="0">
                <a:latin typeface="Arial" pitchFamily="34" charset="0"/>
                <a:cs typeface="Arial" pitchFamily="34" charset="0"/>
              </a:rPr>
              <a:t>There are currently 101 Full Service School partners.</a:t>
            </a:r>
          </a:p>
          <a:p>
            <a:pPr marL="341313" indent="-231775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1313" indent="-231775"/>
            <a:r>
              <a:rPr lang="en-US" sz="2200" dirty="0" smtClean="0">
                <a:latin typeface="Arial" pitchFamily="34" charset="0"/>
                <a:cs typeface="Arial" pitchFamily="34" charset="0"/>
              </a:rPr>
              <a:t>Many relationships were formed prior to the community education centers evolving into FSS.</a:t>
            </a:r>
          </a:p>
          <a:p>
            <a:pPr marL="341313" indent="-231775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1313" indent="-231775"/>
            <a:r>
              <a:rPr lang="en-US" sz="2200" dirty="0" smtClean="0">
                <a:latin typeface="Arial" pitchFamily="34" charset="0"/>
                <a:cs typeface="Arial" pitchFamily="34" charset="0"/>
              </a:rPr>
              <a:t>Once having become committed to becoming FSS, a comprehensive community engagement process was initiated.</a:t>
            </a:r>
          </a:p>
          <a:p>
            <a:pPr marL="341313" indent="-231775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1313" indent="-231775"/>
            <a:r>
              <a:rPr lang="en-US" sz="2200" dirty="0" smtClean="0">
                <a:latin typeface="Arial" pitchFamily="34" charset="0"/>
                <a:cs typeface="Arial" pitchFamily="34" charset="0"/>
              </a:rPr>
              <a:t>Community councils analyzed the results of the engagement process and established priorities for acquiring new partners.</a:t>
            </a:r>
          </a:p>
          <a:p>
            <a:pPr marL="109538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 bwMode="auto">
          <a:xfrm>
            <a:off x="914400" y="76200"/>
            <a:ext cx="7772400" cy="8382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3600" dirty="0" smtClean="0">
                <a:effectLst/>
                <a:latin typeface="Arial" pitchFamily="34" charset="0"/>
                <a:cs typeface="Arial" pitchFamily="34" charset="0"/>
              </a:rPr>
              <a:t>A Sampling of Partnerships</a:t>
            </a:r>
            <a:endParaRPr lang="en-US" sz="2700" b="0" dirty="0" smtClean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113" y="6492875"/>
            <a:ext cx="366712" cy="365125"/>
          </a:xfrm>
        </p:spPr>
        <p:txBody>
          <a:bodyPr/>
          <a:lstStyle/>
          <a:p>
            <a:pPr>
              <a:defRPr/>
            </a:pPr>
            <a:fld id="{BA46AA96-633E-4A64-9522-2D8A469B654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1016000"/>
          <a:ext cx="9144000" cy="469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3513666"/>
                <a:gridCol w="296333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Partner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Service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Outcomes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Better Family Life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30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Provides a variety of social service programs, including but not limited to: a Healthy Marriage Initiative, Housing, Community Based Abstinence Education, Financial Literacy, and</a:t>
                      </a:r>
                      <a:r>
                        <a:rPr kumimoji="0" lang="en-US" sz="130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130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After School programs.</a:t>
                      </a:r>
                      <a:endParaRPr lang="en-US" sz="1300" u="non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u="sng" dirty="0" smtClean="0">
                          <a:latin typeface="Arial" pitchFamily="34" charset="0"/>
                          <a:cs typeface="Arial" pitchFamily="34" charset="0"/>
                        </a:rPr>
                        <a:t>Goal</a:t>
                      </a:r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en-US" sz="1300" u="none" baseline="0" dirty="0" smtClean="0">
                          <a:latin typeface="Arial" pitchFamily="34" charset="0"/>
                          <a:cs typeface="Arial" pitchFamily="34" charset="0"/>
                        </a:rPr>
                        <a:t> Serve 100 Vashon students, adults, or families.</a:t>
                      </a:r>
                    </a:p>
                    <a:p>
                      <a:r>
                        <a:rPr lang="en-US" sz="1300" u="sng" dirty="0" smtClean="0">
                          <a:latin typeface="Arial" pitchFamily="34" charset="0"/>
                          <a:cs typeface="Arial" pitchFamily="34" charset="0"/>
                        </a:rPr>
                        <a:t>Results</a:t>
                      </a:r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: Served 172 students.</a:t>
                      </a:r>
                      <a:endParaRPr lang="en-US" sz="1300" u="non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City of St. Louis </a:t>
                      </a:r>
                    </a:p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Department of Social Services </a:t>
                      </a:r>
                    </a:p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“Hope is Moving In”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Implement </a:t>
                      </a:r>
                      <a:r>
                        <a:rPr lang="en-US" sz="1300" u="none" smtClean="0"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en-US" sz="1300" u="none" smtClean="0">
                          <a:latin typeface="Arial" pitchFamily="34" charset="0"/>
                          <a:cs typeface="Arial" pitchFamily="34" charset="0"/>
                        </a:rPr>
                        <a:t>$8.2 </a:t>
                      </a:r>
                      <a:r>
                        <a:rPr lang="en-US" sz="1300" u="none" smtClean="0">
                          <a:latin typeface="Arial" pitchFamily="34" charset="0"/>
                          <a:cs typeface="Arial" pitchFamily="34" charset="0"/>
                        </a:rPr>
                        <a:t>million </a:t>
                      </a:r>
                      <a:r>
                        <a:rPr lang="en-US" sz="1300" u="none" smtClean="0">
                          <a:latin typeface="Arial" pitchFamily="34" charset="0"/>
                          <a:cs typeface="Arial" pitchFamily="34" charset="0"/>
                        </a:rPr>
                        <a:t>federal </a:t>
                      </a:r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homeless prevention grant.</a:t>
                      </a:r>
                      <a:endParaRPr lang="en-US" sz="1300" u="non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u="sng" dirty="0" smtClean="0">
                          <a:latin typeface="Arial" pitchFamily="34" charset="0"/>
                          <a:cs typeface="Arial" pitchFamily="34" charset="0"/>
                        </a:rPr>
                        <a:t>Goal</a:t>
                      </a:r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: Serve a minimum of</a:t>
                      </a:r>
                      <a:r>
                        <a:rPr lang="en-US" sz="1300" u="none" baseline="0" dirty="0" smtClean="0">
                          <a:latin typeface="Arial" pitchFamily="34" charset="0"/>
                          <a:cs typeface="Arial" pitchFamily="34" charset="0"/>
                        </a:rPr>
                        <a:t> 8 clients each day, 5 days per week during regular school and summer months.</a:t>
                      </a:r>
                    </a:p>
                    <a:p>
                      <a:r>
                        <a:rPr lang="en-US" sz="1300" u="sng" dirty="0" smtClean="0">
                          <a:latin typeface="Arial" pitchFamily="34" charset="0"/>
                          <a:cs typeface="Arial" pitchFamily="34" charset="0"/>
                        </a:rPr>
                        <a:t>Results</a:t>
                      </a:r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: Number of clients served – Clay-1,591, Mullanphy</a:t>
                      </a:r>
                      <a:r>
                        <a:rPr lang="en-US" sz="1300" u="none" baseline="0" dirty="0" smtClean="0">
                          <a:latin typeface="Arial" pitchFamily="34" charset="0"/>
                          <a:cs typeface="Arial" pitchFamily="34" charset="0"/>
                        </a:rPr>
                        <a:t>-704, </a:t>
                      </a:r>
                    </a:p>
                    <a:p>
                      <a:r>
                        <a:rPr lang="en-US" sz="1300" u="none" baseline="0" dirty="0" smtClean="0">
                          <a:latin typeface="Arial" pitchFamily="34" charset="0"/>
                          <a:cs typeface="Arial" pitchFamily="34" charset="0"/>
                        </a:rPr>
                        <a:t>Sigel-1,117, Stevens-1,591.</a:t>
                      </a:r>
                      <a:endParaRPr lang="en-US" sz="1300" u="non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Healthcare</a:t>
                      </a:r>
                      <a:r>
                        <a:rPr lang="en-US" sz="1400" baseline="0" dirty="0" smtClean="0">
                          <a:latin typeface="Arial" pitchFamily="34" charset="0"/>
                          <a:cs typeface="Arial" pitchFamily="34" charset="0"/>
                        </a:rPr>
                        <a:t> Education, LLC</a:t>
                      </a:r>
                      <a:endParaRPr lang="en-US" sz="1400" u="non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30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Provides Certified Nursing Assistant (C.N.A.)</a:t>
                      </a:r>
                      <a:r>
                        <a:rPr kumimoji="0" lang="en-US" sz="130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Certified Medical Technician (C.M.T.) and Phlebotomy </a:t>
                      </a:r>
                      <a:r>
                        <a:rPr kumimoji="0" lang="en-US" sz="130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classes at Yeatman CEFSS.</a:t>
                      </a:r>
                      <a:endParaRPr lang="en-US" sz="1300" u="non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u="sng" dirty="0" smtClean="0">
                          <a:latin typeface="Arial" pitchFamily="34" charset="0"/>
                          <a:cs typeface="Arial" pitchFamily="34" charset="0"/>
                        </a:rPr>
                        <a:t>Goal</a:t>
                      </a:r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: Enroll 12 to 15 students in each class.</a:t>
                      </a:r>
                    </a:p>
                    <a:p>
                      <a:r>
                        <a:rPr lang="en-US" sz="1300" u="sng" dirty="0" smtClean="0">
                          <a:latin typeface="Arial" pitchFamily="34" charset="0"/>
                          <a:cs typeface="Arial" pitchFamily="34" charset="0"/>
                        </a:rPr>
                        <a:t>Results</a:t>
                      </a:r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: C.N.A.</a:t>
                      </a:r>
                      <a:r>
                        <a:rPr lang="en-US" sz="1300" u="none" baseline="0" dirty="0" smtClean="0">
                          <a:latin typeface="Arial" pitchFamily="34" charset="0"/>
                          <a:cs typeface="Arial" pitchFamily="34" charset="0"/>
                        </a:rPr>
                        <a:t> – 15, C.M.T. – 13, Phlebotomy – 15.</a:t>
                      </a:r>
                      <a:endParaRPr lang="en-US" sz="1300" u="sn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National Council of </a:t>
                      </a:r>
                    </a:p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Jewish </a:t>
                      </a: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Women</a:t>
                      </a:r>
                    </a:p>
                    <a:p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“ Kids Closet”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Provide new clothing and hygiene</a:t>
                      </a:r>
                      <a:r>
                        <a:rPr lang="en-US" sz="1300" u="none" baseline="0" dirty="0" smtClean="0">
                          <a:latin typeface="Arial" pitchFamily="34" charset="0"/>
                          <a:cs typeface="Arial" pitchFamily="34" charset="0"/>
                        </a:rPr>
                        <a:t> supplies to staff identified students.</a:t>
                      </a:r>
                      <a:endParaRPr lang="en-US" sz="1300" u="non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u="sng" dirty="0" smtClean="0">
                          <a:latin typeface="Arial" pitchFamily="34" charset="0"/>
                          <a:cs typeface="Arial" pitchFamily="34" charset="0"/>
                        </a:rPr>
                        <a:t>Goal</a:t>
                      </a:r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: 150 students will be provided clothing and personal hygiene supplies at least once.</a:t>
                      </a:r>
                    </a:p>
                    <a:p>
                      <a:r>
                        <a:rPr lang="en-US" sz="1300" u="sng" dirty="0" smtClean="0">
                          <a:latin typeface="Arial" pitchFamily="34" charset="0"/>
                          <a:cs typeface="Arial" pitchFamily="34" charset="0"/>
                        </a:rPr>
                        <a:t>Results</a:t>
                      </a:r>
                      <a:r>
                        <a:rPr lang="en-US" sz="1300" u="none" dirty="0" smtClean="0">
                          <a:latin typeface="Arial" pitchFamily="34" charset="0"/>
                          <a:cs typeface="Arial" pitchFamily="34" charset="0"/>
                        </a:rPr>
                        <a:t>: Ford-73,</a:t>
                      </a:r>
                      <a:r>
                        <a:rPr lang="en-US" sz="1300" u="none" baseline="0" dirty="0" smtClean="0">
                          <a:latin typeface="Arial" pitchFamily="34" charset="0"/>
                          <a:cs typeface="Arial" pitchFamily="34" charset="0"/>
                        </a:rPr>
                        <a:t> Hamilton-62, Mullanphy-34, Walbridge-237.</a:t>
                      </a:r>
                      <a:endParaRPr lang="en-US" sz="1300" u="sn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 bwMode="auto">
          <a:xfrm>
            <a:off x="914400" y="76200"/>
            <a:ext cx="7772400" cy="8382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3600" dirty="0" smtClean="0">
                <a:effectLst/>
                <a:latin typeface="Arial" pitchFamily="34" charset="0"/>
                <a:cs typeface="Arial" pitchFamily="34" charset="0"/>
              </a:rPr>
              <a:t>Summary</a:t>
            </a:r>
            <a:endParaRPr lang="en-US" sz="2700" b="0" dirty="0" smtClean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113" y="6492875"/>
            <a:ext cx="366712" cy="365125"/>
          </a:xfrm>
        </p:spPr>
        <p:txBody>
          <a:bodyPr/>
          <a:lstStyle/>
          <a:p>
            <a:pPr>
              <a:defRPr/>
            </a:pPr>
            <a:fld id="{BA46AA96-633E-4A64-9522-2D8A469B654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4" name="Content Placeholder 1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4953000"/>
          </a:xfrm>
        </p:spPr>
        <p:txBody>
          <a:bodyPr/>
          <a:lstStyle/>
          <a:p>
            <a:pPr marL="341313" indent="-231775"/>
            <a:r>
              <a:rPr lang="en-US" sz="2200" dirty="0" smtClean="0">
                <a:latin typeface="Arial" pitchFamily="34" charset="0"/>
                <a:cs typeface="Arial" pitchFamily="34" charset="0"/>
              </a:rPr>
              <a:t>The pursuit of partnerships is ongoing.</a:t>
            </a:r>
          </a:p>
          <a:p>
            <a:pPr marL="341313" indent="-231775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1313" indent="-231775"/>
            <a:r>
              <a:rPr lang="en-US" sz="2200" dirty="0" smtClean="0">
                <a:latin typeface="Arial" pitchFamily="34" charset="0"/>
                <a:cs typeface="Arial" pitchFamily="34" charset="0"/>
              </a:rPr>
              <a:t>The service delivery and tracking processes are being closely reviewed.</a:t>
            </a:r>
          </a:p>
          <a:p>
            <a:pPr marL="341313" indent="-231775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1313" indent="-231775"/>
            <a:r>
              <a:rPr lang="en-US" sz="2200" smtClean="0">
                <a:latin typeface="Arial" pitchFamily="34" charset="0"/>
                <a:cs typeface="Arial" pitchFamily="34" charset="0"/>
              </a:rPr>
              <a:t>Professional development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for school staffs and other key stakeholder groups is needed.</a:t>
            </a:r>
          </a:p>
          <a:p>
            <a:pPr marL="341313" indent="-231775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109538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. Louis Public Schools Presentation Templat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St. Louis Public Schools Presentation Template</Template>
  <TotalTime>4979</TotalTime>
  <Words>425</Words>
  <Application>Microsoft Office PowerPoint</Application>
  <PresentationFormat>On-screen Show (4:3)</PresentationFormat>
  <Paragraphs>56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St. Louis Public Schools Presentation Template</vt:lpstr>
      <vt:lpstr>Slide 1</vt:lpstr>
      <vt:lpstr>Overview</vt:lpstr>
      <vt:lpstr>The Partner Identification Process</vt:lpstr>
      <vt:lpstr>A Sampling of Partnerships</vt:lpstr>
      <vt:lpstr>Summary</vt:lpstr>
    </vt:vector>
  </TitlesOfParts>
  <Company>St. Louis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tbullock</dc:creator>
  <cp:lastModifiedBy>mowens8251</cp:lastModifiedBy>
  <cp:revision>461</cp:revision>
  <dcterms:created xsi:type="dcterms:W3CDTF">2008-11-19T15:30:03Z</dcterms:created>
  <dcterms:modified xsi:type="dcterms:W3CDTF">2011-05-26T18:43:30Z</dcterms:modified>
</cp:coreProperties>
</file>