
<file path=[Content_Types].xml><?xml version="1.0" encoding="utf-8"?>
<Types xmlns="http://schemas.openxmlformats.org/package/2006/content-types">
  <Default Extension="png" ContentType="image/png"/>
  <Default Extension="jpeg" ContentType="image/jpeg"/>
  <Default Extension="2F3CA820" ContentType="image/pn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60" r:id="rId1"/>
  </p:sldMasterIdLst>
  <p:notesMasterIdLst>
    <p:notesMasterId r:id="rId15"/>
  </p:notesMasterIdLst>
  <p:sldIdLst>
    <p:sldId id="256" r:id="rId2"/>
    <p:sldId id="257" r:id="rId3"/>
    <p:sldId id="275" r:id="rId4"/>
    <p:sldId id="276" r:id="rId5"/>
    <p:sldId id="277" r:id="rId6"/>
    <p:sldId id="280" r:id="rId7"/>
    <p:sldId id="281" r:id="rId8"/>
    <p:sldId id="258" r:id="rId9"/>
    <p:sldId id="274" r:id="rId10"/>
    <p:sldId id="264" r:id="rId11"/>
    <p:sldId id="261" r:id="rId12"/>
    <p:sldId id="282" r:id="rId13"/>
    <p:sldId id="262" r:id="rId14"/>
  </p:sldIdLst>
  <p:sldSz cx="9144000" cy="5143500" type="screen16x9"/>
  <p:notesSz cx="6858000" cy="9144000"/>
  <p:embeddedFontLst>
    <p:embeddedFont>
      <p:font typeface="Arvo"/>
      <p:regular r:id="rId16"/>
      <p:bold r:id="rId17"/>
      <p:italic r:id="rId18"/>
      <p:boldItalic r:id="rId19"/>
    </p:embeddedFont>
    <p:embeddedFont>
      <p:font typeface="Trebuchet MS" panose="020B0603020202020204" pitchFamily="34" charset="0"/>
      <p:regular r:id="rId20"/>
      <p:bold r:id="rId21"/>
      <p:italic r:id="rId22"/>
      <p:boldItalic r:id="rId23"/>
    </p:embeddedFont>
    <p:embeddedFont>
      <p:font typeface="Muli"/>
      <p:regular r:id="rId24"/>
      <p:italic r:id="rId2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7B85E2E-499B-476B-9B8C-A23318160A28}">
  <a:tblStyle styleId="{57B85E2E-499B-476B-9B8C-A23318160A28}" styleName="Table_0">
    <a:wholeTbl>
      <a:tcStyle>
        <a:tcBdr>
          <a:left>
            <a:ln w="9525" cap="flat" cmpd="sng">
              <a:solidFill>
                <a:srgbClr val="000000"/>
              </a:solidFill>
              <a:prstDash val="solid"/>
              <a:round/>
              <a:headEnd type="none" w="med" len="med"/>
              <a:tailEnd type="none" w="med" len="med"/>
            </a:ln>
          </a:left>
          <a:right>
            <a:ln w="9525" cap="flat" cmpd="sng">
              <a:solidFill>
                <a:srgbClr val="000000"/>
              </a:solidFill>
              <a:prstDash val="solid"/>
              <a:round/>
              <a:headEnd type="none" w="med" len="med"/>
              <a:tailEnd type="none" w="med" len="med"/>
            </a:ln>
          </a:right>
          <a:top>
            <a:ln w="9525" cap="flat" cmpd="sng">
              <a:solidFill>
                <a:srgbClr val="000000"/>
              </a:solidFill>
              <a:prstDash val="solid"/>
              <a:round/>
              <a:headEnd type="none" w="med" len="med"/>
              <a:tailEnd type="none" w="med" len="med"/>
            </a:ln>
          </a:top>
          <a:bottom>
            <a:ln w="9525" cap="flat" cmpd="sng">
              <a:solidFill>
                <a:srgbClr val="000000"/>
              </a:solidFill>
              <a:prstDash val="solid"/>
              <a:round/>
              <a:headEnd type="none" w="med" len="med"/>
              <a:tailEnd type="none" w="med" len="med"/>
            </a:ln>
          </a:bottom>
          <a:insideH>
            <a:ln w="9525" cap="flat" cmpd="sng">
              <a:solidFill>
                <a:srgbClr val="000000"/>
              </a:solidFill>
              <a:prstDash val="solid"/>
              <a:round/>
              <a:headEnd type="none" w="med" len="med"/>
              <a:tailEnd type="none" w="med" len="med"/>
            </a:ln>
          </a:insideH>
          <a:insideV>
            <a:ln w="9525" cap="flat" cmpd="sng">
              <a:solidFill>
                <a:srgbClr val="000000"/>
              </a:solidFill>
              <a:prstDash val="solid"/>
              <a:round/>
              <a:headEnd type="none" w="med" len="med"/>
              <a:tailEnd type="none" w="med" len="med"/>
            </a:ln>
          </a:insideV>
        </a:tcBdr>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60" autoAdjust="0"/>
  </p:normalViewPr>
  <p:slideViewPr>
    <p:cSldViewPr snapToGrid="0">
      <p:cViewPr>
        <p:scale>
          <a:sx n="86" d="100"/>
          <a:sy n="86" d="100"/>
        </p:scale>
        <p:origin x="720" y="52"/>
      </p:cViewPr>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3.fntdata"/><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font" Target="fonts/font6.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25" Type="http://schemas.openxmlformats.org/officeDocument/2006/relationships/font" Target="fonts/font10.fntdata"/><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font" Target="fonts/font5.fntdata"/><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9.fntdata"/><Relationship Id="rId5" Type="http://schemas.openxmlformats.org/officeDocument/2006/relationships/slide" Target="slides/slide4.xml"/><Relationship Id="rId15" Type="http://schemas.openxmlformats.org/officeDocument/2006/relationships/notesMaster" Target="notesMasters/notesMaster1.xml"/><Relationship Id="rId23" Type="http://schemas.openxmlformats.org/officeDocument/2006/relationships/font" Target="fonts/font8.fntdata"/><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7.fntdata"/><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Shape 3"/>
          <p:cNvSpPr>
            <a:spLocks noGrp="1" noRot="1" noChangeAspect="1"/>
          </p:cNvSpPr>
          <p:nvPr>
            <p:ph type="sldImg" idx="2"/>
          </p:nvPr>
        </p:nvSpPr>
        <p:spPr>
          <a:xfrm>
            <a:off x="381175" y="685800"/>
            <a:ext cx="6096299"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 name="Shape 4"/>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lstStyle>
            <a:lvl1pPr lvl="0">
              <a:spcBef>
                <a:spcPts val="0"/>
              </a:spcBef>
              <a:defRPr sz="1100"/>
            </a:lvl1pPr>
            <a:lvl2pPr lvl="1">
              <a:spcBef>
                <a:spcPts val="0"/>
              </a:spcBef>
              <a:defRPr sz="1100"/>
            </a:lvl2pPr>
            <a:lvl3pPr lvl="2">
              <a:spcBef>
                <a:spcPts val="0"/>
              </a:spcBef>
              <a:defRPr sz="1100"/>
            </a:lvl3pPr>
            <a:lvl4pPr lvl="3">
              <a:spcBef>
                <a:spcPts val="0"/>
              </a:spcBef>
              <a:defRPr sz="1100"/>
            </a:lvl4pPr>
            <a:lvl5pPr lvl="4">
              <a:spcBef>
                <a:spcPts val="0"/>
              </a:spcBef>
              <a:defRPr sz="1100"/>
            </a:lvl5pPr>
            <a:lvl6pPr lvl="5">
              <a:spcBef>
                <a:spcPts val="0"/>
              </a:spcBef>
              <a:defRPr sz="1100"/>
            </a:lvl6pPr>
            <a:lvl7pPr lvl="6">
              <a:spcBef>
                <a:spcPts val="0"/>
              </a:spcBef>
              <a:defRPr sz="1100"/>
            </a:lvl7pPr>
            <a:lvl8pPr lvl="7">
              <a:spcBef>
                <a:spcPts val="0"/>
              </a:spcBef>
              <a:defRPr sz="1100"/>
            </a:lvl8pPr>
            <a:lvl9pPr lvl="8">
              <a:spcBef>
                <a:spcPts val="0"/>
              </a:spcBef>
              <a:defRPr sz="1100"/>
            </a:lvl9pPr>
          </a:lstStyle>
          <a:p>
            <a:endParaRPr/>
          </a:p>
        </p:txBody>
      </p:sp>
    </p:spTree>
    <p:extLst>
      <p:ext uri="{BB962C8B-B14F-4D97-AF65-F5344CB8AC3E}">
        <p14:creationId xmlns:p14="http://schemas.microsoft.com/office/powerpoint/2010/main" val="3629328542"/>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7"/>
        <p:cNvGrpSpPr/>
        <p:nvPr/>
      </p:nvGrpSpPr>
      <p:grpSpPr>
        <a:xfrm>
          <a:off x="0" y="0"/>
          <a:ext cx="0" cy="0"/>
          <a:chOff x="0" y="0"/>
          <a:chExt cx="0" cy="0"/>
        </a:xfrm>
      </p:grpSpPr>
      <p:sp>
        <p:nvSpPr>
          <p:cNvPr id="258" name="Shape 25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59" name="Shape 259"/>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38277704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2"/>
        <p:cNvGrpSpPr/>
        <p:nvPr/>
      </p:nvGrpSpPr>
      <p:grpSpPr>
        <a:xfrm>
          <a:off x="0" y="0"/>
          <a:ext cx="0" cy="0"/>
          <a:chOff x="0" y="0"/>
          <a:chExt cx="0" cy="0"/>
        </a:xfrm>
      </p:grpSpPr>
      <p:sp>
        <p:nvSpPr>
          <p:cNvPr id="263" name="Shape 26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64" name="Shape 264"/>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40068415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1"/>
        <p:cNvGrpSpPr/>
        <p:nvPr/>
      </p:nvGrpSpPr>
      <p:grpSpPr>
        <a:xfrm>
          <a:off x="0" y="0"/>
          <a:ext cx="0" cy="0"/>
          <a:chOff x="0" y="0"/>
          <a:chExt cx="0" cy="0"/>
        </a:xfrm>
      </p:grpSpPr>
      <p:sp>
        <p:nvSpPr>
          <p:cNvPr id="272" name="Shape 27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73" name="Shape 273"/>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27594454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2"/>
        <p:cNvGrpSpPr/>
        <p:nvPr/>
      </p:nvGrpSpPr>
      <p:grpSpPr>
        <a:xfrm>
          <a:off x="0" y="0"/>
          <a:ext cx="0" cy="0"/>
          <a:chOff x="0" y="0"/>
          <a:chExt cx="0" cy="0"/>
        </a:xfrm>
      </p:grpSpPr>
      <p:sp>
        <p:nvSpPr>
          <p:cNvPr id="413" name="Shape 41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14" name="Shape 414"/>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7578110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8"/>
        <p:cNvGrpSpPr/>
        <p:nvPr/>
      </p:nvGrpSpPr>
      <p:grpSpPr>
        <a:xfrm>
          <a:off x="0" y="0"/>
          <a:ext cx="0" cy="0"/>
          <a:chOff x="0" y="0"/>
          <a:chExt cx="0" cy="0"/>
        </a:xfrm>
      </p:grpSpPr>
      <p:sp>
        <p:nvSpPr>
          <p:cNvPr id="329" name="Shape 32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30" name="Shape 33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31214686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8"/>
        <p:cNvGrpSpPr/>
        <p:nvPr/>
      </p:nvGrpSpPr>
      <p:grpSpPr>
        <a:xfrm>
          <a:off x="0" y="0"/>
          <a:ext cx="0" cy="0"/>
          <a:chOff x="0" y="0"/>
          <a:chExt cx="0" cy="0"/>
        </a:xfrm>
      </p:grpSpPr>
      <p:sp>
        <p:nvSpPr>
          <p:cNvPr id="289" name="Shape 28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90" name="Shape 29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r>
              <a:rPr lang="en-US" dirty="0" smtClean="0"/>
              <a:t>Once you get the results, click on the top 3 Career</a:t>
            </a:r>
            <a:r>
              <a:rPr lang="en-US" baseline="0" dirty="0" smtClean="0"/>
              <a:t> Clusters and find the jobs that have the top salaries, top employment opportunities and helpful high school courses to prepare for those careers.</a:t>
            </a:r>
            <a:endParaRPr dirty="0"/>
          </a:p>
        </p:txBody>
      </p:sp>
    </p:spTree>
    <p:extLst>
      <p:ext uri="{BB962C8B-B14F-4D97-AF65-F5344CB8AC3E}">
        <p14:creationId xmlns:p14="http://schemas.microsoft.com/office/powerpoint/2010/main" val="3860817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4"/>
        <p:cNvGrpSpPr/>
        <p:nvPr/>
      </p:nvGrpSpPr>
      <p:grpSpPr>
        <a:xfrm>
          <a:off x="0" y="0"/>
          <a:ext cx="0" cy="0"/>
          <a:chOff x="0" y="0"/>
          <a:chExt cx="0" cy="0"/>
        </a:xfrm>
      </p:grpSpPr>
      <p:sp>
        <p:nvSpPr>
          <p:cNvPr id="295" name="Shape 29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96" name="Shape 296"/>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3922927758"/>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jpeg"/><Relationship Id="rId7" Type="http://schemas.openxmlformats.org/officeDocument/2006/relationships/image" Target="../media/image6.jpeg"/><Relationship Id="rId2" Type="http://schemas.openxmlformats.org/officeDocument/2006/relationships/image" Target="../media/image1.jpeg"/><Relationship Id="rId1" Type="http://schemas.openxmlformats.org/officeDocument/2006/relationships/slideMaster" Target="../slideMasters/slideMaster1.xml"/><Relationship Id="rId6" Type="http://schemas.openxmlformats.org/officeDocument/2006/relationships/image" Target="../media/image5.jpeg"/><Relationship Id="rId5" Type="http://schemas.openxmlformats.org/officeDocument/2006/relationships/image" Target="../media/image4.jpeg"/><Relationship Id="rId10" Type="http://schemas.openxmlformats.org/officeDocument/2006/relationships/image" Target="../media/image9.jpeg"/><Relationship Id="rId4" Type="http://schemas.openxmlformats.org/officeDocument/2006/relationships/image" Target="../media/image3.jpeg"/><Relationship Id="rId9" Type="http://schemas.openxmlformats.org/officeDocument/2006/relationships/image" Target="../media/image8.jpe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7.jpeg"/><Relationship Id="rId7" Type="http://schemas.openxmlformats.org/officeDocument/2006/relationships/image" Target="../media/image20.png"/><Relationship Id="rId2" Type="http://schemas.openxmlformats.org/officeDocument/2006/relationships/image" Target="../media/image16.jpeg"/><Relationship Id="rId1" Type="http://schemas.openxmlformats.org/officeDocument/2006/relationships/slideMaster" Target="../slideMasters/slideMaster1.xml"/><Relationship Id="rId6" Type="http://schemas.openxmlformats.org/officeDocument/2006/relationships/image" Target="../media/image13.png"/><Relationship Id="rId5" Type="http://schemas.openxmlformats.org/officeDocument/2006/relationships/image" Target="../media/image19.jpeg"/><Relationship Id="rId4" Type="http://schemas.openxmlformats.org/officeDocument/2006/relationships/image" Target="../media/image18.jpe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21.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p:spTree>
      <p:nvGrpSpPr>
        <p:cNvPr id="1" name="Shape 8"/>
        <p:cNvGrpSpPr/>
        <p:nvPr/>
      </p:nvGrpSpPr>
      <p:grpSpPr>
        <a:xfrm>
          <a:off x="0" y="0"/>
          <a:ext cx="0" cy="0"/>
          <a:chOff x="0" y="0"/>
          <a:chExt cx="0" cy="0"/>
        </a:xfrm>
      </p:grpSpPr>
      <p:pic>
        <p:nvPicPr>
          <p:cNvPr id="9" name="Shape 9"/>
          <p:cNvPicPr preferRelativeResize="0">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1557245" y="-6209"/>
            <a:ext cx="1758840" cy="1033283"/>
          </a:xfrm>
          <a:prstGeom prst="rect">
            <a:avLst/>
          </a:prstGeom>
          <a:noFill/>
          <a:ln>
            <a:noFill/>
          </a:ln>
        </p:spPr>
      </p:pic>
      <p:pic>
        <p:nvPicPr>
          <p:cNvPr id="11" name="Shape 11"/>
          <p:cNvPicPr preferRelativeResize="0">
            <a:picLocks noChangeAspect="1"/>
          </p:cNvPicPr>
          <p:nvPr/>
        </p:nvPicPr>
        <p:blipFill rotWithShape="1">
          <a:blip r:embed="rId3" cstate="print">
            <a:extLst>
              <a:ext uri="{28A0092B-C50C-407E-A947-70E740481C1C}">
                <a14:useLocalDpi xmlns:a14="http://schemas.microsoft.com/office/drawing/2010/main"/>
              </a:ext>
            </a:extLst>
          </a:blip>
          <a:srcRect l="-134"/>
          <a:stretch/>
        </p:blipFill>
        <p:spPr>
          <a:xfrm>
            <a:off x="-72787" y="3095148"/>
            <a:ext cx="2077858" cy="2048963"/>
          </a:xfrm>
          <a:prstGeom prst="rect">
            <a:avLst/>
          </a:prstGeom>
          <a:noFill/>
          <a:ln>
            <a:noFill/>
          </a:ln>
        </p:spPr>
      </p:pic>
      <p:pic>
        <p:nvPicPr>
          <p:cNvPr id="12" name="Shape 12"/>
          <p:cNvPicPr preferRelativeResize="0">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7132320" y="-5788"/>
            <a:ext cx="2011680" cy="2095791"/>
          </a:xfrm>
          <a:prstGeom prst="rect">
            <a:avLst/>
          </a:prstGeom>
          <a:noFill/>
          <a:ln>
            <a:noFill/>
          </a:ln>
        </p:spPr>
      </p:pic>
      <p:pic>
        <p:nvPicPr>
          <p:cNvPr id="13" name="Shape 13"/>
          <p:cNvPicPr preferRelativeResize="0">
            <a:picLocks noChangeAspect="1"/>
          </p:cNvPicPr>
          <p:nvPr/>
        </p:nvPicPr>
        <p:blipFill rotWithShape="1">
          <a:blip r:embed="rId5" cstate="print">
            <a:extLst>
              <a:ext uri="{28A0092B-C50C-407E-A947-70E740481C1C}">
                <a14:useLocalDpi xmlns:a14="http://schemas.microsoft.com/office/drawing/2010/main"/>
              </a:ext>
            </a:extLst>
          </a:blip>
          <a:srcRect t="-96"/>
          <a:stretch/>
        </p:blipFill>
        <p:spPr>
          <a:xfrm>
            <a:off x="-73348" y="1017087"/>
            <a:ext cx="2071923" cy="2080955"/>
          </a:xfrm>
          <a:prstGeom prst="rect">
            <a:avLst/>
          </a:prstGeom>
          <a:noFill/>
          <a:ln>
            <a:noFill/>
          </a:ln>
        </p:spPr>
      </p:pic>
      <p:sp>
        <p:nvSpPr>
          <p:cNvPr id="14" name="Shape 14"/>
          <p:cNvSpPr/>
          <p:nvPr/>
        </p:nvSpPr>
        <p:spPr>
          <a:xfrm>
            <a:off x="-72505" y="2060081"/>
            <a:ext cx="1037699" cy="1037699"/>
          </a:xfrm>
          <a:prstGeom prst="rect">
            <a:avLst/>
          </a:prstGeom>
          <a:solidFill>
            <a:srgbClr val="7198A9">
              <a:alpha val="41150"/>
            </a:srgbClr>
          </a:solidFill>
          <a:ln>
            <a:noFill/>
          </a:ln>
        </p:spPr>
        <p:txBody>
          <a:bodyPr lIns="91425" tIns="91425" rIns="91425" bIns="91425" anchor="ctr" anchorCtr="0">
            <a:noAutofit/>
          </a:bodyPr>
          <a:lstStyle/>
          <a:p>
            <a:pPr lvl="0">
              <a:spcBef>
                <a:spcPts val="0"/>
              </a:spcBef>
              <a:buNone/>
            </a:pPr>
            <a:endParaRPr/>
          </a:p>
        </p:txBody>
      </p:sp>
      <p:sp>
        <p:nvSpPr>
          <p:cNvPr id="15" name="Shape 15"/>
          <p:cNvSpPr/>
          <p:nvPr/>
        </p:nvSpPr>
        <p:spPr>
          <a:xfrm>
            <a:off x="965073" y="4119562"/>
            <a:ext cx="1037699" cy="1040157"/>
          </a:xfrm>
          <a:prstGeom prst="rect">
            <a:avLst/>
          </a:prstGeom>
          <a:solidFill>
            <a:srgbClr val="CEDBE0">
              <a:alpha val="32690"/>
            </a:srgbClr>
          </a:solidFill>
          <a:ln>
            <a:noFill/>
          </a:ln>
        </p:spPr>
        <p:txBody>
          <a:bodyPr lIns="91425" tIns="91425" rIns="91425" bIns="91425" anchor="ctr" anchorCtr="0">
            <a:noAutofit/>
          </a:bodyPr>
          <a:lstStyle/>
          <a:p>
            <a:pPr lvl="0">
              <a:spcBef>
                <a:spcPts val="0"/>
              </a:spcBef>
              <a:buNone/>
            </a:pPr>
            <a:endParaRPr/>
          </a:p>
        </p:txBody>
      </p:sp>
      <p:pic>
        <p:nvPicPr>
          <p:cNvPr id="17" name="Shape 17"/>
          <p:cNvPicPr preferRelativeResize="0">
            <a:picLocks noChangeAspect="1"/>
          </p:cNvPicPr>
          <p:nvPr/>
        </p:nvPicPr>
        <p:blipFill rotWithShape="1">
          <a:blip r:embed="rId6" cstate="print">
            <a:extLst>
              <a:ext uri="{28A0092B-C50C-407E-A947-70E740481C1C}">
                <a14:useLocalDpi xmlns:a14="http://schemas.microsoft.com/office/drawing/2010/main"/>
              </a:ext>
            </a:extLst>
          </a:blip>
          <a:srcRect l="-194"/>
          <a:stretch/>
        </p:blipFill>
        <p:spPr>
          <a:xfrm>
            <a:off x="7141611" y="3080876"/>
            <a:ext cx="2001205" cy="2067999"/>
          </a:xfrm>
          <a:prstGeom prst="rect">
            <a:avLst/>
          </a:prstGeom>
          <a:noFill/>
          <a:ln>
            <a:noFill/>
          </a:ln>
        </p:spPr>
      </p:pic>
      <p:pic>
        <p:nvPicPr>
          <p:cNvPr id="18" name="Shape 18"/>
          <p:cNvPicPr preferRelativeResize="0">
            <a:picLocks noChangeAspect="1"/>
          </p:cNvPicPr>
          <p:nvPr/>
        </p:nvPicPr>
        <p:blipFill rotWithShape="1">
          <a:blip r:embed="rId7" cstate="print">
            <a:extLst>
              <a:ext uri="{28A0092B-C50C-407E-A947-70E740481C1C}">
                <a14:useLocalDpi xmlns:a14="http://schemas.microsoft.com/office/drawing/2010/main"/>
              </a:ext>
            </a:extLst>
          </a:blip>
          <a:srcRect/>
          <a:stretch/>
        </p:blipFill>
        <p:spPr>
          <a:xfrm>
            <a:off x="-75853" y="-10391"/>
            <a:ext cx="1256307" cy="1032367"/>
          </a:xfrm>
          <a:prstGeom prst="rect">
            <a:avLst/>
          </a:prstGeom>
          <a:noFill/>
          <a:ln>
            <a:noFill/>
          </a:ln>
        </p:spPr>
      </p:pic>
      <p:pic>
        <p:nvPicPr>
          <p:cNvPr id="19" name="Shape 19"/>
          <p:cNvPicPr preferRelativeResize="0">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5084817" y="-63"/>
            <a:ext cx="1783081" cy="1188720"/>
          </a:xfrm>
          <a:prstGeom prst="rect">
            <a:avLst/>
          </a:prstGeom>
          <a:noFill/>
          <a:ln>
            <a:noFill/>
          </a:ln>
        </p:spPr>
      </p:pic>
      <p:pic>
        <p:nvPicPr>
          <p:cNvPr id="20" name="Shape 20"/>
          <p:cNvPicPr preferRelativeResize="0">
            <a:picLocks noChangeAspect="1"/>
          </p:cNvPicPr>
          <p:nvPr/>
        </p:nvPicPr>
        <p:blipFill rotWithShape="1">
          <a:blip r:embed="rId9" cstate="print">
            <a:extLst>
              <a:ext uri="{28A0092B-C50C-407E-A947-70E740481C1C}">
                <a14:useLocalDpi xmlns:a14="http://schemas.microsoft.com/office/drawing/2010/main"/>
              </a:ext>
            </a:extLst>
          </a:blip>
          <a:srcRect r="-899"/>
          <a:stretch/>
        </p:blipFill>
        <p:spPr>
          <a:xfrm>
            <a:off x="2766684" y="4117173"/>
            <a:ext cx="2373665" cy="1026327"/>
          </a:xfrm>
          <a:prstGeom prst="rect">
            <a:avLst/>
          </a:prstGeom>
          <a:noFill/>
          <a:ln>
            <a:noFill/>
          </a:ln>
        </p:spPr>
      </p:pic>
      <p:sp>
        <p:nvSpPr>
          <p:cNvPr id="21" name="Shape 21"/>
          <p:cNvSpPr/>
          <p:nvPr/>
        </p:nvSpPr>
        <p:spPr>
          <a:xfrm flipH="1">
            <a:off x="971549" y="-6119"/>
            <a:ext cx="1028700" cy="1028700"/>
          </a:xfrm>
          <a:prstGeom prst="rect">
            <a:avLst/>
          </a:prstGeom>
          <a:solidFill>
            <a:srgbClr val="B0D85B"/>
          </a:solidFill>
          <a:ln>
            <a:noFill/>
          </a:ln>
        </p:spPr>
        <p:txBody>
          <a:bodyPr lIns="91425" tIns="91425" rIns="91425" bIns="91425" anchor="ctr" anchorCtr="0">
            <a:noAutofit/>
          </a:bodyPr>
          <a:lstStyle/>
          <a:p>
            <a:pPr lvl="0">
              <a:spcBef>
                <a:spcPts val="0"/>
              </a:spcBef>
              <a:buNone/>
            </a:pPr>
            <a:endParaRPr/>
          </a:p>
        </p:txBody>
      </p:sp>
      <p:sp>
        <p:nvSpPr>
          <p:cNvPr id="22" name="Shape 22"/>
          <p:cNvSpPr/>
          <p:nvPr/>
        </p:nvSpPr>
        <p:spPr>
          <a:xfrm flipH="1">
            <a:off x="2000249" y="4114889"/>
            <a:ext cx="1028700" cy="1028700"/>
          </a:xfrm>
          <a:prstGeom prst="rect">
            <a:avLst/>
          </a:prstGeom>
          <a:solidFill>
            <a:srgbClr val="EDC67B"/>
          </a:solidFill>
          <a:ln>
            <a:noFill/>
          </a:ln>
        </p:spPr>
        <p:txBody>
          <a:bodyPr lIns="91425" tIns="91425" rIns="91425" bIns="91425" anchor="ctr" anchorCtr="0">
            <a:noAutofit/>
          </a:bodyPr>
          <a:lstStyle/>
          <a:p>
            <a:pPr lvl="0">
              <a:spcBef>
                <a:spcPts val="0"/>
              </a:spcBef>
              <a:buNone/>
            </a:pPr>
            <a:endParaRPr/>
          </a:p>
        </p:txBody>
      </p:sp>
      <p:sp>
        <p:nvSpPr>
          <p:cNvPr id="23" name="Shape 23"/>
          <p:cNvSpPr/>
          <p:nvPr/>
        </p:nvSpPr>
        <p:spPr>
          <a:xfrm flipH="1">
            <a:off x="3034594" y="-2424"/>
            <a:ext cx="1028700" cy="1028700"/>
          </a:xfrm>
          <a:prstGeom prst="rect">
            <a:avLst/>
          </a:prstGeom>
          <a:solidFill>
            <a:srgbClr val="CEDBE0"/>
          </a:solidFill>
          <a:ln>
            <a:noFill/>
          </a:ln>
        </p:spPr>
        <p:txBody>
          <a:bodyPr lIns="91425" tIns="91425" rIns="91425" bIns="91425" anchor="ctr" anchorCtr="0">
            <a:noAutofit/>
          </a:bodyPr>
          <a:lstStyle/>
          <a:p>
            <a:pPr lvl="0">
              <a:spcBef>
                <a:spcPts val="0"/>
              </a:spcBef>
              <a:buNone/>
            </a:pPr>
            <a:endParaRPr/>
          </a:p>
        </p:txBody>
      </p:sp>
      <p:sp>
        <p:nvSpPr>
          <p:cNvPr id="24" name="Shape 24"/>
          <p:cNvSpPr/>
          <p:nvPr/>
        </p:nvSpPr>
        <p:spPr>
          <a:xfrm flipH="1">
            <a:off x="5086349" y="4114889"/>
            <a:ext cx="1028700" cy="1028700"/>
          </a:xfrm>
          <a:prstGeom prst="rect">
            <a:avLst/>
          </a:prstGeom>
          <a:solidFill>
            <a:srgbClr val="7198A9"/>
          </a:solidFill>
          <a:ln>
            <a:noFill/>
          </a:ln>
        </p:spPr>
        <p:txBody>
          <a:bodyPr lIns="91425" tIns="91425" rIns="91425" bIns="91425" anchor="ctr" anchorCtr="0">
            <a:noAutofit/>
          </a:bodyPr>
          <a:lstStyle/>
          <a:p>
            <a:pPr lvl="0">
              <a:spcBef>
                <a:spcPts val="0"/>
              </a:spcBef>
              <a:buNone/>
            </a:pPr>
            <a:endParaRPr/>
          </a:p>
        </p:txBody>
      </p:sp>
      <p:sp>
        <p:nvSpPr>
          <p:cNvPr id="25" name="Shape 25"/>
          <p:cNvSpPr/>
          <p:nvPr/>
        </p:nvSpPr>
        <p:spPr>
          <a:xfrm flipH="1">
            <a:off x="6115049" y="4114889"/>
            <a:ext cx="1028700" cy="1028700"/>
          </a:xfrm>
          <a:prstGeom prst="rect">
            <a:avLst/>
          </a:prstGeom>
          <a:solidFill>
            <a:srgbClr val="7198A9">
              <a:alpha val="41150"/>
            </a:srgbClr>
          </a:solidFill>
          <a:ln>
            <a:noFill/>
          </a:ln>
        </p:spPr>
        <p:txBody>
          <a:bodyPr lIns="91425" tIns="91425" rIns="91425" bIns="91425" anchor="ctr" anchorCtr="0">
            <a:noAutofit/>
          </a:bodyPr>
          <a:lstStyle/>
          <a:p>
            <a:pPr lvl="0">
              <a:spcBef>
                <a:spcPts val="0"/>
              </a:spcBef>
              <a:buNone/>
            </a:pPr>
            <a:endParaRPr/>
          </a:p>
        </p:txBody>
      </p:sp>
      <p:sp>
        <p:nvSpPr>
          <p:cNvPr id="26" name="Shape 26"/>
          <p:cNvSpPr/>
          <p:nvPr/>
        </p:nvSpPr>
        <p:spPr>
          <a:xfrm flipH="1">
            <a:off x="6117974" y="-4239"/>
            <a:ext cx="1028700" cy="1028700"/>
          </a:xfrm>
          <a:prstGeom prst="rect">
            <a:avLst/>
          </a:prstGeom>
          <a:solidFill>
            <a:srgbClr val="37A9DD"/>
          </a:solidFill>
          <a:ln>
            <a:noFill/>
          </a:ln>
        </p:spPr>
        <p:txBody>
          <a:bodyPr lIns="91425" tIns="91425" rIns="91425" bIns="91425" anchor="ctr" anchorCtr="0">
            <a:noAutofit/>
          </a:bodyPr>
          <a:lstStyle/>
          <a:p>
            <a:pPr lvl="0">
              <a:spcBef>
                <a:spcPts val="0"/>
              </a:spcBef>
              <a:buNone/>
            </a:pPr>
            <a:endParaRPr/>
          </a:p>
        </p:txBody>
      </p:sp>
      <p:sp>
        <p:nvSpPr>
          <p:cNvPr id="27" name="Shape 27"/>
          <p:cNvSpPr/>
          <p:nvPr/>
        </p:nvSpPr>
        <p:spPr>
          <a:xfrm flipH="1">
            <a:off x="4057649" y="0"/>
            <a:ext cx="1028700" cy="1028700"/>
          </a:xfrm>
          <a:prstGeom prst="rect">
            <a:avLst/>
          </a:prstGeom>
          <a:solidFill>
            <a:srgbClr val="FAA99C"/>
          </a:solidFill>
          <a:ln>
            <a:noFill/>
          </a:ln>
        </p:spPr>
        <p:txBody>
          <a:bodyPr lIns="91425" tIns="91425" rIns="91425" bIns="91425" anchor="ctr" anchorCtr="0">
            <a:noAutofit/>
          </a:bodyPr>
          <a:lstStyle/>
          <a:p>
            <a:pPr lvl="0">
              <a:spcBef>
                <a:spcPts val="0"/>
              </a:spcBef>
              <a:buNone/>
            </a:pPr>
            <a:endParaRPr/>
          </a:p>
        </p:txBody>
      </p:sp>
      <p:sp>
        <p:nvSpPr>
          <p:cNvPr id="28" name="Shape 28"/>
          <p:cNvSpPr/>
          <p:nvPr/>
        </p:nvSpPr>
        <p:spPr>
          <a:xfrm>
            <a:off x="2003175" y="1023874"/>
            <a:ext cx="5143499" cy="3095700"/>
          </a:xfrm>
          <a:prstGeom prst="rect">
            <a:avLst/>
          </a:prstGeom>
          <a:solidFill>
            <a:srgbClr val="FFFFFF"/>
          </a:solidFill>
          <a:ln>
            <a:noFill/>
          </a:ln>
        </p:spPr>
        <p:txBody>
          <a:bodyPr lIns="91425" tIns="91425" rIns="91425" bIns="91425" anchor="ctr" anchorCtr="0">
            <a:noAutofit/>
          </a:bodyPr>
          <a:lstStyle/>
          <a:p>
            <a:pPr lvl="0">
              <a:spcBef>
                <a:spcPts val="0"/>
              </a:spcBef>
              <a:buNone/>
            </a:pPr>
            <a:endParaRPr/>
          </a:p>
        </p:txBody>
      </p:sp>
      <p:sp>
        <p:nvSpPr>
          <p:cNvPr id="29" name="Shape 29"/>
          <p:cNvSpPr txBox="1">
            <a:spLocks noGrp="1"/>
          </p:cNvSpPr>
          <p:nvPr>
            <p:ph type="ctrTitle"/>
          </p:nvPr>
        </p:nvSpPr>
        <p:spPr>
          <a:xfrm>
            <a:off x="2961550" y="1991825"/>
            <a:ext cx="3220800" cy="1159799"/>
          </a:xfrm>
          <a:prstGeom prst="rect">
            <a:avLst/>
          </a:prstGeom>
        </p:spPr>
        <p:txBody>
          <a:bodyPr lIns="91425" tIns="91425" rIns="91425" bIns="91425" anchor="ctr" anchorCtr="0"/>
          <a:lstStyle>
            <a:lvl1pPr lvl="0" algn="ctr">
              <a:spcBef>
                <a:spcPts val="0"/>
              </a:spcBef>
              <a:buSzPct val="100000"/>
              <a:defRPr sz="3000">
                <a:latin typeface="Trebuchet MS" panose="020B0603020202020204" pitchFamily="34" charset="0"/>
              </a:defRPr>
            </a:lvl1pPr>
            <a:lvl2pPr lvl="1" algn="ctr">
              <a:spcBef>
                <a:spcPts val="0"/>
              </a:spcBef>
              <a:buSzPct val="100000"/>
              <a:defRPr sz="3000"/>
            </a:lvl2pPr>
            <a:lvl3pPr lvl="2" algn="ctr">
              <a:spcBef>
                <a:spcPts val="0"/>
              </a:spcBef>
              <a:buSzPct val="100000"/>
              <a:defRPr sz="3000"/>
            </a:lvl3pPr>
            <a:lvl4pPr lvl="3" algn="ctr">
              <a:spcBef>
                <a:spcPts val="0"/>
              </a:spcBef>
              <a:buSzPct val="100000"/>
              <a:defRPr sz="3000"/>
            </a:lvl4pPr>
            <a:lvl5pPr lvl="4" algn="ctr">
              <a:spcBef>
                <a:spcPts val="0"/>
              </a:spcBef>
              <a:buSzPct val="100000"/>
              <a:defRPr sz="3000"/>
            </a:lvl5pPr>
            <a:lvl6pPr lvl="5" algn="ctr">
              <a:spcBef>
                <a:spcPts val="0"/>
              </a:spcBef>
              <a:buSzPct val="100000"/>
              <a:defRPr sz="3000"/>
            </a:lvl6pPr>
            <a:lvl7pPr lvl="6" algn="ctr">
              <a:spcBef>
                <a:spcPts val="0"/>
              </a:spcBef>
              <a:buSzPct val="100000"/>
              <a:defRPr sz="3000"/>
            </a:lvl7pPr>
            <a:lvl8pPr lvl="7" algn="ctr">
              <a:spcBef>
                <a:spcPts val="0"/>
              </a:spcBef>
              <a:buSzPct val="100000"/>
              <a:defRPr sz="3000"/>
            </a:lvl8pPr>
            <a:lvl9pPr lvl="8" algn="ctr">
              <a:spcBef>
                <a:spcPts val="0"/>
              </a:spcBef>
              <a:buSzPct val="100000"/>
              <a:defRPr sz="3000"/>
            </a:lvl9pPr>
          </a:lstStyle>
          <a:p>
            <a:endParaRPr dirty="0"/>
          </a:p>
        </p:txBody>
      </p:sp>
      <p:sp>
        <p:nvSpPr>
          <p:cNvPr id="31" name="Shape 31"/>
          <p:cNvSpPr/>
          <p:nvPr/>
        </p:nvSpPr>
        <p:spPr>
          <a:xfrm flipH="1">
            <a:off x="2514599" y="505792"/>
            <a:ext cx="518700" cy="518700"/>
          </a:xfrm>
          <a:prstGeom prst="rect">
            <a:avLst/>
          </a:prstGeom>
          <a:solidFill>
            <a:srgbClr val="7198A9">
              <a:alpha val="41150"/>
            </a:srgbClr>
          </a:solidFill>
          <a:ln>
            <a:noFill/>
          </a:ln>
        </p:spPr>
        <p:txBody>
          <a:bodyPr lIns="91425" tIns="91425" rIns="91425" bIns="91425" anchor="ctr" anchorCtr="0">
            <a:noAutofit/>
          </a:bodyPr>
          <a:lstStyle/>
          <a:p>
            <a:pPr lvl="0">
              <a:spcBef>
                <a:spcPts val="0"/>
              </a:spcBef>
              <a:buNone/>
            </a:pPr>
            <a:endParaRPr/>
          </a:p>
        </p:txBody>
      </p:sp>
      <p:sp>
        <p:nvSpPr>
          <p:cNvPr id="32" name="Shape 32"/>
          <p:cNvSpPr/>
          <p:nvPr/>
        </p:nvSpPr>
        <p:spPr>
          <a:xfrm flipH="1">
            <a:off x="8172301" y="-2424"/>
            <a:ext cx="971700" cy="971399"/>
          </a:xfrm>
          <a:prstGeom prst="rect">
            <a:avLst/>
          </a:prstGeom>
          <a:solidFill>
            <a:srgbClr val="7198A9">
              <a:alpha val="41150"/>
            </a:srgbClr>
          </a:solidFill>
          <a:ln>
            <a:noFill/>
          </a:ln>
        </p:spPr>
        <p:txBody>
          <a:bodyPr lIns="91425" tIns="91425" rIns="91425" bIns="91425" anchor="ctr" anchorCtr="0">
            <a:noAutofit/>
          </a:bodyPr>
          <a:lstStyle/>
          <a:p>
            <a:pPr lvl="0">
              <a:spcBef>
                <a:spcPts val="0"/>
              </a:spcBef>
              <a:buNone/>
            </a:pPr>
            <a:endParaRPr/>
          </a:p>
        </p:txBody>
      </p:sp>
      <p:sp>
        <p:nvSpPr>
          <p:cNvPr id="33" name="Shape 33"/>
          <p:cNvSpPr/>
          <p:nvPr/>
        </p:nvSpPr>
        <p:spPr>
          <a:xfrm>
            <a:off x="4566117" y="-49"/>
            <a:ext cx="518700" cy="518700"/>
          </a:xfrm>
          <a:prstGeom prst="rect">
            <a:avLst/>
          </a:prstGeom>
          <a:solidFill>
            <a:srgbClr val="CEDBE0">
              <a:alpha val="32690"/>
            </a:srgbClr>
          </a:solidFill>
          <a:ln>
            <a:noFill/>
          </a:ln>
        </p:spPr>
        <p:txBody>
          <a:bodyPr lIns="91425" tIns="91425" rIns="91425" bIns="91425" anchor="ctr" anchorCtr="0">
            <a:noAutofit/>
          </a:bodyPr>
          <a:lstStyle/>
          <a:p>
            <a:pPr lvl="0">
              <a:spcBef>
                <a:spcPts val="0"/>
              </a:spcBef>
              <a:buNone/>
            </a:pPr>
            <a:endParaRPr/>
          </a:p>
        </p:txBody>
      </p:sp>
      <p:sp>
        <p:nvSpPr>
          <p:cNvPr id="34" name="Shape 34"/>
          <p:cNvSpPr/>
          <p:nvPr/>
        </p:nvSpPr>
        <p:spPr>
          <a:xfrm flipH="1">
            <a:off x="455078" y="-7843"/>
            <a:ext cx="518700" cy="518700"/>
          </a:xfrm>
          <a:prstGeom prst="rect">
            <a:avLst/>
          </a:prstGeom>
          <a:solidFill>
            <a:srgbClr val="7198A9">
              <a:alpha val="41150"/>
            </a:srgbClr>
          </a:solidFill>
          <a:ln>
            <a:noFill/>
          </a:ln>
        </p:spPr>
        <p:txBody>
          <a:bodyPr lIns="91425" tIns="91425" rIns="91425" bIns="91425" anchor="ctr" anchorCtr="0">
            <a:noAutofit/>
          </a:bodyPr>
          <a:lstStyle/>
          <a:p>
            <a:pPr lvl="0">
              <a:spcBef>
                <a:spcPts val="0"/>
              </a:spcBef>
              <a:buNone/>
            </a:pPr>
            <a:endParaRPr/>
          </a:p>
        </p:txBody>
      </p:sp>
      <p:sp>
        <p:nvSpPr>
          <p:cNvPr id="35" name="Shape 35"/>
          <p:cNvSpPr/>
          <p:nvPr/>
        </p:nvSpPr>
        <p:spPr>
          <a:xfrm>
            <a:off x="7149701" y="3089048"/>
            <a:ext cx="1037699" cy="1037699"/>
          </a:xfrm>
          <a:prstGeom prst="rect">
            <a:avLst/>
          </a:prstGeom>
          <a:solidFill>
            <a:srgbClr val="7198A9">
              <a:alpha val="41150"/>
            </a:srgbClr>
          </a:solidFill>
          <a:ln>
            <a:noFill/>
          </a:ln>
        </p:spPr>
        <p:txBody>
          <a:bodyPr lIns="91425" tIns="91425" rIns="91425" bIns="91425" anchor="ctr" anchorCtr="0">
            <a:noAutofit/>
          </a:bodyPr>
          <a:lstStyle/>
          <a:p>
            <a:pPr lvl="0">
              <a:spcBef>
                <a:spcPts val="0"/>
              </a:spcBef>
              <a:buNone/>
            </a:pPr>
            <a:endParaRPr/>
          </a:p>
        </p:txBody>
      </p:sp>
      <p:pic>
        <p:nvPicPr>
          <p:cNvPr id="10" name="Shape 10"/>
          <p:cNvPicPr preferRelativeResize="0">
            <a:picLocks noChangeAspect="1"/>
          </p:cNvPicPr>
          <p:nvPr/>
        </p:nvPicPr>
        <p:blipFill rotWithShape="1">
          <a:blip r:embed="rId10" cstate="print">
            <a:extLst>
              <a:ext uri="{28A0092B-C50C-407E-A947-70E740481C1C}">
                <a14:useLocalDpi xmlns:a14="http://schemas.microsoft.com/office/drawing/2010/main"/>
              </a:ext>
            </a:extLst>
          </a:blip>
          <a:srcRect/>
          <a:stretch/>
        </p:blipFill>
        <p:spPr>
          <a:xfrm>
            <a:off x="8185591" y="2060154"/>
            <a:ext cx="958410" cy="1039258"/>
          </a:xfrm>
          <a:prstGeom prst="rect">
            <a:avLst/>
          </a:prstGeom>
          <a:noFill/>
          <a:ln>
            <a:noFill/>
          </a:ln>
        </p:spPr>
      </p:pic>
      <p:sp>
        <p:nvSpPr>
          <p:cNvPr id="36" name="Shape 36"/>
          <p:cNvSpPr/>
          <p:nvPr/>
        </p:nvSpPr>
        <p:spPr>
          <a:xfrm flipH="1">
            <a:off x="7147077" y="2060342"/>
            <a:ext cx="1037699" cy="1037699"/>
          </a:xfrm>
          <a:prstGeom prst="rect">
            <a:avLst/>
          </a:prstGeom>
          <a:solidFill>
            <a:srgbClr val="CEDBE0"/>
          </a:solidFill>
          <a:ln>
            <a:noFill/>
          </a:ln>
        </p:spPr>
        <p:txBody>
          <a:bodyPr lIns="91425" tIns="91425" rIns="91425" bIns="91425" anchor="ctr" anchorCtr="0">
            <a:noAutofit/>
          </a:bodyPr>
          <a:lstStyle/>
          <a:p>
            <a:pPr lvl="0">
              <a:spcBef>
                <a:spcPts val="0"/>
              </a:spcBef>
              <a:buNone/>
            </a:pPr>
            <a:endParaRPr/>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le + 1 column">
    <p:spTree>
      <p:nvGrpSpPr>
        <p:cNvPr id="1" name="Shape 88"/>
        <p:cNvGrpSpPr/>
        <p:nvPr/>
      </p:nvGrpSpPr>
      <p:grpSpPr>
        <a:xfrm>
          <a:off x="0" y="0"/>
          <a:ext cx="0" cy="0"/>
          <a:chOff x="0" y="0"/>
          <a:chExt cx="0" cy="0"/>
        </a:xfrm>
      </p:grpSpPr>
      <p:sp>
        <p:nvSpPr>
          <p:cNvPr id="89" name="Shape 89"/>
          <p:cNvSpPr txBox="1">
            <a:spLocks noGrp="1"/>
          </p:cNvSpPr>
          <p:nvPr>
            <p:ph type="title"/>
          </p:nvPr>
        </p:nvSpPr>
        <p:spPr>
          <a:xfrm>
            <a:off x="1842475" y="1197075"/>
            <a:ext cx="4115399" cy="621900"/>
          </a:xfrm>
          <a:prstGeom prst="rect">
            <a:avLst/>
          </a:prstGeom>
        </p:spPr>
        <p:txBody>
          <a:bodyPr lIns="91425" tIns="91425" rIns="91425" bIns="91425" anchor="b" anchorCtr="0"/>
          <a:lstStyle>
            <a:lvl1pPr lvl="0">
              <a:spcBef>
                <a:spcPts val="0"/>
              </a:spcBef>
              <a:defRPr>
                <a:latin typeface="Trebuchet MS" panose="020B0603020202020204" pitchFamily="34" charset="0"/>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dirty="0"/>
          </a:p>
        </p:txBody>
      </p:sp>
      <p:sp>
        <p:nvSpPr>
          <p:cNvPr id="90" name="Shape 90"/>
          <p:cNvSpPr txBox="1">
            <a:spLocks noGrp="1"/>
          </p:cNvSpPr>
          <p:nvPr>
            <p:ph type="body" idx="1"/>
          </p:nvPr>
        </p:nvSpPr>
        <p:spPr>
          <a:xfrm>
            <a:off x="1842475" y="1918281"/>
            <a:ext cx="4115399" cy="2702700"/>
          </a:xfrm>
          <a:prstGeom prst="rect">
            <a:avLst/>
          </a:prstGeom>
        </p:spPr>
        <p:txBody>
          <a:bodyPr lIns="91425" tIns="91425" rIns="91425" bIns="91425" anchor="t" anchorCtr="0"/>
          <a:lstStyle>
            <a:lvl1pPr lvl="0">
              <a:spcBef>
                <a:spcPts val="0"/>
              </a:spcBef>
              <a:defRPr>
                <a:latin typeface="Trebuchet MS" panose="020B0603020202020204" pitchFamily="34" charset="0"/>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dirty="0"/>
          </a:p>
        </p:txBody>
      </p:sp>
      <p:pic>
        <p:nvPicPr>
          <p:cNvPr id="92" name="Shape 92"/>
          <p:cNvPicPr preferRelativeResize="0">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7069930" y="0"/>
            <a:ext cx="2074069" cy="2079671"/>
          </a:xfrm>
          <a:prstGeom prst="rect">
            <a:avLst/>
          </a:prstGeom>
          <a:noFill/>
          <a:ln>
            <a:noFill/>
          </a:ln>
        </p:spPr>
      </p:pic>
      <p:sp>
        <p:nvSpPr>
          <p:cNvPr id="93" name="Shape 93"/>
          <p:cNvSpPr/>
          <p:nvPr/>
        </p:nvSpPr>
        <p:spPr>
          <a:xfrm>
            <a:off x="7068992" y="2072329"/>
            <a:ext cx="1037699" cy="1037699"/>
          </a:xfrm>
          <a:prstGeom prst="rect">
            <a:avLst/>
          </a:prstGeom>
          <a:solidFill>
            <a:srgbClr val="CEDBE0"/>
          </a:solidFill>
          <a:ln>
            <a:noFill/>
          </a:ln>
        </p:spPr>
        <p:txBody>
          <a:bodyPr lIns="91425" tIns="91425" rIns="91425" bIns="91425" anchor="ctr" anchorCtr="0">
            <a:noAutofit/>
          </a:bodyPr>
          <a:lstStyle/>
          <a:p>
            <a:pPr lvl="0">
              <a:spcBef>
                <a:spcPts val="0"/>
              </a:spcBef>
              <a:buNone/>
            </a:pPr>
            <a:endParaRPr/>
          </a:p>
        </p:txBody>
      </p:sp>
      <p:sp>
        <p:nvSpPr>
          <p:cNvPr id="94" name="Shape 94"/>
          <p:cNvSpPr/>
          <p:nvPr/>
        </p:nvSpPr>
        <p:spPr>
          <a:xfrm>
            <a:off x="8106244" y="3108512"/>
            <a:ext cx="1037699" cy="1037699"/>
          </a:xfrm>
          <a:prstGeom prst="rect">
            <a:avLst/>
          </a:prstGeom>
          <a:solidFill>
            <a:srgbClr val="7198A9"/>
          </a:solidFill>
          <a:ln>
            <a:noFill/>
          </a:ln>
        </p:spPr>
        <p:txBody>
          <a:bodyPr lIns="91425" tIns="91425" rIns="91425" bIns="91425" anchor="ctr" anchorCtr="0">
            <a:noAutofit/>
          </a:bodyPr>
          <a:lstStyle/>
          <a:p>
            <a:pPr lvl="0">
              <a:spcBef>
                <a:spcPts val="0"/>
              </a:spcBef>
              <a:buNone/>
            </a:pPr>
            <a:endParaRPr/>
          </a:p>
        </p:txBody>
      </p:sp>
      <p:sp>
        <p:nvSpPr>
          <p:cNvPr id="95" name="Shape 95"/>
          <p:cNvSpPr/>
          <p:nvPr/>
        </p:nvSpPr>
        <p:spPr>
          <a:xfrm>
            <a:off x="7069895" y="1"/>
            <a:ext cx="1037699" cy="1037699"/>
          </a:xfrm>
          <a:prstGeom prst="rect">
            <a:avLst/>
          </a:prstGeom>
          <a:solidFill>
            <a:srgbClr val="7198A9">
              <a:alpha val="41150"/>
            </a:srgbClr>
          </a:solidFill>
          <a:ln>
            <a:noFill/>
          </a:ln>
        </p:spPr>
        <p:txBody>
          <a:bodyPr lIns="91425" tIns="91425" rIns="91425" bIns="91425" anchor="ctr" anchorCtr="0">
            <a:noAutofit/>
          </a:bodyPr>
          <a:lstStyle/>
          <a:p>
            <a:pPr lvl="0">
              <a:spcBef>
                <a:spcPts val="0"/>
              </a:spcBef>
              <a:buNone/>
            </a:pPr>
            <a:endParaRPr dirty="0"/>
          </a:p>
        </p:txBody>
      </p:sp>
      <p:sp>
        <p:nvSpPr>
          <p:cNvPr id="96" name="Shape 96"/>
          <p:cNvSpPr/>
          <p:nvPr/>
        </p:nvSpPr>
        <p:spPr>
          <a:xfrm>
            <a:off x="6" y="4105794"/>
            <a:ext cx="1037699" cy="1037699"/>
          </a:xfrm>
          <a:prstGeom prst="rect">
            <a:avLst/>
          </a:prstGeom>
          <a:solidFill>
            <a:srgbClr val="FAA99C"/>
          </a:solidFill>
          <a:ln>
            <a:noFill/>
          </a:ln>
        </p:spPr>
        <p:txBody>
          <a:bodyPr lIns="91425" tIns="91425" rIns="91425" bIns="91425" anchor="ctr" anchorCtr="0">
            <a:noAutofit/>
          </a:bodyPr>
          <a:lstStyle/>
          <a:p>
            <a:pPr lvl="0">
              <a:spcBef>
                <a:spcPts val="0"/>
              </a:spcBef>
              <a:buNone/>
            </a:pPr>
            <a:endParaRPr/>
          </a:p>
        </p:txBody>
      </p:sp>
      <p:sp>
        <p:nvSpPr>
          <p:cNvPr id="97" name="Shape 97"/>
          <p:cNvSpPr/>
          <p:nvPr/>
        </p:nvSpPr>
        <p:spPr>
          <a:xfrm>
            <a:off x="0" y="3587097"/>
            <a:ext cx="518700" cy="518700"/>
          </a:xfrm>
          <a:prstGeom prst="rect">
            <a:avLst/>
          </a:prstGeom>
          <a:solidFill>
            <a:srgbClr val="CEDBE0"/>
          </a:solidFill>
          <a:ln>
            <a:noFill/>
          </a:ln>
        </p:spPr>
        <p:txBody>
          <a:bodyPr lIns="91425" tIns="91425" rIns="91425" bIns="91425" anchor="ctr" anchorCtr="0">
            <a:noAutofit/>
          </a:bodyPr>
          <a:lstStyle/>
          <a:p>
            <a:pPr lvl="0">
              <a:spcBef>
                <a:spcPts val="0"/>
              </a:spcBef>
              <a:buNone/>
            </a:pPr>
            <a:endParaRPr/>
          </a:p>
        </p:txBody>
      </p:sp>
      <p:sp>
        <p:nvSpPr>
          <p:cNvPr id="98" name="Shape 98"/>
          <p:cNvSpPr/>
          <p:nvPr/>
        </p:nvSpPr>
        <p:spPr>
          <a:xfrm>
            <a:off x="518690" y="4105790"/>
            <a:ext cx="518700" cy="518700"/>
          </a:xfrm>
          <a:prstGeom prst="rect">
            <a:avLst/>
          </a:prstGeom>
          <a:solidFill>
            <a:srgbClr val="7198A9">
              <a:alpha val="41150"/>
            </a:srgbClr>
          </a:solidFill>
          <a:ln>
            <a:noFill/>
          </a:ln>
        </p:spPr>
        <p:txBody>
          <a:bodyPr lIns="91425" tIns="91425" rIns="91425" bIns="91425" anchor="ctr" anchorCtr="0">
            <a:noAutofit/>
          </a:bodyPr>
          <a:lstStyle/>
          <a:p>
            <a:pPr lvl="0">
              <a:spcBef>
                <a:spcPts val="0"/>
              </a:spcBef>
              <a:buNone/>
            </a:pPr>
            <a:endParaRPr/>
          </a:p>
        </p:txBody>
      </p:sp>
      <p:sp>
        <p:nvSpPr>
          <p:cNvPr id="99" name="Shape 99"/>
          <p:cNvSpPr/>
          <p:nvPr/>
        </p:nvSpPr>
        <p:spPr>
          <a:xfrm>
            <a:off x="6550151" y="150"/>
            <a:ext cx="518700" cy="518700"/>
          </a:xfrm>
          <a:prstGeom prst="rect">
            <a:avLst/>
          </a:prstGeom>
          <a:solidFill>
            <a:srgbClr val="FAA99C"/>
          </a:solidFill>
          <a:ln>
            <a:noFill/>
          </a:ln>
        </p:spPr>
        <p:txBody>
          <a:bodyPr lIns="91425" tIns="91425" rIns="91425" bIns="91425" anchor="ctr" anchorCtr="0">
            <a:noAutofit/>
          </a:bodyPr>
          <a:lstStyle/>
          <a:p>
            <a:pPr lvl="0">
              <a:spcBef>
                <a:spcPts val="0"/>
              </a:spcBef>
              <a:buNone/>
            </a:pPr>
            <a:endParaRPr/>
          </a:p>
        </p:txBody>
      </p:sp>
      <p:sp>
        <p:nvSpPr>
          <p:cNvPr id="100" name="Shape 100"/>
          <p:cNvSpPr/>
          <p:nvPr/>
        </p:nvSpPr>
        <p:spPr>
          <a:xfrm>
            <a:off x="7589851" y="2588712"/>
            <a:ext cx="518700" cy="518700"/>
          </a:xfrm>
          <a:prstGeom prst="rect">
            <a:avLst/>
          </a:prstGeom>
          <a:solidFill>
            <a:srgbClr val="7198A9">
              <a:alpha val="41150"/>
            </a:srgbClr>
          </a:solidFill>
          <a:ln>
            <a:noFill/>
          </a:ln>
        </p:spPr>
        <p:txBody>
          <a:bodyPr lIns="91425" tIns="91425" rIns="91425" bIns="91425" anchor="ctr" anchorCtr="0">
            <a:noAutofit/>
          </a:bodyPr>
          <a:lstStyle/>
          <a:p>
            <a:pPr lvl="0">
              <a:spcBef>
                <a:spcPts val="0"/>
              </a:spcBef>
              <a:buNone/>
            </a:pPr>
            <a:endParaRPr dirty="0"/>
          </a:p>
        </p:txBody>
      </p:sp>
      <p:sp>
        <p:nvSpPr>
          <p:cNvPr id="23" name="Shape 96"/>
          <p:cNvSpPr/>
          <p:nvPr userDrawn="1"/>
        </p:nvSpPr>
        <p:spPr>
          <a:xfrm>
            <a:off x="8107063" y="2071229"/>
            <a:ext cx="1037699" cy="1037699"/>
          </a:xfrm>
          <a:prstGeom prst="rect">
            <a:avLst/>
          </a:prstGeom>
          <a:solidFill>
            <a:srgbClr val="FAA99C"/>
          </a:solidFill>
          <a:ln>
            <a:noFill/>
          </a:ln>
        </p:spPr>
        <p:txBody>
          <a:bodyPr lIns="91425" tIns="91425" rIns="91425" bIns="91425" anchor="ctr" anchorCtr="0">
            <a:noAutofit/>
          </a:bodyPr>
          <a:lstStyle/>
          <a:p>
            <a:pPr lvl="0">
              <a:spcBef>
                <a:spcPts val="0"/>
              </a:spcBef>
              <a:buNone/>
            </a:pPr>
            <a:endParaRPr/>
          </a:p>
        </p:txBody>
      </p:sp>
      <p:sp>
        <p:nvSpPr>
          <p:cNvPr id="24" name="Shape 100"/>
          <p:cNvSpPr/>
          <p:nvPr userDrawn="1"/>
        </p:nvSpPr>
        <p:spPr>
          <a:xfrm>
            <a:off x="8106101" y="2069462"/>
            <a:ext cx="518700" cy="518700"/>
          </a:xfrm>
          <a:prstGeom prst="rect">
            <a:avLst/>
          </a:prstGeom>
          <a:solidFill>
            <a:srgbClr val="7198A9">
              <a:alpha val="41150"/>
            </a:srgbClr>
          </a:solidFill>
          <a:ln>
            <a:noFill/>
          </a:ln>
        </p:spPr>
        <p:txBody>
          <a:bodyPr lIns="91425" tIns="91425" rIns="91425" bIns="91425" anchor="ctr" anchorCtr="0">
            <a:noAutofit/>
          </a:bodyPr>
          <a:lstStyle/>
          <a:p>
            <a:pPr lvl="0">
              <a:spcBef>
                <a:spcPts val="0"/>
              </a:spcBef>
              <a:buNone/>
            </a:pPr>
            <a:endParaRPr/>
          </a:p>
        </p:txBody>
      </p:sp>
      <p:pic>
        <p:nvPicPr>
          <p:cNvPr id="2" name="Picture 1"/>
          <p:cNvPicPr>
            <a:picLocks noChangeAspect="1"/>
          </p:cNvPicPr>
          <p:nvPr userDrawn="1"/>
        </p:nvPicPr>
        <p:blipFill>
          <a:blip r:embed="rId3" cstate="print">
            <a:biLevel thresh="25000"/>
            <a:extLst>
              <a:ext uri="{28A0092B-C50C-407E-A947-70E740481C1C}">
                <a14:useLocalDpi xmlns:a14="http://schemas.microsoft.com/office/drawing/2010/main"/>
              </a:ext>
            </a:extLst>
          </a:blip>
          <a:stretch>
            <a:fillRect/>
          </a:stretch>
        </p:blipFill>
        <p:spPr>
          <a:xfrm>
            <a:off x="8387450" y="3305864"/>
            <a:ext cx="496235" cy="624761"/>
          </a:xfrm>
          <a:prstGeom prst="rect">
            <a:avLst/>
          </a:prstGeom>
        </p:spPr>
      </p:pic>
      <p:sp>
        <p:nvSpPr>
          <p:cNvPr id="16" name="Rectangle 15"/>
          <p:cNvSpPr/>
          <p:nvPr userDrawn="1"/>
        </p:nvSpPr>
        <p:spPr>
          <a:xfrm>
            <a:off x="6329552" y="4835723"/>
            <a:ext cx="2836033" cy="261610"/>
          </a:xfrm>
          <a:prstGeom prst="rect">
            <a:avLst/>
          </a:prstGeom>
        </p:spPr>
        <p:txBody>
          <a:bodyPr wrap="none">
            <a:spAutoFit/>
          </a:bodyPr>
          <a:lstStyle/>
          <a:p>
            <a:r>
              <a:rPr lang="en-US" sz="1100" dirty="0" smtClean="0">
                <a:solidFill>
                  <a:schemeClr val="bg1">
                    <a:lumMod val="75000"/>
                  </a:schemeClr>
                </a:solidFill>
                <a:latin typeface="Trebuchet MS" panose="020B0603020202020204" pitchFamily="34" charset="0"/>
              </a:rPr>
              <a:t>© 2017, University of Oregon, intoCareers</a:t>
            </a:r>
            <a:endParaRPr lang="en-US" sz="1100" dirty="0">
              <a:solidFill>
                <a:schemeClr val="bg1">
                  <a:lumMod val="75000"/>
                </a:schemeClr>
              </a:solidFill>
              <a:latin typeface="Trebuchet MS" panose="020B0603020202020204" pitchFamily="34" charset="0"/>
            </a:endParaRPr>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woColTx">
  <p:cSld name="Title + 2 columns">
    <p:spTree>
      <p:nvGrpSpPr>
        <p:cNvPr id="1" name="Shape 108"/>
        <p:cNvGrpSpPr/>
        <p:nvPr/>
      </p:nvGrpSpPr>
      <p:grpSpPr>
        <a:xfrm>
          <a:off x="0" y="0"/>
          <a:ext cx="0" cy="0"/>
          <a:chOff x="0" y="0"/>
          <a:chExt cx="0" cy="0"/>
        </a:xfrm>
      </p:grpSpPr>
      <p:pic>
        <p:nvPicPr>
          <p:cNvPr id="109" name="Shape 109"/>
          <p:cNvPicPr preferRelativeResize="0">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7070963" y="1023251"/>
            <a:ext cx="2075418" cy="2085518"/>
          </a:xfrm>
          <a:prstGeom prst="rect">
            <a:avLst/>
          </a:prstGeom>
          <a:noFill/>
          <a:ln>
            <a:noFill/>
          </a:ln>
        </p:spPr>
      </p:pic>
      <p:sp>
        <p:nvSpPr>
          <p:cNvPr id="110" name="Shape 110"/>
          <p:cNvSpPr/>
          <p:nvPr/>
        </p:nvSpPr>
        <p:spPr>
          <a:xfrm>
            <a:off x="7070032" y="2071698"/>
            <a:ext cx="1037699" cy="1037699"/>
          </a:xfrm>
          <a:prstGeom prst="rect">
            <a:avLst/>
          </a:prstGeom>
          <a:solidFill>
            <a:srgbClr val="CEDBE0">
              <a:alpha val="32690"/>
            </a:srgbClr>
          </a:solidFill>
          <a:ln>
            <a:noFill/>
          </a:ln>
        </p:spPr>
        <p:txBody>
          <a:bodyPr lIns="91425" tIns="91425" rIns="91425" bIns="91425" anchor="ctr" anchorCtr="0">
            <a:noAutofit/>
          </a:bodyPr>
          <a:lstStyle/>
          <a:p>
            <a:pPr lvl="0">
              <a:spcBef>
                <a:spcPts val="0"/>
              </a:spcBef>
              <a:buNone/>
            </a:pPr>
            <a:endParaRPr/>
          </a:p>
        </p:txBody>
      </p:sp>
      <p:sp>
        <p:nvSpPr>
          <p:cNvPr id="112" name="Shape 112"/>
          <p:cNvSpPr txBox="1">
            <a:spLocks noGrp="1"/>
          </p:cNvSpPr>
          <p:nvPr>
            <p:ph type="title"/>
          </p:nvPr>
        </p:nvSpPr>
        <p:spPr>
          <a:xfrm>
            <a:off x="1842475" y="1197075"/>
            <a:ext cx="4406399" cy="621900"/>
          </a:xfrm>
          <a:prstGeom prst="rect">
            <a:avLst/>
          </a:prstGeom>
        </p:spPr>
        <p:txBody>
          <a:bodyPr lIns="91425" tIns="91425" rIns="91425" bIns="91425" anchor="b"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dirty="0"/>
          </a:p>
        </p:txBody>
      </p:sp>
      <p:sp>
        <p:nvSpPr>
          <p:cNvPr id="113" name="Shape 113"/>
          <p:cNvSpPr txBox="1">
            <a:spLocks noGrp="1"/>
          </p:cNvSpPr>
          <p:nvPr>
            <p:ph type="body" idx="1"/>
          </p:nvPr>
        </p:nvSpPr>
        <p:spPr>
          <a:xfrm>
            <a:off x="1842475" y="1818975"/>
            <a:ext cx="2172900" cy="3106799"/>
          </a:xfrm>
          <a:prstGeom prst="rect">
            <a:avLst/>
          </a:prstGeom>
        </p:spPr>
        <p:txBody>
          <a:bodyPr lIns="91425" tIns="91425" rIns="91425" bIns="91425" anchor="t" anchorCtr="0"/>
          <a:lstStyle>
            <a:lvl1pPr lvl="0">
              <a:spcBef>
                <a:spcPts val="0"/>
              </a:spcBef>
              <a:buSzPct val="100000"/>
              <a:defRPr sz="1400">
                <a:latin typeface="Trebuchet MS" panose="020B0603020202020204" pitchFamily="34" charset="0"/>
              </a:defRPr>
            </a:lvl1pPr>
            <a:lvl2pPr lvl="1">
              <a:spcBef>
                <a:spcPts val="0"/>
              </a:spcBef>
              <a:buSzPct val="100000"/>
              <a:defRPr sz="1400"/>
            </a:lvl2pPr>
            <a:lvl3pPr lvl="2">
              <a:spcBef>
                <a:spcPts val="0"/>
              </a:spcBef>
              <a:buSzPct val="100000"/>
              <a:defRPr sz="1400"/>
            </a:lvl3pPr>
            <a:lvl4pPr lvl="3">
              <a:spcBef>
                <a:spcPts val="0"/>
              </a:spcBef>
              <a:buSzPct val="100000"/>
              <a:defRPr sz="1400"/>
            </a:lvl4pPr>
            <a:lvl5pPr lvl="4">
              <a:spcBef>
                <a:spcPts val="0"/>
              </a:spcBef>
              <a:buSzPct val="100000"/>
              <a:defRPr sz="1400"/>
            </a:lvl5pPr>
            <a:lvl6pPr lvl="5">
              <a:spcBef>
                <a:spcPts val="0"/>
              </a:spcBef>
              <a:buSzPct val="100000"/>
              <a:defRPr sz="1400"/>
            </a:lvl6pPr>
            <a:lvl7pPr lvl="6">
              <a:spcBef>
                <a:spcPts val="0"/>
              </a:spcBef>
              <a:buSzPct val="100000"/>
              <a:defRPr sz="1400"/>
            </a:lvl7pPr>
            <a:lvl8pPr lvl="7">
              <a:spcBef>
                <a:spcPts val="0"/>
              </a:spcBef>
              <a:buSzPct val="100000"/>
              <a:defRPr sz="1400"/>
            </a:lvl8pPr>
            <a:lvl9pPr lvl="8">
              <a:spcBef>
                <a:spcPts val="0"/>
              </a:spcBef>
              <a:buSzPct val="100000"/>
              <a:defRPr sz="1400"/>
            </a:lvl9pPr>
          </a:lstStyle>
          <a:p>
            <a:endParaRPr dirty="0"/>
          </a:p>
        </p:txBody>
      </p:sp>
      <p:sp>
        <p:nvSpPr>
          <p:cNvPr id="114" name="Shape 114"/>
          <p:cNvSpPr txBox="1">
            <a:spLocks noGrp="1"/>
          </p:cNvSpPr>
          <p:nvPr>
            <p:ph type="body" idx="2"/>
          </p:nvPr>
        </p:nvSpPr>
        <p:spPr>
          <a:xfrm>
            <a:off x="4063135" y="1818975"/>
            <a:ext cx="2185800" cy="3106799"/>
          </a:xfrm>
          <a:prstGeom prst="rect">
            <a:avLst/>
          </a:prstGeom>
        </p:spPr>
        <p:txBody>
          <a:bodyPr lIns="91425" tIns="91425" rIns="91425" bIns="91425" anchor="t" anchorCtr="0"/>
          <a:lstStyle>
            <a:lvl1pPr lvl="0">
              <a:spcBef>
                <a:spcPts val="0"/>
              </a:spcBef>
              <a:buSzPct val="100000"/>
              <a:defRPr sz="1400">
                <a:latin typeface="Trebuchet MS" panose="020B0603020202020204" pitchFamily="34" charset="0"/>
              </a:defRPr>
            </a:lvl1pPr>
            <a:lvl2pPr lvl="1">
              <a:spcBef>
                <a:spcPts val="0"/>
              </a:spcBef>
              <a:buSzPct val="100000"/>
              <a:defRPr sz="1400"/>
            </a:lvl2pPr>
            <a:lvl3pPr lvl="2">
              <a:spcBef>
                <a:spcPts val="0"/>
              </a:spcBef>
              <a:buSzPct val="100000"/>
              <a:defRPr sz="1400"/>
            </a:lvl3pPr>
            <a:lvl4pPr lvl="3">
              <a:spcBef>
                <a:spcPts val="0"/>
              </a:spcBef>
              <a:buSzPct val="100000"/>
              <a:defRPr sz="1400"/>
            </a:lvl4pPr>
            <a:lvl5pPr lvl="4">
              <a:spcBef>
                <a:spcPts val="0"/>
              </a:spcBef>
              <a:buSzPct val="100000"/>
              <a:defRPr sz="1400"/>
            </a:lvl5pPr>
            <a:lvl6pPr lvl="5">
              <a:spcBef>
                <a:spcPts val="0"/>
              </a:spcBef>
              <a:buSzPct val="100000"/>
              <a:defRPr sz="1400"/>
            </a:lvl6pPr>
            <a:lvl7pPr lvl="6">
              <a:spcBef>
                <a:spcPts val="0"/>
              </a:spcBef>
              <a:buSzPct val="100000"/>
              <a:defRPr sz="1400"/>
            </a:lvl7pPr>
            <a:lvl8pPr lvl="7">
              <a:spcBef>
                <a:spcPts val="0"/>
              </a:spcBef>
              <a:buSzPct val="100000"/>
              <a:defRPr sz="1400"/>
            </a:lvl8pPr>
            <a:lvl9pPr lvl="8">
              <a:spcBef>
                <a:spcPts val="0"/>
              </a:spcBef>
              <a:buSzPct val="100000"/>
              <a:defRPr sz="1400"/>
            </a:lvl9pPr>
          </a:lstStyle>
          <a:p>
            <a:endParaRPr dirty="0"/>
          </a:p>
        </p:txBody>
      </p:sp>
      <p:sp>
        <p:nvSpPr>
          <p:cNvPr id="115" name="Shape 115"/>
          <p:cNvSpPr/>
          <p:nvPr/>
        </p:nvSpPr>
        <p:spPr>
          <a:xfrm>
            <a:off x="8106301" y="3109120"/>
            <a:ext cx="1037699" cy="1037699"/>
          </a:xfrm>
          <a:prstGeom prst="rect">
            <a:avLst/>
          </a:prstGeom>
          <a:solidFill>
            <a:srgbClr val="CEDBE0"/>
          </a:solidFill>
          <a:ln>
            <a:noFill/>
          </a:ln>
        </p:spPr>
        <p:txBody>
          <a:bodyPr lIns="91425" tIns="91425" rIns="91425" bIns="91425" anchor="ctr" anchorCtr="0">
            <a:noAutofit/>
          </a:bodyPr>
          <a:lstStyle/>
          <a:p>
            <a:pPr lvl="0">
              <a:spcBef>
                <a:spcPts val="0"/>
              </a:spcBef>
              <a:buNone/>
            </a:pPr>
            <a:endParaRPr/>
          </a:p>
        </p:txBody>
      </p:sp>
      <p:sp>
        <p:nvSpPr>
          <p:cNvPr id="116" name="Shape 116"/>
          <p:cNvSpPr/>
          <p:nvPr/>
        </p:nvSpPr>
        <p:spPr>
          <a:xfrm>
            <a:off x="7070032" y="62"/>
            <a:ext cx="1037699" cy="1037699"/>
          </a:xfrm>
          <a:prstGeom prst="rect">
            <a:avLst/>
          </a:prstGeom>
          <a:solidFill>
            <a:srgbClr val="7198A9"/>
          </a:solidFill>
          <a:ln>
            <a:noFill/>
          </a:ln>
        </p:spPr>
        <p:txBody>
          <a:bodyPr lIns="91425" tIns="91425" rIns="91425" bIns="91425" anchor="ctr" anchorCtr="0">
            <a:noAutofit/>
          </a:bodyPr>
          <a:lstStyle/>
          <a:p>
            <a:pPr lvl="0">
              <a:spcBef>
                <a:spcPts val="0"/>
              </a:spcBef>
              <a:buNone/>
            </a:pPr>
            <a:endParaRPr/>
          </a:p>
        </p:txBody>
      </p:sp>
      <p:sp>
        <p:nvSpPr>
          <p:cNvPr id="117" name="Shape 117"/>
          <p:cNvSpPr/>
          <p:nvPr/>
        </p:nvSpPr>
        <p:spPr>
          <a:xfrm>
            <a:off x="6" y="4105794"/>
            <a:ext cx="1037699" cy="1037699"/>
          </a:xfrm>
          <a:prstGeom prst="rect">
            <a:avLst/>
          </a:prstGeom>
          <a:solidFill>
            <a:srgbClr val="37A9DD"/>
          </a:solidFill>
          <a:ln>
            <a:noFill/>
          </a:ln>
        </p:spPr>
        <p:txBody>
          <a:bodyPr lIns="91425" tIns="91425" rIns="91425" bIns="91425" anchor="ctr" anchorCtr="0">
            <a:noAutofit/>
          </a:bodyPr>
          <a:lstStyle/>
          <a:p>
            <a:pPr lvl="0">
              <a:spcBef>
                <a:spcPts val="0"/>
              </a:spcBef>
              <a:buNone/>
            </a:pPr>
            <a:endParaRPr/>
          </a:p>
        </p:txBody>
      </p:sp>
      <p:sp>
        <p:nvSpPr>
          <p:cNvPr id="118" name="Shape 118"/>
          <p:cNvSpPr/>
          <p:nvPr/>
        </p:nvSpPr>
        <p:spPr>
          <a:xfrm>
            <a:off x="1037700" y="4624497"/>
            <a:ext cx="518700" cy="518700"/>
          </a:xfrm>
          <a:prstGeom prst="rect">
            <a:avLst/>
          </a:prstGeom>
          <a:solidFill>
            <a:srgbClr val="CEDBE0"/>
          </a:solidFill>
          <a:ln>
            <a:noFill/>
          </a:ln>
        </p:spPr>
        <p:txBody>
          <a:bodyPr lIns="91425" tIns="91425" rIns="91425" bIns="91425" anchor="ctr" anchorCtr="0">
            <a:noAutofit/>
          </a:bodyPr>
          <a:lstStyle/>
          <a:p>
            <a:pPr lvl="0">
              <a:spcBef>
                <a:spcPts val="0"/>
              </a:spcBef>
              <a:buNone/>
            </a:pPr>
            <a:endParaRPr/>
          </a:p>
        </p:txBody>
      </p:sp>
      <p:sp>
        <p:nvSpPr>
          <p:cNvPr id="119" name="Shape 119"/>
          <p:cNvSpPr/>
          <p:nvPr/>
        </p:nvSpPr>
        <p:spPr>
          <a:xfrm>
            <a:off x="-9" y="4105790"/>
            <a:ext cx="518700" cy="518700"/>
          </a:xfrm>
          <a:prstGeom prst="rect">
            <a:avLst/>
          </a:prstGeom>
          <a:solidFill>
            <a:srgbClr val="7198A9"/>
          </a:solidFill>
          <a:ln>
            <a:noFill/>
          </a:ln>
        </p:spPr>
        <p:txBody>
          <a:bodyPr lIns="91425" tIns="91425" rIns="91425" bIns="91425" anchor="ctr" anchorCtr="0">
            <a:noAutofit/>
          </a:bodyPr>
          <a:lstStyle/>
          <a:p>
            <a:pPr lvl="0">
              <a:spcBef>
                <a:spcPts val="0"/>
              </a:spcBef>
              <a:buNone/>
            </a:pPr>
            <a:endParaRPr/>
          </a:p>
        </p:txBody>
      </p:sp>
      <p:sp>
        <p:nvSpPr>
          <p:cNvPr id="120" name="Shape 120"/>
          <p:cNvSpPr/>
          <p:nvPr/>
        </p:nvSpPr>
        <p:spPr>
          <a:xfrm>
            <a:off x="8625300" y="4143949"/>
            <a:ext cx="518700" cy="518700"/>
          </a:xfrm>
          <a:prstGeom prst="rect">
            <a:avLst/>
          </a:prstGeom>
          <a:solidFill>
            <a:srgbClr val="37A9DD"/>
          </a:solidFill>
          <a:ln>
            <a:noFill/>
          </a:ln>
        </p:spPr>
        <p:txBody>
          <a:bodyPr lIns="91425" tIns="91425" rIns="91425" bIns="91425" anchor="ctr" anchorCtr="0">
            <a:noAutofit/>
          </a:bodyPr>
          <a:lstStyle/>
          <a:p>
            <a:pPr lvl="0">
              <a:spcBef>
                <a:spcPts val="0"/>
              </a:spcBef>
              <a:buNone/>
            </a:pPr>
            <a:endParaRPr/>
          </a:p>
        </p:txBody>
      </p:sp>
      <p:sp>
        <p:nvSpPr>
          <p:cNvPr id="121" name="Shape 121"/>
          <p:cNvSpPr/>
          <p:nvPr/>
        </p:nvSpPr>
        <p:spPr>
          <a:xfrm>
            <a:off x="8625001" y="3625249"/>
            <a:ext cx="518700" cy="518700"/>
          </a:xfrm>
          <a:prstGeom prst="rect">
            <a:avLst/>
          </a:prstGeom>
          <a:solidFill>
            <a:srgbClr val="7198A9">
              <a:alpha val="41150"/>
            </a:srgbClr>
          </a:solidFill>
          <a:ln>
            <a:noFill/>
          </a:ln>
        </p:spPr>
        <p:txBody>
          <a:bodyPr lIns="91425" tIns="91425" rIns="91425" bIns="91425" anchor="ctr" anchorCtr="0">
            <a:noAutofit/>
          </a:bodyPr>
          <a:lstStyle/>
          <a:p>
            <a:pPr lvl="0">
              <a:spcBef>
                <a:spcPts val="0"/>
              </a:spcBef>
              <a:buNone/>
            </a:pPr>
            <a:endParaRPr/>
          </a:p>
        </p:txBody>
      </p:sp>
      <p:sp>
        <p:nvSpPr>
          <p:cNvPr id="24" name="Shape 115"/>
          <p:cNvSpPr/>
          <p:nvPr userDrawn="1"/>
        </p:nvSpPr>
        <p:spPr>
          <a:xfrm>
            <a:off x="8106301" y="-1819"/>
            <a:ext cx="1037699" cy="1037699"/>
          </a:xfrm>
          <a:prstGeom prst="rect">
            <a:avLst/>
          </a:prstGeom>
          <a:solidFill>
            <a:srgbClr val="CEDBE0"/>
          </a:solidFill>
          <a:ln>
            <a:noFill/>
          </a:ln>
        </p:spPr>
        <p:txBody>
          <a:bodyPr lIns="91425" tIns="91425" rIns="91425" bIns="91425" anchor="ctr" anchorCtr="0">
            <a:noAutofit/>
          </a:bodyPr>
          <a:lstStyle/>
          <a:p>
            <a:pPr lvl="0">
              <a:spcBef>
                <a:spcPts val="0"/>
              </a:spcBef>
              <a:buNone/>
            </a:pPr>
            <a:endParaRPr/>
          </a:p>
        </p:txBody>
      </p:sp>
      <p:sp>
        <p:nvSpPr>
          <p:cNvPr id="25" name="Shape 121"/>
          <p:cNvSpPr/>
          <p:nvPr userDrawn="1"/>
        </p:nvSpPr>
        <p:spPr>
          <a:xfrm>
            <a:off x="8106301" y="0"/>
            <a:ext cx="518700" cy="518700"/>
          </a:xfrm>
          <a:prstGeom prst="rect">
            <a:avLst/>
          </a:prstGeom>
          <a:solidFill>
            <a:srgbClr val="7198A9">
              <a:alpha val="41150"/>
            </a:srgbClr>
          </a:solidFill>
          <a:ln>
            <a:noFill/>
          </a:ln>
        </p:spPr>
        <p:txBody>
          <a:bodyPr lIns="91425" tIns="91425" rIns="91425" bIns="91425" anchor="ctr" anchorCtr="0">
            <a:noAutofit/>
          </a:bodyPr>
          <a:lstStyle/>
          <a:p>
            <a:pPr lvl="0">
              <a:spcBef>
                <a:spcPts val="0"/>
              </a:spcBef>
              <a:buNone/>
            </a:pPr>
            <a:endParaRPr/>
          </a:p>
        </p:txBody>
      </p:sp>
      <p:pic>
        <p:nvPicPr>
          <p:cNvPr id="2" name="Picture 1"/>
          <p:cNvPicPr>
            <a:picLocks noChangeAspect="1"/>
          </p:cNvPicPr>
          <p:nvPr userDrawn="1"/>
        </p:nvPicPr>
        <p:blipFill>
          <a:blip r:embed="rId3" cstate="print">
            <a:biLevel thresh="25000"/>
            <a:extLst>
              <a:ext uri="{28A0092B-C50C-407E-A947-70E740481C1C}">
                <a14:useLocalDpi xmlns:a14="http://schemas.microsoft.com/office/drawing/2010/main"/>
              </a:ext>
            </a:extLst>
          </a:blip>
          <a:stretch>
            <a:fillRect/>
          </a:stretch>
        </p:blipFill>
        <p:spPr>
          <a:xfrm>
            <a:off x="7289519" y="189087"/>
            <a:ext cx="614523" cy="640080"/>
          </a:xfrm>
          <a:prstGeom prst="rect">
            <a:avLst/>
          </a:prstGeom>
        </p:spPr>
      </p:pic>
      <p:sp>
        <p:nvSpPr>
          <p:cNvPr id="17" name="Rectangle 16"/>
          <p:cNvSpPr/>
          <p:nvPr userDrawn="1"/>
        </p:nvSpPr>
        <p:spPr>
          <a:xfrm>
            <a:off x="6329552" y="4835723"/>
            <a:ext cx="2836033" cy="261610"/>
          </a:xfrm>
          <a:prstGeom prst="rect">
            <a:avLst/>
          </a:prstGeom>
        </p:spPr>
        <p:txBody>
          <a:bodyPr wrap="none">
            <a:spAutoFit/>
          </a:bodyPr>
          <a:lstStyle/>
          <a:p>
            <a:r>
              <a:rPr lang="en-US" sz="1100" dirty="0" smtClean="0">
                <a:solidFill>
                  <a:schemeClr val="bg1">
                    <a:lumMod val="75000"/>
                  </a:schemeClr>
                </a:solidFill>
                <a:latin typeface="Trebuchet MS" panose="020B0603020202020204" pitchFamily="34" charset="0"/>
              </a:rPr>
              <a:t>© 2017, University of Oregon, intoCareers</a:t>
            </a:r>
            <a:endParaRPr lang="en-US" sz="1100" dirty="0">
              <a:solidFill>
                <a:schemeClr val="bg1">
                  <a:lumMod val="75000"/>
                </a:schemeClr>
              </a:solidFill>
              <a:latin typeface="Trebuchet MS" panose="020B0603020202020204" pitchFamily="34" charset="0"/>
            </a:endParaRPr>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cSld name="Title + 3 columns">
    <p:spTree>
      <p:nvGrpSpPr>
        <p:cNvPr id="1" name="Shape 131"/>
        <p:cNvGrpSpPr/>
        <p:nvPr/>
      </p:nvGrpSpPr>
      <p:grpSpPr>
        <a:xfrm>
          <a:off x="0" y="0"/>
          <a:ext cx="0" cy="0"/>
          <a:chOff x="0" y="0"/>
          <a:chExt cx="0" cy="0"/>
        </a:xfrm>
      </p:grpSpPr>
      <p:pic>
        <p:nvPicPr>
          <p:cNvPr id="133" name="Shape 133"/>
          <p:cNvPicPr preferRelativeResize="0">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7074695" y="-9"/>
            <a:ext cx="2071686" cy="2072649"/>
          </a:xfrm>
          <a:prstGeom prst="rect">
            <a:avLst/>
          </a:prstGeom>
          <a:noFill/>
          <a:ln>
            <a:noFill/>
          </a:ln>
        </p:spPr>
      </p:pic>
      <p:sp>
        <p:nvSpPr>
          <p:cNvPr id="134" name="Shape 134"/>
          <p:cNvSpPr txBox="1">
            <a:spLocks noGrp="1"/>
          </p:cNvSpPr>
          <p:nvPr>
            <p:ph type="title"/>
          </p:nvPr>
        </p:nvSpPr>
        <p:spPr>
          <a:xfrm>
            <a:off x="1842475" y="1197075"/>
            <a:ext cx="4441799" cy="621900"/>
          </a:xfrm>
          <a:prstGeom prst="rect">
            <a:avLst/>
          </a:prstGeom>
        </p:spPr>
        <p:txBody>
          <a:bodyPr lIns="91425" tIns="91425" rIns="91425" bIns="91425" anchor="b" anchorCtr="0"/>
          <a:lstStyle>
            <a:lvl1pPr lvl="0" rtl="0">
              <a:spcBef>
                <a:spcPts val="0"/>
              </a:spcBef>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a:endParaRPr/>
          </a:p>
        </p:txBody>
      </p:sp>
      <p:sp>
        <p:nvSpPr>
          <p:cNvPr id="135" name="Shape 135"/>
          <p:cNvSpPr txBox="1">
            <a:spLocks noGrp="1"/>
          </p:cNvSpPr>
          <p:nvPr>
            <p:ph type="body" idx="1"/>
          </p:nvPr>
        </p:nvSpPr>
        <p:spPr>
          <a:xfrm>
            <a:off x="1842475" y="1818975"/>
            <a:ext cx="1431300" cy="3107099"/>
          </a:xfrm>
          <a:prstGeom prst="rect">
            <a:avLst/>
          </a:prstGeom>
        </p:spPr>
        <p:txBody>
          <a:bodyPr lIns="91425" tIns="91425" rIns="91425" bIns="91425" anchor="t" anchorCtr="0"/>
          <a:lstStyle>
            <a:lvl1pPr lvl="0" rtl="0">
              <a:spcBef>
                <a:spcPts val="0"/>
              </a:spcBef>
              <a:buSzPct val="100000"/>
              <a:defRPr sz="1200"/>
            </a:lvl1pPr>
            <a:lvl2pPr lvl="1" rtl="0">
              <a:spcBef>
                <a:spcPts val="0"/>
              </a:spcBef>
              <a:buSzPct val="100000"/>
              <a:defRPr sz="1200"/>
            </a:lvl2pPr>
            <a:lvl3pPr lvl="2" rtl="0">
              <a:spcBef>
                <a:spcPts val="0"/>
              </a:spcBef>
              <a:buSzPct val="100000"/>
              <a:defRPr sz="1200"/>
            </a:lvl3pPr>
            <a:lvl4pPr lvl="3" rtl="0">
              <a:spcBef>
                <a:spcPts val="0"/>
              </a:spcBef>
              <a:buSzPct val="100000"/>
              <a:defRPr sz="1200"/>
            </a:lvl4pPr>
            <a:lvl5pPr lvl="4" rtl="0">
              <a:spcBef>
                <a:spcPts val="0"/>
              </a:spcBef>
              <a:buSzPct val="100000"/>
              <a:defRPr sz="1200"/>
            </a:lvl5pPr>
            <a:lvl6pPr lvl="5" rtl="0">
              <a:spcBef>
                <a:spcPts val="0"/>
              </a:spcBef>
              <a:buSzPct val="100000"/>
              <a:defRPr sz="1200"/>
            </a:lvl6pPr>
            <a:lvl7pPr lvl="6" rtl="0">
              <a:spcBef>
                <a:spcPts val="0"/>
              </a:spcBef>
              <a:buSzPct val="100000"/>
              <a:defRPr sz="1200"/>
            </a:lvl7pPr>
            <a:lvl8pPr lvl="7" rtl="0">
              <a:spcBef>
                <a:spcPts val="0"/>
              </a:spcBef>
              <a:buSzPct val="100000"/>
              <a:defRPr sz="1200"/>
            </a:lvl8pPr>
            <a:lvl9pPr lvl="8" rtl="0">
              <a:spcBef>
                <a:spcPts val="0"/>
              </a:spcBef>
              <a:buSzPct val="100000"/>
              <a:defRPr sz="1200"/>
            </a:lvl9pPr>
          </a:lstStyle>
          <a:p>
            <a:endParaRPr/>
          </a:p>
        </p:txBody>
      </p:sp>
      <p:sp>
        <p:nvSpPr>
          <p:cNvPr id="136" name="Shape 136"/>
          <p:cNvSpPr txBox="1">
            <a:spLocks noGrp="1"/>
          </p:cNvSpPr>
          <p:nvPr>
            <p:ph type="body" idx="2"/>
          </p:nvPr>
        </p:nvSpPr>
        <p:spPr>
          <a:xfrm>
            <a:off x="3347474" y="1818975"/>
            <a:ext cx="1431300" cy="3107099"/>
          </a:xfrm>
          <a:prstGeom prst="rect">
            <a:avLst/>
          </a:prstGeom>
        </p:spPr>
        <p:txBody>
          <a:bodyPr lIns="91425" tIns="91425" rIns="91425" bIns="91425" anchor="t" anchorCtr="0"/>
          <a:lstStyle>
            <a:lvl1pPr lvl="0" rtl="0">
              <a:spcBef>
                <a:spcPts val="0"/>
              </a:spcBef>
              <a:buSzPct val="100000"/>
              <a:defRPr sz="1200"/>
            </a:lvl1pPr>
            <a:lvl2pPr lvl="1" rtl="0">
              <a:spcBef>
                <a:spcPts val="0"/>
              </a:spcBef>
              <a:buSzPct val="100000"/>
              <a:defRPr sz="1200"/>
            </a:lvl2pPr>
            <a:lvl3pPr lvl="2" rtl="0">
              <a:spcBef>
                <a:spcPts val="0"/>
              </a:spcBef>
              <a:buSzPct val="100000"/>
              <a:defRPr sz="1200"/>
            </a:lvl3pPr>
            <a:lvl4pPr lvl="3" rtl="0">
              <a:spcBef>
                <a:spcPts val="0"/>
              </a:spcBef>
              <a:buSzPct val="100000"/>
              <a:defRPr sz="1200"/>
            </a:lvl4pPr>
            <a:lvl5pPr lvl="4" rtl="0">
              <a:spcBef>
                <a:spcPts val="0"/>
              </a:spcBef>
              <a:buSzPct val="100000"/>
              <a:defRPr sz="1200"/>
            </a:lvl5pPr>
            <a:lvl6pPr lvl="5" rtl="0">
              <a:spcBef>
                <a:spcPts val="0"/>
              </a:spcBef>
              <a:buSzPct val="100000"/>
              <a:defRPr sz="1200"/>
            </a:lvl6pPr>
            <a:lvl7pPr lvl="6" rtl="0">
              <a:spcBef>
                <a:spcPts val="0"/>
              </a:spcBef>
              <a:buSzPct val="100000"/>
              <a:defRPr sz="1200"/>
            </a:lvl7pPr>
            <a:lvl8pPr lvl="7" rtl="0">
              <a:spcBef>
                <a:spcPts val="0"/>
              </a:spcBef>
              <a:buSzPct val="100000"/>
              <a:defRPr sz="1200"/>
            </a:lvl8pPr>
            <a:lvl9pPr lvl="8" rtl="0">
              <a:spcBef>
                <a:spcPts val="0"/>
              </a:spcBef>
              <a:buSzPct val="100000"/>
              <a:defRPr sz="1200"/>
            </a:lvl9pPr>
          </a:lstStyle>
          <a:p>
            <a:endParaRPr/>
          </a:p>
        </p:txBody>
      </p:sp>
      <p:sp>
        <p:nvSpPr>
          <p:cNvPr id="137" name="Shape 137"/>
          <p:cNvSpPr txBox="1">
            <a:spLocks noGrp="1"/>
          </p:cNvSpPr>
          <p:nvPr>
            <p:ph type="body" idx="3"/>
          </p:nvPr>
        </p:nvSpPr>
        <p:spPr>
          <a:xfrm>
            <a:off x="4852474" y="1818975"/>
            <a:ext cx="1431300" cy="3107099"/>
          </a:xfrm>
          <a:prstGeom prst="rect">
            <a:avLst/>
          </a:prstGeom>
        </p:spPr>
        <p:txBody>
          <a:bodyPr lIns="91425" tIns="91425" rIns="91425" bIns="91425" anchor="t" anchorCtr="0"/>
          <a:lstStyle>
            <a:lvl1pPr lvl="0" rtl="0">
              <a:spcBef>
                <a:spcPts val="0"/>
              </a:spcBef>
              <a:buSzPct val="100000"/>
              <a:defRPr sz="1200"/>
            </a:lvl1pPr>
            <a:lvl2pPr lvl="1" rtl="0">
              <a:spcBef>
                <a:spcPts val="0"/>
              </a:spcBef>
              <a:buSzPct val="100000"/>
              <a:defRPr sz="1200"/>
            </a:lvl2pPr>
            <a:lvl3pPr lvl="2" rtl="0">
              <a:spcBef>
                <a:spcPts val="0"/>
              </a:spcBef>
              <a:buSzPct val="100000"/>
              <a:defRPr sz="1200"/>
            </a:lvl3pPr>
            <a:lvl4pPr lvl="3" rtl="0">
              <a:spcBef>
                <a:spcPts val="0"/>
              </a:spcBef>
              <a:buSzPct val="100000"/>
              <a:defRPr sz="1200"/>
            </a:lvl4pPr>
            <a:lvl5pPr lvl="4" rtl="0">
              <a:spcBef>
                <a:spcPts val="0"/>
              </a:spcBef>
              <a:buSzPct val="100000"/>
              <a:defRPr sz="1200"/>
            </a:lvl5pPr>
            <a:lvl6pPr lvl="5" rtl="0">
              <a:spcBef>
                <a:spcPts val="0"/>
              </a:spcBef>
              <a:buSzPct val="100000"/>
              <a:defRPr sz="1200"/>
            </a:lvl6pPr>
            <a:lvl7pPr lvl="6" rtl="0">
              <a:spcBef>
                <a:spcPts val="0"/>
              </a:spcBef>
              <a:buSzPct val="100000"/>
              <a:defRPr sz="1200"/>
            </a:lvl7pPr>
            <a:lvl8pPr lvl="7" rtl="0">
              <a:spcBef>
                <a:spcPts val="0"/>
              </a:spcBef>
              <a:buSzPct val="100000"/>
              <a:defRPr sz="1200"/>
            </a:lvl8pPr>
            <a:lvl9pPr lvl="8" rtl="0">
              <a:spcBef>
                <a:spcPts val="0"/>
              </a:spcBef>
              <a:buSzPct val="100000"/>
              <a:defRPr sz="1200"/>
            </a:lvl9pPr>
          </a:lstStyle>
          <a:p>
            <a:endParaRPr/>
          </a:p>
        </p:txBody>
      </p:sp>
      <p:sp>
        <p:nvSpPr>
          <p:cNvPr id="138" name="Shape 138"/>
          <p:cNvSpPr/>
          <p:nvPr/>
        </p:nvSpPr>
        <p:spPr>
          <a:xfrm>
            <a:off x="6036570" y="-1827"/>
            <a:ext cx="1037699" cy="1037699"/>
          </a:xfrm>
          <a:prstGeom prst="rect">
            <a:avLst/>
          </a:prstGeom>
          <a:solidFill>
            <a:srgbClr val="CEDBE0"/>
          </a:solidFill>
          <a:ln>
            <a:noFill/>
          </a:ln>
        </p:spPr>
        <p:txBody>
          <a:bodyPr lIns="91425" tIns="91425" rIns="91425" bIns="91425" anchor="ctr" anchorCtr="0">
            <a:noAutofit/>
          </a:bodyPr>
          <a:lstStyle/>
          <a:p>
            <a:pPr lvl="0">
              <a:spcBef>
                <a:spcPts val="0"/>
              </a:spcBef>
              <a:buNone/>
            </a:pPr>
            <a:endParaRPr/>
          </a:p>
        </p:txBody>
      </p:sp>
      <p:sp>
        <p:nvSpPr>
          <p:cNvPr id="139" name="Shape 139"/>
          <p:cNvSpPr/>
          <p:nvPr/>
        </p:nvSpPr>
        <p:spPr>
          <a:xfrm>
            <a:off x="8111117" y="2071754"/>
            <a:ext cx="1037699" cy="1037699"/>
          </a:xfrm>
          <a:prstGeom prst="rect">
            <a:avLst/>
          </a:prstGeom>
          <a:solidFill>
            <a:srgbClr val="7198A9"/>
          </a:solidFill>
          <a:ln>
            <a:noFill/>
          </a:ln>
        </p:spPr>
        <p:txBody>
          <a:bodyPr lIns="91425" tIns="91425" rIns="91425" bIns="91425" anchor="ctr" anchorCtr="0">
            <a:noAutofit/>
          </a:bodyPr>
          <a:lstStyle/>
          <a:p>
            <a:pPr lvl="0">
              <a:spcBef>
                <a:spcPts val="0"/>
              </a:spcBef>
              <a:buNone/>
            </a:pPr>
            <a:endParaRPr/>
          </a:p>
        </p:txBody>
      </p:sp>
      <p:sp>
        <p:nvSpPr>
          <p:cNvPr id="140" name="Shape 140"/>
          <p:cNvSpPr/>
          <p:nvPr/>
        </p:nvSpPr>
        <p:spPr>
          <a:xfrm>
            <a:off x="8110538" y="1034159"/>
            <a:ext cx="1037699" cy="1037699"/>
          </a:xfrm>
          <a:prstGeom prst="rect">
            <a:avLst/>
          </a:prstGeom>
          <a:solidFill>
            <a:srgbClr val="7198A9">
              <a:alpha val="41150"/>
            </a:srgbClr>
          </a:solidFill>
          <a:ln>
            <a:noFill/>
          </a:ln>
        </p:spPr>
        <p:txBody>
          <a:bodyPr lIns="91425" tIns="91425" rIns="91425" bIns="91425" anchor="ctr" anchorCtr="0">
            <a:noAutofit/>
          </a:bodyPr>
          <a:lstStyle/>
          <a:p>
            <a:pPr lvl="0">
              <a:spcBef>
                <a:spcPts val="0"/>
              </a:spcBef>
              <a:buNone/>
            </a:pPr>
            <a:endParaRPr/>
          </a:p>
        </p:txBody>
      </p:sp>
      <p:sp>
        <p:nvSpPr>
          <p:cNvPr id="144" name="Shape 144"/>
          <p:cNvSpPr/>
          <p:nvPr/>
        </p:nvSpPr>
        <p:spPr>
          <a:xfrm>
            <a:off x="8625300" y="3110793"/>
            <a:ext cx="518700" cy="518700"/>
          </a:xfrm>
          <a:prstGeom prst="rect">
            <a:avLst/>
          </a:prstGeom>
          <a:solidFill>
            <a:srgbClr val="B0D85B"/>
          </a:solidFill>
          <a:ln>
            <a:noFill/>
          </a:ln>
        </p:spPr>
        <p:txBody>
          <a:bodyPr lIns="91425" tIns="91425" rIns="91425" bIns="91425" anchor="ctr" anchorCtr="0">
            <a:noAutofit/>
          </a:bodyPr>
          <a:lstStyle/>
          <a:p>
            <a:pPr lvl="0">
              <a:spcBef>
                <a:spcPts val="0"/>
              </a:spcBef>
              <a:buNone/>
            </a:pPr>
            <a:endParaRPr/>
          </a:p>
        </p:txBody>
      </p:sp>
      <p:sp>
        <p:nvSpPr>
          <p:cNvPr id="145" name="Shape 145"/>
          <p:cNvSpPr/>
          <p:nvPr/>
        </p:nvSpPr>
        <p:spPr>
          <a:xfrm>
            <a:off x="7075799" y="0"/>
            <a:ext cx="518700" cy="518700"/>
          </a:xfrm>
          <a:prstGeom prst="rect">
            <a:avLst/>
          </a:prstGeom>
          <a:solidFill>
            <a:srgbClr val="7198A9">
              <a:alpha val="41150"/>
            </a:srgbClr>
          </a:solidFill>
          <a:ln>
            <a:noFill/>
          </a:ln>
        </p:spPr>
        <p:txBody>
          <a:bodyPr lIns="91425" tIns="91425" rIns="91425" bIns="91425" anchor="ctr" anchorCtr="0">
            <a:noAutofit/>
          </a:bodyPr>
          <a:lstStyle/>
          <a:p>
            <a:pPr lvl="0">
              <a:spcBef>
                <a:spcPts val="0"/>
              </a:spcBef>
              <a:buNone/>
            </a:pPr>
            <a:endParaRPr/>
          </a:p>
        </p:txBody>
      </p:sp>
      <p:sp>
        <p:nvSpPr>
          <p:cNvPr id="23" name="Shape 138"/>
          <p:cNvSpPr/>
          <p:nvPr userDrawn="1"/>
        </p:nvSpPr>
        <p:spPr>
          <a:xfrm>
            <a:off x="7075714" y="2071754"/>
            <a:ext cx="1037699" cy="1037699"/>
          </a:xfrm>
          <a:prstGeom prst="rect">
            <a:avLst/>
          </a:prstGeom>
          <a:solidFill>
            <a:srgbClr val="CEDBE0"/>
          </a:solidFill>
          <a:ln>
            <a:noFill/>
          </a:ln>
        </p:spPr>
        <p:txBody>
          <a:bodyPr lIns="91425" tIns="91425" rIns="91425" bIns="91425" anchor="ctr" anchorCtr="0">
            <a:noAutofit/>
          </a:bodyPr>
          <a:lstStyle/>
          <a:p>
            <a:pPr lvl="0">
              <a:spcBef>
                <a:spcPts val="0"/>
              </a:spcBef>
              <a:buNone/>
            </a:pPr>
            <a:endParaRPr/>
          </a:p>
        </p:txBody>
      </p:sp>
      <p:sp>
        <p:nvSpPr>
          <p:cNvPr id="25" name="Shape 145"/>
          <p:cNvSpPr/>
          <p:nvPr userDrawn="1"/>
        </p:nvSpPr>
        <p:spPr>
          <a:xfrm>
            <a:off x="7594713" y="2588890"/>
            <a:ext cx="518700" cy="518700"/>
          </a:xfrm>
          <a:prstGeom prst="rect">
            <a:avLst/>
          </a:prstGeom>
          <a:solidFill>
            <a:srgbClr val="7198A9">
              <a:alpha val="41150"/>
            </a:srgbClr>
          </a:solidFill>
          <a:ln>
            <a:noFill/>
          </a:ln>
        </p:spPr>
        <p:txBody>
          <a:bodyPr lIns="91425" tIns="91425" rIns="91425" bIns="91425" anchor="ctr" anchorCtr="0">
            <a:noAutofit/>
          </a:bodyPr>
          <a:lstStyle/>
          <a:p>
            <a:pPr lvl="0">
              <a:spcBef>
                <a:spcPts val="0"/>
              </a:spcBef>
              <a:buNone/>
            </a:pPr>
            <a:endParaRPr/>
          </a:p>
        </p:txBody>
      </p:sp>
      <p:pic>
        <p:nvPicPr>
          <p:cNvPr id="2" name="Picture 1"/>
          <p:cNvPicPr>
            <a:picLocks noChangeAspect="1"/>
          </p:cNvPicPr>
          <p:nvPr userDrawn="1"/>
        </p:nvPicPr>
        <p:blipFill>
          <a:blip r:embed="rId3" cstate="print">
            <a:biLevel thresh="25000"/>
            <a:extLst>
              <a:ext uri="{28A0092B-C50C-407E-A947-70E740481C1C}">
                <a14:useLocalDpi xmlns:a14="http://schemas.microsoft.com/office/drawing/2010/main"/>
              </a:ext>
            </a:extLst>
          </a:blip>
          <a:stretch>
            <a:fillRect/>
          </a:stretch>
        </p:blipFill>
        <p:spPr>
          <a:xfrm>
            <a:off x="8290450" y="2265003"/>
            <a:ext cx="640080" cy="640080"/>
          </a:xfrm>
          <a:prstGeom prst="rect">
            <a:avLst/>
          </a:prstGeom>
        </p:spPr>
      </p:pic>
      <p:sp>
        <p:nvSpPr>
          <p:cNvPr id="18" name="Rectangle 17"/>
          <p:cNvSpPr/>
          <p:nvPr userDrawn="1"/>
        </p:nvSpPr>
        <p:spPr>
          <a:xfrm>
            <a:off x="6329552" y="4835723"/>
            <a:ext cx="2836033" cy="261610"/>
          </a:xfrm>
          <a:prstGeom prst="rect">
            <a:avLst/>
          </a:prstGeom>
        </p:spPr>
        <p:txBody>
          <a:bodyPr wrap="none">
            <a:spAutoFit/>
          </a:bodyPr>
          <a:lstStyle/>
          <a:p>
            <a:r>
              <a:rPr lang="en-US" sz="1100" dirty="0" smtClean="0">
                <a:solidFill>
                  <a:schemeClr val="bg1">
                    <a:lumMod val="75000"/>
                  </a:schemeClr>
                </a:solidFill>
                <a:latin typeface="Trebuchet MS" panose="020B0603020202020204" pitchFamily="34" charset="0"/>
              </a:rPr>
              <a:t>© 2017, University of Oregon, intoCareers</a:t>
            </a:r>
            <a:endParaRPr lang="en-US" sz="1100" dirty="0">
              <a:solidFill>
                <a:schemeClr val="bg1">
                  <a:lumMod val="75000"/>
                </a:schemeClr>
              </a:solidFill>
              <a:latin typeface="Trebuchet MS" panose="020B0603020202020204" pitchFamily="34" charset="0"/>
            </a:endParaRPr>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cSld name="Caption">
    <p:spTree>
      <p:nvGrpSpPr>
        <p:cNvPr id="1" name="Shape 167"/>
        <p:cNvGrpSpPr/>
        <p:nvPr/>
      </p:nvGrpSpPr>
      <p:grpSpPr>
        <a:xfrm>
          <a:off x="0" y="0"/>
          <a:ext cx="0" cy="0"/>
          <a:chOff x="0" y="0"/>
          <a:chExt cx="0" cy="0"/>
        </a:xfrm>
      </p:grpSpPr>
      <p:pic>
        <p:nvPicPr>
          <p:cNvPr id="168" name="Shape 168"/>
          <p:cNvPicPr preferRelativeResize="0">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8103870" y="-10511"/>
            <a:ext cx="1040130" cy="1050641"/>
          </a:xfrm>
          <a:prstGeom prst="rect">
            <a:avLst/>
          </a:prstGeom>
          <a:noFill/>
          <a:ln>
            <a:noFill/>
          </a:ln>
        </p:spPr>
      </p:pic>
      <p:pic>
        <p:nvPicPr>
          <p:cNvPr id="169" name="Shape 169"/>
          <p:cNvPicPr preferRelativeResize="0"/>
          <p:nvPr/>
        </p:nvPicPr>
        <p:blipFill>
          <a:blip r:embed="rId3" cstate="print">
            <a:alphaModFix/>
            <a:extLst>
              <a:ext uri="{28A0092B-C50C-407E-A947-70E740481C1C}">
                <a14:useLocalDpi xmlns:a14="http://schemas.microsoft.com/office/drawing/2010/main"/>
              </a:ext>
            </a:extLst>
          </a:blip>
          <a:stretch>
            <a:fillRect/>
          </a:stretch>
        </p:blipFill>
        <p:spPr>
          <a:xfrm>
            <a:off x="0" y="4105800"/>
            <a:ext cx="1037699" cy="1037699"/>
          </a:xfrm>
          <a:prstGeom prst="rect">
            <a:avLst/>
          </a:prstGeom>
          <a:noFill/>
          <a:ln>
            <a:noFill/>
          </a:ln>
        </p:spPr>
      </p:pic>
      <p:sp>
        <p:nvSpPr>
          <p:cNvPr id="170" name="Shape 170"/>
          <p:cNvSpPr txBox="1">
            <a:spLocks noGrp="1"/>
          </p:cNvSpPr>
          <p:nvPr>
            <p:ph type="body" idx="1"/>
          </p:nvPr>
        </p:nvSpPr>
        <p:spPr>
          <a:xfrm>
            <a:off x="1375225" y="3953400"/>
            <a:ext cx="1990500" cy="820200"/>
          </a:xfrm>
          <a:prstGeom prst="rect">
            <a:avLst/>
          </a:prstGeom>
        </p:spPr>
        <p:txBody>
          <a:bodyPr lIns="91425" tIns="91425" rIns="91425" bIns="91425" anchor="t" anchorCtr="0"/>
          <a:lstStyle>
            <a:lvl1pPr lvl="0">
              <a:spcBef>
                <a:spcPts val="360"/>
              </a:spcBef>
              <a:buSzPct val="100000"/>
              <a:buNone/>
              <a:defRPr sz="1400"/>
            </a:lvl1pPr>
          </a:lstStyle>
          <a:p>
            <a:endParaRPr dirty="0"/>
          </a:p>
        </p:txBody>
      </p:sp>
      <p:pic>
        <p:nvPicPr>
          <p:cNvPr id="171" name="Shape 171"/>
          <p:cNvPicPr preferRelativeResize="0">
            <a:picLocks noChangeAspect="1"/>
          </p:cNvPicPr>
          <p:nvPr/>
        </p:nvPicPr>
        <p:blipFill rotWithShape="1">
          <a:blip r:embed="rId4" cstate="print">
            <a:extLst>
              <a:ext uri="{28A0092B-C50C-407E-A947-70E740481C1C}">
                <a14:useLocalDpi xmlns:a14="http://schemas.microsoft.com/office/drawing/2010/main"/>
              </a:ext>
            </a:extLst>
          </a:blip>
          <a:srcRect t="-1"/>
          <a:stretch/>
        </p:blipFill>
        <p:spPr>
          <a:xfrm>
            <a:off x="0" y="3068047"/>
            <a:ext cx="1037390" cy="1035323"/>
          </a:xfrm>
          <a:prstGeom prst="rect">
            <a:avLst/>
          </a:prstGeom>
          <a:noFill/>
          <a:ln>
            <a:noFill/>
          </a:ln>
        </p:spPr>
      </p:pic>
      <p:sp>
        <p:nvSpPr>
          <p:cNvPr id="172" name="Shape 172"/>
          <p:cNvSpPr/>
          <p:nvPr/>
        </p:nvSpPr>
        <p:spPr>
          <a:xfrm>
            <a:off x="8106248" y="1037704"/>
            <a:ext cx="1037699" cy="1037699"/>
          </a:xfrm>
          <a:prstGeom prst="rect">
            <a:avLst/>
          </a:prstGeom>
          <a:solidFill>
            <a:srgbClr val="CEDBE0"/>
          </a:solidFill>
          <a:ln>
            <a:noFill/>
          </a:ln>
        </p:spPr>
        <p:txBody>
          <a:bodyPr lIns="91425" tIns="91425" rIns="91425" bIns="91425" anchor="ctr" anchorCtr="0">
            <a:noAutofit/>
          </a:bodyPr>
          <a:lstStyle/>
          <a:p>
            <a:pPr lvl="0">
              <a:spcBef>
                <a:spcPts val="0"/>
              </a:spcBef>
              <a:buNone/>
            </a:pPr>
            <a:endParaRPr/>
          </a:p>
        </p:txBody>
      </p:sp>
      <p:sp>
        <p:nvSpPr>
          <p:cNvPr id="173" name="Shape 173"/>
          <p:cNvSpPr/>
          <p:nvPr/>
        </p:nvSpPr>
        <p:spPr>
          <a:xfrm>
            <a:off x="7070023" y="1"/>
            <a:ext cx="1037699" cy="1037699"/>
          </a:xfrm>
          <a:prstGeom prst="rect">
            <a:avLst/>
          </a:prstGeom>
          <a:solidFill>
            <a:srgbClr val="CEDBE0"/>
          </a:solidFill>
          <a:ln>
            <a:noFill/>
          </a:ln>
        </p:spPr>
        <p:txBody>
          <a:bodyPr lIns="91425" tIns="91425" rIns="91425" bIns="91425" anchor="ctr" anchorCtr="0">
            <a:noAutofit/>
          </a:bodyPr>
          <a:lstStyle/>
          <a:p>
            <a:pPr lvl="0">
              <a:spcBef>
                <a:spcPts val="0"/>
              </a:spcBef>
              <a:buNone/>
            </a:pPr>
            <a:endParaRPr/>
          </a:p>
        </p:txBody>
      </p:sp>
      <p:sp>
        <p:nvSpPr>
          <p:cNvPr id="174" name="Shape 174"/>
          <p:cNvSpPr/>
          <p:nvPr/>
        </p:nvSpPr>
        <p:spPr>
          <a:xfrm>
            <a:off x="7070032" y="1037694"/>
            <a:ext cx="1037699" cy="1037699"/>
          </a:xfrm>
          <a:prstGeom prst="rect">
            <a:avLst/>
          </a:prstGeom>
          <a:solidFill>
            <a:srgbClr val="7198A9"/>
          </a:solidFill>
          <a:ln>
            <a:noFill/>
          </a:ln>
        </p:spPr>
        <p:txBody>
          <a:bodyPr lIns="91425" tIns="91425" rIns="91425" bIns="91425" anchor="ctr" anchorCtr="0">
            <a:noAutofit/>
          </a:bodyPr>
          <a:lstStyle/>
          <a:p>
            <a:pPr lvl="0">
              <a:spcBef>
                <a:spcPts val="0"/>
              </a:spcBef>
              <a:buNone/>
            </a:pPr>
            <a:endParaRPr/>
          </a:p>
        </p:txBody>
      </p:sp>
      <p:sp>
        <p:nvSpPr>
          <p:cNvPr id="175" name="Shape 175"/>
          <p:cNvSpPr/>
          <p:nvPr/>
        </p:nvSpPr>
        <p:spPr>
          <a:xfrm>
            <a:off x="0" y="2549347"/>
            <a:ext cx="518700" cy="518700"/>
          </a:xfrm>
          <a:prstGeom prst="rect">
            <a:avLst/>
          </a:prstGeom>
          <a:solidFill>
            <a:srgbClr val="CEDBE0"/>
          </a:solidFill>
          <a:ln>
            <a:noFill/>
          </a:ln>
        </p:spPr>
        <p:txBody>
          <a:bodyPr lIns="91425" tIns="91425" rIns="91425" bIns="91425" anchor="ctr" anchorCtr="0">
            <a:noAutofit/>
          </a:bodyPr>
          <a:lstStyle/>
          <a:p>
            <a:pPr lvl="0">
              <a:spcBef>
                <a:spcPts val="0"/>
              </a:spcBef>
              <a:buNone/>
            </a:pPr>
            <a:endParaRPr/>
          </a:p>
        </p:txBody>
      </p:sp>
      <p:sp>
        <p:nvSpPr>
          <p:cNvPr id="177" name="Shape 177"/>
          <p:cNvSpPr/>
          <p:nvPr/>
        </p:nvSpPr>
        <p:spPr>
          <a:xfrm>
            <a:off x="6555185" y="-731"/>
            <a:ext cx="518700" cy="518700"/>
          </a:xfrm>
          <a:prstGeom prst="rect">
            <a:avLst/>
          </a:prstGeom>
          <a:solidFill>
            <a:srgbClr val="7198A9"/>
          </a:solidFill>
          <a:ln>
            <a:noFill/>
          </a:ln>
        </p:spPr>
        <p:txBody>
          <a:bodyPr lIns="91425" tIns="91425" rIns="91425" bIns="91425" anchor="ctr" anchorCtr="0">
            <a:noAutofit/>
          </a:bodyPr>
          <a:lstStyle/>
          <a:p>
            <a:pPr lvl="0">
              <a:spcBef>
                <a:spcPts val="0"/>
              </a:spcBef>
              <a:buNone/>
            </a:pPr>
            <a:endParaRPr/>
          </a:p>
        </p:txBody>
      </p:sp>
      <p:pic>
        <p:nvPicPr>
          <p:cNvPr id="179" name="Shape 179"/>
          <p:cNvPicPr preferRelativeResize="0">
            <a:picLocks noChangeAspect="1"/>
          </p:cNvPicPr>
          <p:nvPr/>
        </p:nvPicPr>
        <p:blipFill rotWithShape="1">
          <a:blip r:embed="rId5" cstate="print">
            <a:extLst>
              <a:ext uri="{28A0092B-C50C-407E-A947-70E740481C1C}">
                <a14:useLocalDpi xmlns:a14="http://schemas.microsoft.com/office/drawing/2010/main"/>
              </a:ext>
            </a:extLst>
          </a:blip>
          <a:srcRect l="-2" t="-1"/>
          <a:stretch/>
        </p:blipFill>
        <p:spPr>
          <a:xfrm>
            <a:off x="8103870" y="2074565"/>
            <a:ext cx="1040130" cy="1030522"/>
          </a:xfrm>
          <a:prstGeom prst="rect">
            <a:avLst/>
          </a:prstGeom>
          <a:noFill/>
          <a:ln>
            <a:noFill/>
          </a:ln>
        </p:spPr>
      </p:pic>
      <p:sp>
        <p:nvSpPr>
          <p:cNvPr id="178" name="Shape 178"/>
          <p:cNvSpPr/>
          <p:nvPr/>
        </p:nvSpPr>
        <p:spPr>
          <a:xfrm>
            <a:off x="8105061" y="2586035"/>
            <a:ext cx="518700" cy="518700"/>
          </a:xfrm>
          <a:prstGeom prst="rect">
            <a:avLst/>
          </a:prstGeom>
          <a:solidFill>
            <a:srgbClr val="7198A9">
              <a:alpha val="41150"/>
            </a:srgbClr>
          </a:solidFill>
          <a:ln>
            <a:noFill/>
          </a:ln>
        </p:spPr>
        <p:txBody>
          <a:bodyPr lIns="91425" tIns="91425" rIns="91425" bIns="91425" anchor="ctr" anchorCtr="0">
            <a:noAutofit/>
          </a:bodyPr>
          <a:lstStyle/>
          <a:p>
            <a:pPr lvl="0">
              <a:spcBef>
                <a:spcPts val="0"/>
              </a:spcBef>
              <a:buNone/>
            </a:pPr>
            <a:endParaRPr/>
          </a:p>
        </p:txBody>
      </p:sp>
      <p:sp>
        <p:nvSpPr>
          <p:cNvPr id="22" name="Shape 175"/>
          <p:cNvSpPr/>
          <p:nvPr userDrawn="1"/>
        </p:nvSpPr>
        <p:spPr>
          <a:xfrm>
            <a:off x="8625005" y="3104070"/>
            <a:ext cx="518700" cy="518700"/>
          </a:xfrm>
          <a:prstGeom prst="rect">
            <a:avLst/>
          </a:prstGeom>
          <a:solidFill>
            <a:srgbClr val="CEDBE0"/>
          </a:solidFill>
          <a:ln>
            <a:noFill/>
          </a:ln>
        </p:spPr>
        <p:txBody>
          <a:bodyPr lIns="91425" tIns="91425" rIns="91425" bIns="91425" anchor="ctr" anchorCtr="0">
            <a:noAutofit/>
          </a:bodyPr>
          <a:lstStyle/>
          <a:p>
            <a:pPr lvl="0">
              <a:spcBef>
                <a:spcPts val="0"/>
              </a:spcBef>
              <a:buNone/>
            </a:pPr>
            <a:endParaRPr/>
          </a:p>
        </p:txBody>
      </p:sp>
      <p:sp>
        <p:nvSpPr>
          <p:cNvPr id="23" name="Shape 174"/>
          <p:cNvSpPr/>
          <p:nvPr userDrawn="1"/>
        </p:nvSpPr>
        <p:spPr>
          <a:xfrm>
            <a:off x="0" y="4103220"/>
            <a:ext cx="1037699" cy="1037699"/>
          </a:xfrm>
          <a:prstGeom prst="rect">
            <a:avLst/>
          </a:prstGeom>
          <a:solidFill>
            <a:srgbClr val="7198A9"/>
          </a:solidFill>
          <a:ln>
            <a:noFill/>
          </a:ln>
        </p:spPr>
        <p:txBody>
          <a:bodyPr lIns="91425" tIns="91425" rIns="91425" bIns="91425" anchor="ctr" anchorCtr="0">
            <a:noAutofit/>
          </a:bodyPr>
          <a:lstStyle/>
          <a:p>
            <a:pPr lvl="0">
              <a:spcBef>
                <a:spcPts val="0"/>
              </a:spcBef>
              <a:buNone/>
            </a:pPr>
            <a:endParaRPr/>
          </a:p>
        </p:txBody>
      </p:sp>
      <p:sp>
        <p:nvSpPr>
          <p:cNvPr id="176" name="Shape 176"/>
          <p:cNvSpPr/>
          <p:nvPr/>
        </p:nvSpPr>
        <p:spPr>
          <a:xfrm>
            <a:off x="1036253" y="3068062"/>
            <a:ext cx="518700" cy="518700"/>
          </a:xfrm>
          <a:prstGeom prst="rect">
            <a:avLst/>
          </a:prstGeom>
          <a:solidFill>
            <a:srgbClr val="7198A9">
              <a:alpha val="41150"/>
            </a:srgbClr>
          </a:solidFill>
          <a:ln>
            <a:noFill/>
          </a:ln>
        </p:spPr>
        <p:txBody>
          <a:bodyPr lIns="91425" tIns="91425" rIns="91425" bIns="91425" anchor="ctr" anchorCtr="0">
            <a:noAutofit/>
          </a:bodyPr>
          <a:lstStyle/>
          <a:p>
            <a:pPr lvl="0">
              <a:spcBef>
                <a:spcPts val="0"/>
              </a:spcBef>
              <a:buNone/>
            </a:pPr>
            <a:endParaRPr/>
          </a:p>
        </p:txBody>
      </p:sp>
      <p:pic>
        <p:nvPicPr>
          <p:cNvPr id="5" name="Picture 4"/>
          <p:cNvPicPr>
            <a:picLocks noChangeAspect="1"/>
          </p:cNvPicPr>
          <p:nvPr userDrawn="1"/>
        </p:nvPicPr>
        <p:blipFill>
          <a:blip r:embed="rId6" cstate="print">
            <a:biLevel thresh="25000"/>
            <a:extLst>
              <a:ext uri="{28A0092B-C50C-407E-A947-70E740481C1C}">
                <a14:useLocalDpi xmlns:a14="http://schemas.microsoft.com/office/drawing/2010/main"/>
              </a:ext>
            </a:extLst>
          </a:blip>
          <a:stretch>
            <a:fillRect/>
          </a:stretch>
        </p:blipFill>
        <p:spPr>
          <a:xfrm>
            <a:off x="206545" y="4302029"/>
            <a:ext cx="614523" cy="640080"/>
          </a:xfrm>
          <a:prstGeom prst="rect">
            <a:avLst/>
          </a:prstGeom>
        </p:spPr>
      </p:pic>
      <p:pic>
        <p:nvPicPr>
          <p:cNvPr id="6" name="Picture 5"/>
          <p:cNvPicPr>
            <a:picLocks noChangeAspect="1"/>
          </p:cNvPicPr>
          <p:nvPr userDrawn="1"/>
        </p:nvPicPr>
        <p:blipFill>
          <a:blip r:embed="rId7" cstate="print">
            <a:biLevel thresh="25000"/>
            <a:extLst>
              <a:ext uri="{28A0092B-C50C-407E-A947-70E740481C1C}">
                <a14:useLocalDpi xmlns:a14="http://schemas.microsoft.com/office/drawing/2010/main"/>
              </a:ext>
            </a:extLst>
          </a:blip>
          <a:stretch>
            <a:fillRect/>
          </a:stretch>
        </p:blipFill>
        <p:spPr>
          <a:xfrm>
            <a:off x="7266181" y="1252438"/>
            <a:ext cx="643918" cy="548640"/>
          </a:xfrm>
          <a:prstGeom prst="rect">
            <a:avLst/>
          </a:prstGeom>
        </p:spPr>
      </p:pic>
      <p:sp>
        <p:nvSpPr>
          <p:cNvPr id="18" name="Rectangle 17"/>
          <p:cNvSpPr/>
          <p:nvPr userDrawn="1"/>
        </p:nvSpPr>
        <p:spPr>
          <a:xfrm>
            <a:off x="6329552" y="4835723"/>
            <a:ext cx="2836033" cy="261610"/>
          </a:xfrm>
          <a:prstGeom prst="rect">
            <a:avLst/>
          </a:prstGeom>
        </p:spPr>
        <p:txBody>
          <a:bodyPr wrap="none">
            <a:spAutoFit/>
          </a:bodyPr>
          <a:lstStyle/>
          <a:p>
            <a:r>
              <a:rPr lang="en-US" sz="1100" dirty="0" smtClean="0">
                <a:solidFill>
                  <a:schemeClr val="bg1">
                    <a:lumMod val="75000"/>
                  </a:schemeClr>
                </a:solidFill>
                <a:latin typeface="Trebuchet MS" panose="020B0603020202020204" pitchFamily="34" charset="0"/>
              </a:rPr>
              <a:t>© 2017, University of Oregon, intoCareers</a:t>
            </a:r>
            <a:endParaRPr lang="en-US" sz="1100" dirty="0">
              <a:solidFill>
                <a:schemeClr val="bg1">
                  <a:lumMod val="75000"/>
                </a:schemeClr>
              </a:solidFill>
              <a:latin typeface="Trebuchet MS" panose="020B0603020202020204" pitchFamily="34" charset="0"/>
            </a:endParaRPr>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cSld name="Blank 3">
    <p:spTree>
      <p:nvGrpSpPr>
        <p:cNvPr id="1" name="Shape 226"/>
        <p:cNvGrpSpPr/>
        <p:nvPr/>
      </p:nvGrpSpPr>
      <p:grpSpPr>
        <a:xfrm>
          <a:off x="0" y="0"/>
          <a:ext cx="0" cy="0"/>
          <a:chOff x="0" y="0"/>
          <a:chExt cx="0" cy="0"/>
        </a:xfrm>
      </p:grpSpPr>
      <p:pic>
        <p:nvPicPr>
          <p:cNvPr id="228" name="Shape 228"/>
          <p:cNvPicPr preferRelativeResize="0">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7281080" y="0"/>
            <a:ext cx="1862919" cy="1938528"/>
          </a:xfrm>
          <a:prstGeom prst="rect">
            <a:avLst/>
          </a:prstGeom>
          <a:noFill/>
          <a:ln>
            <a:noFill/>
          </a:ln>
        </p:spPr>
      </p:pic>
      <p:sp>
        <p:nvSpPr>
          <p:cNvPr id="229" name="Shape 229"/>
          <p:cNvSpPr/>
          <p:nvPr/>
        </p:nvSpPr>
        <p:spPr>
          <a:xfrm>
            <a:off x="6348200" y="12"/>
            <a:ext cx="932999" cy="932999"/>
          </a:xfrm>
          <a:prstGeom prst="rect">
            <a:avLst/>
          </a:prstGeom>
          <a:solidFill>
            <a:srgbClr val="CEDBE0"/>
          </a:solidFill>
          <a:ln>
            <a:noFill/>
          </a:ln>
        </p:spPr>
        <p:txBody>
          <a:bodyPr lIns="91425" tIns="91425" rIns="91425" bIns="91425" anchor="ctr" anchorCtr="0">
            <a:noAutofit/>
          </a:bodyPr>
          <a:lstStyle/>
          <a:p>
            <a:pPr lvl="0">
              <a:spcBef>
                <a:spcPts val="0"/>
              </a:spcBef>
              <a:buNone/>
            </a:pPr>
            <a:endParaRPr/>
          </a:p>
        </p:txBody>
      </p:sp>
      <p:sp>
        <p:nvSpPr>
          <p:cNvPr id="230" name="Shape 230"/>
          <p:cNvSpPr/>
          <p:nvPr/>
        </p:nvSpPr>
        <p:spPr>
          <a:xfrm>
            <a:off x="8210900" y="1862680"/>
            <a:ext cx="932999" cy="932999"/>
          </a:xfrm>
          <a:prstGeom prst="rect">
            <a:avLst/>
          </a:prstGeom>
          <a:solidFill>
            <a:srgbClr val="7198A9"/>
          </a:solidFill>
          <a:ln>
            <a:noFill/>
          </a:ln>
        </p:spPr>
        <p:txBody>
          <a:bodyPr lIns="91425" tIns="91425" rIns="91425" bIns="91425" anchor="ctr" anchorCtr="0">
            <a:noAutofit/>
          </a:bodyPr>
          <a:lstStyle/>
          <a:p>
            <a:pPr lvl="0">
              <a:spcBef>
                <a:spcPts val="0"/>
              </a:spcBef>
              <a:buNone/>
            </a:pPr>
            <a:endParaRPr/>
          </a:p>
        </p:txBody>
      </p:sp>
      <p:sp>
        <p:nvSpPr>
          <p:cNvPr id="231" name="Shape 231"/>
          <p:cNvSpPr/>
          <p:nvPr/>
        </p:nvSpPr>
        <p:spPr>
          <a:xfrm>
            <a:off x="8210892" y="930218"/>
            <a:ext cx="932999" cy="932999"/>
          </a:xfrm>
          <a:prstGeom prst="rect">
            <a:avLst/>
          </a:prstGeom>
          <a:solidFill>
            <a:srgbClr val="7198A9">
              <a:alpha val="41150"/>
            </a:srgbClr>
          </a:solidFill>
          <a:ln>
            <a:noFill/>
          </a:ln>
        </p:spPr>
        <p:txBody>
          <a:bodyPr lIns="91425" tIns="91425" rIns="91425" bIns="91425" anchor="ctr" anchorCtr="0">
            <a:noAutofit/>
          </a:bodyPr>
          <a:lstStyle/>
          <a:p>
            <a:pPr lvl="0">
              <a:spcBef>
                <a:spcPts val="0"/>
              </a:spcBef>
              <a:buNone/>
            </a:pPr>
            <a:endParaRPr/>
          </a:p>
        </p:txBody>
      </p:sp>
      <p:sp>
        <p:nvSpPr>
          <p:cNvPr id="232" name="Shape 232"/>
          <p:cNvSpPr/>
          <p:nvPr/>
        </p:nvSpPr>
        <p:spPr>
          <a:xfrm>
            <a:off x="-286" y="3743869"/>
            <a:ext cx="932999" cy="932999"/>
          </a:xfrm>
          <a:prstGeom prst="rect">
            <a:avLst/>
          </a:prstGeom>
          <a:solidFill>
            <a:srgbClr val="B0D85B"/>
          </a:solidFill>
          <a:ln>
            <a:noFill/>
          </a:ln>
        </p:spPr>
        <p:txBody>
          <a:bodyPr lIns="91425" tIns="91425" rIns="91425" bIns="91425" anchor="ctr" anchorCtr="0">
            <a:noAutofit/>
          </a:bodyPr>
          <a:lstStyle/>
          <a:p>
            <a:pPr lvl="0">
              <a:spcBef>
                <a:spcPts val="0"/>
              </a:spcBef>
              <a:buNone/>
            </a:pPr>
            <a:endParaRPr/>
          </a:p>
        </p:txBody>
      </p:sp>
      <p:sp>
        <p:nvSpPr>
          <p:cNvPr id="233" name="Shape 233"/>
          <p:cNvSpPr/>
          <p:nvPr/>
        </p:nvSpPr>
        <p:spPr>
          <a:xfrm>
            <a:off x="-292" y="4676847"/>
            <a:ext cx="466499" cy="466499"/>
          </a:xfrm>
          <a:prstGeom prst="rect">
            <a:avLst/>
          </a:prstGeom>
          <a:solidFill>
            <a:srgbClr val="CEDBE0"/>
          </a:solidFill>
          <a:ln>
            <a:noFill/>
          </a:ln>
        </p:spPr>
        <p:txBody>
          <a:bodyPr lIns="91425" tIns="91425" rIns="91425" bIns="91425" anchor="ctr" anchorCtr="0">
            <a:noAutofit/>
          </a:bodyPr>
          <a:lstStyle/>
          <a:p>
            <a:pPr lvl="0">
              <a:spcBef>
                <a:spcPts val="0"/>
              </a:spcBef>
              <a:buNone/>
            </a:pPr>
            <a:endParaRPr/>
          </a:p>
        </p:txBody>
      </p:sp>
      <p:sp>
        <p:nvSpPr>
          <p:cNvPr id="234" name="Shape 234"/>
          <p:cNvSpPr/>
          <p:nvPr/>
        </p:nvSpPr>
        <p:spPr>
          <a:xfrm>
            <a:off x="-300" y="3743866"/>
            <a:ext cx="466499" cy="466499"/>
          </a:xfrm>
          <a:prstGeom prst="rect">
            <a:avLst/>
          </a:prstGeom>
          <a:solidFill>
            <a:srgbClr val="7198A9">
              <a:alpha val="41150"/>
            </a:srgbClr>
          </a:solidFill>
          <a:ln>
            <a:noFill/>
          </a:ln>
        </p:spPr>
        <p:txBody>
          <a:bodyPr lIns="91425" tIns="91425" rIns="91425" bIns="91425" anchor="ctr" anchorCtr="0">
            <a:noAutofit/>
          </a:bodyPr>
          <a:lstStyle/>
          <a:p>
            <a:pPr lvl="0">
              <a:spcBef>
                <a:spcPts val="0"/>
              </a:spcBef>
              <a:buNone/>
            </a:pPr>
            <a:endParaRPr/>
          </a:p>
        </p:txBody>
      </p:sp>
      <p:sp>
        <p:nvSpPr>
          <p:cNvPr id="235" name="Shape 235"/>
          <p:cNvSpPr/>
          <p:nvPr/>
        </p:nvSpPr>
        <p:spPr>
          <a:xfrm>
            <a:off x="8677501" y="2794815"/>
            <a:ext cx="466499" cy="466499"/>
          </a:xfrm>
          <a:prstGeom prst="rect">
            <a:avLst/>
          </a:prstGeom>
          <a:solidFill>
            <a:srgbClr val="B0D85B"/>
          </a:solidFill>
          <a:ln>
            <a:noFill/>
          </a:ln>
        </p:spPr>
        <p:txBody>
          <a:bodyPr lIns="91425" tIns="91425" rIns="91425" bIns="91425" anchor="ctr" anchorCtr="0">
            <a:noAutofit/>
          </a:bodyPr>
          <a:lstStyle/>
          <a:p>
            <a:pPr lvl="0">
              <a:spcBef>
                <a:spcPts val="0"/>
              </a:spcBef>
              <a:buNone/>
            </a:pPr>
            <a:endParaRPr/>
          </a:p>
        </p:txBody>
      </p:sp>
      <p:sp>
        <p:nvSpPr>
          <p:cNvPr id="236" name="Shape 236"/>
          <p:cNvSpPr/>
          <p:nvPr/>
        </p:nvSpPr>
        <p:spPr>
          <a:xfrm>
            <a:off x="7280124" y="0"/>
            <a:ext cx="466499" cy="466499"/>
          </a:xfrm>
          <a:prstGeom prst="rect">
            <a:avLst/>
          </a:prstGeom>
          <a:solidFill>
            <a:srgbClr val="7198A9">
              <a:alpha val="41150"/>
            </a:srgbClr>
          </a:solidFill>
          <a:ln>
            <a:noFill/>
          </a:ln>
        </p:spPr>
        <p:txBody>
          <a:bodyPr lIns="91425" tIns="91425" rIns="91425" bIns="91425" anchor="ctr" anchorCtr="0">
            <a:noAutofit/>
          </a:bodyPr>
          <a:lstStyle/>
          <a:p>
            <a:pPr lvl="0">
              <a:spcBef>
                <a:spcPts val="0"/>
              </a:spcBef>
              <a:buNone/>
            </a:pPr>
            <a:endParaRPr/>
          </a:p>
        </p:txBody>
      </p:sp>
      <p:sp>
        <p:nvSpPr>
          <p:cNvPr id="19" name="Shape 232"/>
          <p:cNvSpPr/>
          <p:nvPr userDrawn="1"/>
        </p:nvSpPr>
        <p:spPr>
          <a:xfrm>
            <a:off x="7281196" y="1861814"/>
            <a:ext cx="932999" cy="932999"/>
          </a:xfrm>
          <a:prstGeom prst="rect">
            <a:avLst/>
          </a:prstGeom>
          <a:solidFill>
            <a:srgbClr val="B0D85B"/>
          </a:solidFill>
          <a:ln>
            <a:noFill/>
          </a:ln>
        </p:spPr>
        <p:txBody>
          <a:bodyPr lIns="91425" tIns="91425" rIns="91425" bIns="91425" anchor="ctr" anchorCtr="0">
            <a:noAutofit/>
          </a:bodyPr>
          <a:lstStyle/>
          <a:p>
            <a:pPr lvl="0">
              <a:spcBef>
                <a:spcPts val="0"/>
              </a:spcBef>
              <a:buNone/>
            </a:pPr>
            <a:endParaRPr/>
          </a:p>
        </p:txBody>
      </p:sp>
      <p:sp>
        <p:nvSpPr>
          <p:cNvPr id="20" name="Shape 234"/>
          <p:cNvSpPr/>
          <p:nvPr userDrawn="1"/>
        </p:nvSpPr>
        <p:spPr>
          <a:xfrm>
            <a:off x="7281155" y="1859369"/>
            <a:ext cx="466499" cy="466499"/>
          </a:xfrm>
          <a:prstGeom prst="rect">
            <a:avLst/>
          </a:prstGeom>
          <a:solidFill>
            <a:srgbClr val="7198A9">
              <a:alpha val="41150"/>
            </a:srgbClr>
          </a:solidFill>
          <a:ln>
            <a:noFill/>
          </a:ln>
        </p:spPr>
        <p:txBody>
          <a:bodyPr lIns="91425" tIns="91425" rIns="91425" bIns="91425" anchor="ctr" anchorCtr="0">
            <a:noAutofit/>
          </a:bodyPr>
          <a:lstStyle/>
          <a:p>
            <a:pPr lvl="0">
              <a:spcBef>
                <a:spcPts val="0"/>
              </a:spcBef>
              <a:buNone/>
            </a:pPr>
            <a:endParaRPr/>
          </a:p>
        </p:txBody>
      </p:sp>
      <p:pic>
        <p:nvPicPr>
          <p:cNvPr id="3" name="Picture 2"/>
          <p:cNvPicPr>
            <a:picLocks noChangeAspect="1"/>
          </p:cNvPicPr>
          <p:nvPr userDrawn="1"/>
        </p:nvPicPr>
        <p:blipFill>
          <a:blip r:embed="rId3" cstate="print">
            <a:biLevel thresh="25000"/>
            <a:extLst>
              <a:ext uri="{28A0092B-C50C-407E-A947-70E740481C1C}">
                <a14:useLocalDpi xmlns:a14="http://schemas.microsoft.com/office/drawing/2010/main"/>
              </a:ext>
            </a:extLst>
          </a:blip>
          <a:stretch>
            <a:fillRect/>
          </a:stretch>
        </p:blipFill>
        <p:spPr>
          <a:xfrm>
            <a:off x="8357351" y="2005828"/>
            <a:ext cx="640080" cy="640080"/>
          </a:xfrm>
          <a:prstGeom prst="rect">
            <a:avLst/>
          </a:prstGeom>
        </p:spPr>
      </p:pic>
      <p:sp>
        <p:nvSpPr>
          <p:cNvPr id="14" name="Rectangle 13"/>
          <p:cNvSpPr/>
          <p:nvPr userDrawn="1"/>
        </p:nvSpPr>
        <p:spPr>
          <a:xfrm>
            <a:off x="6329552" y="4835723"/>
            <a:ext cx="2836033" cy="261610"/>
          </a:xfrm>
          <a:prstGeom prst="rect">
            <a:avLst/>
          </a:prstGeom>
        </p:spPr>
        <p:txBody>
          <a:bodyPr wrap="none">
            <a:spAutoFit/>
          </a:bodyPr>
          <a:lstStyle/>
          <a:p>
            <a:r>
              <a:rPr lang="en-US" sz="1100" dirty="0" smtClean="0">
                <a:solidFill>
                  <a:schemeClr val="bg1">
                    <a:lumMod val="75000"/>
                  </a:schemeClr>
                </a:solidFill>
                <a:latin typeface="Trebuchet MS" panose="020B0603020202020204" pitchFamily="34" charset="0"/>
              </a:rPr>
              <a:t>© 2017, University of Oregon, intoCareers</a:t>
            </a:r>
            <a:endParaRPr lang="en-US" sz="1100" dirty="0">
              <a:solidFill>
                <a:schemeClr val="bg1">
                  <a:lumMod val="75000"/>
                </a:schemeClr>
              </a:solidFill>
              <a:latin typeface="Trebuchet MS" panose="020B0603020202020204" pitchFamily="34" charset="0"/>
            </a:endParaRPr>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Blank 4">
    <p:spTree>
      <p:nvGrpSpPr>
        <p:cNvPr id="1" name="Shape 244"/>
        <p:cNvGrpSpPr/>
        <p:nvPr/>
      </p:nvGrpSpPr>
      <p:grpSpPr>
        <a:xfrm>
          <a:off x="0" y="0"/>
          <a:ext cx="0" cy="0"/>
          <a:chOff x="0" y="0"/>
          <a:chExt cx="0" cy="0"/>
        </a:xfrm>
      </p:grpSpPr>
      <p:sp>
        <p:nvSpPr>
          <p:cNvPr id="248" name="Shape 248"/>
          <p:cNvSpPr/>
          <p:nvPr/>
        </p:nvSpPr>
        <p:spPr>
          <a:xfrm>
            <a:off x="935031" y="1280338"/>
            <a:ext cx="935099" cy="935099"/>
          </a:xfrm>
          <a:prstGeom prst="rect">
            <a:avLst/>
          </a:prstGeom>
          <a:solidFill>
            <a:srgbClr val="7198A9"/>
          </a:solidFill>
          <a:ln>
            <a:noFill/>
          </a:ln>
        </p:spPr>
        <p:txBody>
          <a:bodyPr lIns="91425" tIns="91425" rIns="91425" bIns="91425" anchor="ctr" anchorCtr="0">
            <a:noAutofit/>
          </a:bodyPr>
          <a:lstStyle/>
          <a:p>
            <a:pPr lvl="0">
              <a:spcBef>
                <a:spcPts val="0"/>
              </a:spcBef>
              <a:buNone/>
            </a:pPr>
            <a:endParaRPr/>
          </a:p>
        </p:txBody>
      </p:sp>
      <p:pic>
        <p:nvPicPr>
          <p:cNvPr id="246" name="Shape 246"/>
          <p:cNvPicPr preferRelativeResize="0">
            <a:picLocks noChangeAspect="1"/>
          </p:cNvPicPr>
          <p:nvPr/>
        </p:nvPicPr>
        <p:blipFill rotWithShape="1">
          <a:blip r:embed="rId2" cstate="print">
            <a:extLst>
              <a:ext uri="{28A0092B-C50C-407E-A947-70E740481C1C}">
                <a14:useLocalDpi xmlns:a14="http://schemas.microsoft.com/office/drawing/2010/main"/>
              </a:ext>
            </a:extLst>
          </a:blip>
          <a:srcRect l="-2"/>
          <a:stretch/>
        </p:blipFill>
        <p:spPr>
          <a:xfrm>
            <a:off x="7288685" y="920769"/>
            <a:ext cx="1855316" cy="1865204"/>
          </a:xfrm>
          <a:prstGeom prst="rect">
            <a:avLst/>
          </a:prstGeom>
          <a:noFill/>
          <a:ln>
            <a:noFill/>
          </a:ln>
        </p:spPr>
      </p:pic>
      <p:sp>
        <p:nvSpPr>
          <p:cNvPr id="247" name="Shape 247"/>
          <p:cNvSpPr/>
          <p:nvPr/>
        </p:nvSpPr>
        <p:spPr>
          <a:xfrm>
            <a:off x="8208901" y="2785973"/>
            <a:ext cx="935099" cy="935099"/>
          </a:xfrm>
          <a:prstGeom prst="rect">
            <a:avLst/>
          </a:prstGeom>
          <a:solidFill>
            <a:srgbClr val="CEDBE0"/>
          </a:solidFill>
          <a:ln>
            <a:noFill/>
          </a:ln>
        </p:spPr>
        <p:txBody>
          <a:bodyPr lIns="91425" tIns="91425" rIns="91425" bIns="91425" anchor="ctr" anchorCtr="0">
            <a:noAutofit/>
          </a:bodyPr>
          <a:lstStyle/>
          <a:p>
            <a:pPr lvl="0">
              <a:spcBef>
                <a:spcPts val="0"/>
              </a:spcBef>
              <a:buNone/>
            </a:pPr>
            <a:endParaRPr/>
          </a:p>
        </p:txBody>
      </p:sp>
      <p:sp>
        <p:nvSpPr>
          <p:cNvPr id="250" name="Shape 250"/>
          <p:cNvSpPr/>
          <p:nvPr/>
        </p:nvSpPr>
        <p:spPr>
          <a:xfrm>
            <a:off x="13" y="4208473"/>
            <a:ext cx="935099" cy="935099"/>
          </a:xfrm>
          <a:prstGeom prst="rect">
            <a:avLst/>
          </a:prstGeom>
          <a:solidFill>
            <a:srgbClr val="EDC67B"/>
          </a:solidFill>
          <a:ln>
            <a:noFill/>
          </a:ln>
        </p:spPr>
        <p:txBody>
          <a:bodyPr lIns="91425" tIns="91425" rIns="91425" bIns="91425" anchor="ctr" anchorCtr="0">
            <a:noAutofit/>
          </a:bodyPr>
          <a:lstStyle/>
          <a:p>
            <a:pPr lvl="0">
              <a:spcBef>
                <a:spcPts val="0"/>
              </a:spcBef>
              <a:buNone/>
            </a:pPr>
            <a:endParaRPr/>
          </a:p>
        </p:txBody>
      </p:sp>
      <p:sp>
        <p:nvSpPr>
          <p:cNvPr id="251" name="Shape 251"/>
          <p:cNvSpPr/>
          <p:nvPr/>
        </p:nvSpPr>
        <p:spPr>
          <a:xfrm>
            <a:off x="935031" y="4208476"/>
            <a:ext cx="467399" cy="467399"/>
          </a:xfrm>
          <a:prstGeom prst="rect">
            <a:avLst/>
          </a:prstGeom>
          <a:solidFill>
            <a:srgbClr val="CEDBE0"/>
          </a:solidFill>
          <a:ln>
            <a:noFill/>
          </a:ln>
        </p:spPr>
        <p:txBody>
          <a:bodyPr lIns="91425" tIns="91425" rIns="91425" bIns="91425" anchor="ctr" anchorCtr="0">
            <a:noAutofit/>
          </a:bodyPr>
          <a:lstStyle/>
          <a:p>
            <a:pPr lvl="0">
              <a:spcBef>
                <a:spcPts val="0"/>
              </a:spcBef>
              <a:buNone/>
            </a:pPr>
            <a:endParaRPr/>
          </a:p>
        </p:txBody>
      </p:sp>
      <p:sp>
        <p:nvSpPr>
          <p:cNvPr id="252" name="Shape 252"/>
          <p:cNvSpPr/>
          <p:nvPr/>
        </p:nvSpPr>
        <p:spPr>
          <a:xfrm>
            <a:off x="0" y="4676118"/>
            <a:ext cx="467399" cy="467399"/>
          </a:xfrm>
          <a:prstGeom prst="rect">
            <a:avLst/>
          </a:prstGeom>
          <a:solidFill>
            <a:srgbClr val="7198A9">
              <a:alpha val="41150"/>
            </a:srgbClr>
          </a:solidFill>
          <a:ln>
            <a:noFill/>
          </a:ln>
        </p:spPr>
        <p:txBody>
          <a:bodyPr lIns="91425" tIns="91425" rIns="91425" bIns="91425" anchor="ctr" anchorCtr="0">
            <a:noAutofit/>
          </a:bodyPr>
          <a:lstStyle/>
          <a:p>
            <a:pPr lvl="0">
              <a:spcBef>
                <a:spcPts val="0"/>
              </a:spcBef>
              <a:buNone/>
            </a:pPr>
            <a:endParaRPr/>
          </a:p>
        </p:txBody>
      </p:sp>
      <p:sp>
        <p:nvSpPr>
          <p:cNvPr id="253" name="Shape 253"/>
          <p:cNvSpPr/>
          <p:nvPr/>
        </p:nvSpPr>
        <p:spPr>
          <a:xfrm>
            <a:off x="7741422" y="2786059"/>
            <a:ext cx="467399" cy="467399"/>
          </a:xfrm>
          <a:prstGeom prst="rect">
            <a:avLst/>
          </a:prstGeom>
          <a:solidFill>
            <a:srgbClr val="EDC67B"/>
          </a:solidFill>
          <a:ln>
            <a:noFill/>
          </a:ln>
        </p:spPr>
        <p:txBody>
          <a:bodyPr lIns="91425" tIns="91425" rIns="91425" bIns="91425" anchor="ctr" anchorCtr="0">
            <a:noAutofit/>
          </a:bodyPr>
          <a:lstStyle/>
          <a:p>
            <a:pPr lvl="0">
              <a:spcBef>
                <a:spcPts val="0"/>
              </a:spcBef>
              <a:buNone/>
            </a:pPr>
            <a:endParaRPr/>
          </a:p>
        </p:txBody>
      </p:sp>
      <p:sp>
        <p:nvSpPr>
          <p:cNvPr id="14" name="Shape 250"/>
          <p:cNvSpPr/>
          <p:nvPr userDrawn="1"/>
        </p:nvSpPr>
        <p:spPr>
          <a:xfrm>
            <a:off x="8209892" y="-2474"/>
            <a:ext cx="935099" cy="935099"/>
          </a:xfrm>
          <a:prstGeom prst="rect">
            <a:avLst/>
          </a:prstGeom>
          <a:solidFill>
            <a:srgbClr val="EDC67B"/>
          </a:solidFill>
          <a:ln>
            <a:noFill/>
          </a:ln>
        </p:spPr>
        <p:txBody>
          <a:bodyPr lIns="91425" tIns="91425" rIns="91425" bIns="91425" anchor="ctr" anchorCtr="0">
            <a:noAutofit/>
          </a:bodyPr>
          <a:lstStyle/>
          <a:p>
            <a:pPr lvl="0">
              <a:spcBef>
                <a:spcPts val="0"/>
              </a:spcBef>
              <a:buNone/>
            </a:pPr>
            <a:endParaRPr/>
          </a:p>
        </p:txBody>
      </p:sp>
      <p:sp>
        <p:nvSpPr>
          <p:cNvPr id="254" name="Shape 254"/>
          <p:cNvSpPr/>
          <p:nvPr userDrawn="1"/>
        </p:nvSpPr>
        <p:spPr>
          <a:xfrm>
            <a:off x="8676589" y="465257"/>
            <a:ext cx="467399" cy="467399"/>
          </a:xfrm>
          <a:prstGeom prst="rect">
            <a:avLst/>
          </a:prstGeom>
          <a:solidFill>
            <a:srgbClr val="7198A9">
              <a:alpha val="41150"/>
            </a:srgbClr>
          </a:solidFill>
          <a:ln>
            <a:noFill/>
          </a:ln>
        </p:spPr>
        <p:txBody>
          <a:bodyPr lIns="91425" tIns="91425" rIns="91425" bIns="91425" anchor="ctr" anchorCtr="0">
            <a:noAutofit/>
          </a:bodyPr>
          <a:lstStyle/>
          <a:p>
            <a:pPr lvl="0">
              <a:spcBef>
                <a:spcPts val="0"/>
              </a:spcBef>
              <a:buNone/>
            </a:pPr>
            <a:endParaRPr/>
          </a:p>
        </p:txBody>
      </p:sp>
      <p:sp>
        <p:nvSpPr>
          <p:cNvPr id="16" name="Shape 254"/>
          <p:cNvSpPr/>
          <p:nvPr userDrawn="1"/>
        </p:nvSpPr>
        <p:spPr>
          <a:xfrm>
            <a:off x="6822610" y="932625"/>
            <a:ext cx="467399" cy="467399"/>
          </a:xfrm>
          <a:prstGeom prst="rect">
            <a:avLst/>
          </a:prstGeom>
          <a:solidFill>
            <a:srgbClr val="7198A9">
              <a:alpha val="41150"/>
            </a:srgbClr>
          </a:solidFill>
          <a:ln>
            <a:noFill/>
          </a:ln>
        </p:spPr>
        <p:txBody>
          <a:bodyPr lIns="91425" tIns="91425" rIns="91425" bIns="91425" anchor="ctr" anchorCtr="0">
            <a:noAutofit/>
          </a:bodyPr>
          <a:lstStyle/>
          <a:p>
            <a:pPr lvl="0">
              <a:spcBef>
                <a:spcPts val="0"/>
              </a:spcBef>
              <a:buNone/>
            </a:pPr>
            <a:endParaRPr/>
          </a:p>
        </p:txBody>
      </p:sp>
      <p:sp>
        <p:nvSpPr>
          <p:cNvPr id="17" name="Shape 247"/>
          <p:cNvSpPr/>
          <p:nvPr userDrawn="1"/>
        </p:nvSpPr>
        <p:spPr>
          <a:xfrm>
            <a:off x="7285535" y="-2445"/>
            <a:ext cx="935099" cy="935099"/>
          </a:xfrm>
          <a:prstGeom prst="rect">
            <a:avLst/>
          </a:prstGeom>
          <a:solidFill>
            <a:srgbClr val="CEDBE0"/>
          </a:solidFill>
          <a:ln>
            <a:noFill/>
          </a:ln>
        </p:spPr>
        <p:txBody>
          <a:bodyPr lIns="91425" tIns="91425" rIns="91425" bIns="91425" anchor="ctr" anchorCtr="0">
            <a:noAutofit/>
          </a:bodyPr>
          <a:lstStyle/>
          <a:p>
            <a:pPr lvl="0">
              <a:spcBef>
                <a:spcPts val="0"/>
              </a:spcBef>
              <a:buNone/>
            </a:pPr>
            <a:endParaRPr/>
          </a:p>
        </p:txBody>
      </p:sp>
      <p:sp>
        <p:nvSpPr>
          <p:cNvPr id="15" name="Shape 254"/>
          <p:cNvSpPr/>
          <p:nvPr userDrawn="1"/>
        </p:nvSpPr>
        <p:spPr>
          <a:xfrm>
            <a:off x="8676588" y="3253673"/>
            <a:ext cx="467399" cy="467399"/>
          </a:xfrm>
          <a:prstGeom prst="rect">
            <a:avLst/>
          </a:prstGeom>
          <a:solidFill>
            <a:srgbClr val="7198A9">
              <a:alpha val="41150"/>
            </a:srgbClr>
          </a:solidFill>
          <a:ln>
            <a:noFill/>
          </a:ln>
        </p:spPr>
        <p:txBody>
          <a:bodyPr lIns="91425" tIns="91425" rIns="91425" bIns="91425" anchor="ctr" anchorCtr="0">
            <a:noAutofit/>
          </a:bodyPr>
          <a:lstStyle/>
          <a:p>
            <a:pPr lvl="0">
              <a:spcBef>
                <a:spcPts val="0"/>
              </a:spcBef>
              <a:buNone/>
            </a:pPr>
            <a:endParaRPr/>
          </a:p>
        </p:txBody>
      </p:sp>
      <p:pic>
        <p:nvPicPr>
          <p:cNvPr id="2" name="Picture 1"/>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7456667" y="235209"/>
            <a:ext cx="607424" cy="464679"/>
          </a:xfrm>
          <a:prstGeom prst="rect">
            <a:avLst/>
          </a:prstGeom>
        </p:spPr>
      </p:pic>
      <p:sp>
        <p:nvSpPr>
          <p:cNvPr id="18" name="Rectangle 17"/>
          <p:cNvSpPr/>
          <p:nvPr userDrawn="1"/>
        </p:nvSpPr>
        <p:spPr>
          <a:xfrm>
            <a:off x="6329552" y="4835723"/>
            <a:ext cx="2836033" cy="261610"/>
          </a:xfrm>
          <a:prstGeom prst="rect">
            <a:avLst/>
          </a:prstGeom>
        </p:spPr>
        <p:txBody>
          <a:bodyPr wrap="none">
            <a:spAutoFit/>
          </a:bodyPr>
          <a:lstStyle/>
          <a:p>
            <a:r>
              <a:rPr lang="en-US" sz="1100" dirty="0" smtClean="0">
                <a:solidFill>
                  <a:schemeClr val="bg1">
                    <a:lumMod val="75000"/>
                  </a:schemeClr>
                </a:solidFill>
                <a:latin typeface="Trebuchet MS" panose="020B0603020202020204" pitchFamily="34" charset="0"/>
              </a:rPr>
              <a:t>© 2017, University of Oregon, intoCareers</a:t>
            </a:r>
            <a:endParaRPr lang="en-US" sz="1100" dirty="0">
              <a:solidFill>
                <a:schemeClr val="bg1">
                  <a:lumMod val="75000"/>
                </a:schemeClr>
              </a:solidFill>
              <a:latin typeface="Trebuchet MS" panose="020B0603020202020204" pitchFamily="34" charset="0"/>
            </a:endParaRPr>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Shape 6"/>
          <p:cNvSpPr txBox="1">
            <a:spLocks noGrp="1"/>
          </p:cNvSpPr>
          <p:nvPr>
            <p:ph type="title"/>
          </p:nvPr>
        </p:nvSpPr>
        <p:spPr>
          <a:xfrm>
            <a:off x="1842475" y="1197075"/>
            <a:ext cx="4115399" cy="621900"/>
          </a:xfrm>
          <a:prstGeom prst="rect">
            <a:avLst/>
          </a:prstGeom>
          <a:noFill/>
          <a:ln>
            <a:noFill/>
          </a:ln>
        </p:spPr>
        <p:txBody>
          <a:bodyPr lIns="91425" tIns="91425" rIns="91425" bIns="91425" anchor="b" anchorCtr="0"/>
          <a:lstStyle>
            <a:lvl1pPr lvl="0">
              <a:spcBef>
                <a:spcPts val="0"/>
              </a:spcBef>
              <a:buClr>
                <a:srgbClr val="7198A9"/>
              </a:buClr>
              <a:buFont typeface="Arvo"/>
              <a:buNone/>
              <a:defRPr>
                <a:solidFill>
                  <a:srgbClr val="7198A9"/>
                </a:solidFill>
                <a:latin typeface="Arvo"/>
                <a:ea typeface="Arvo"/>
                <a:cs typeface="Arvo"/>
                <a:sym typeface="Arvo"/>
              </a:defRPr>
            </a:lvl1pPr>
            <a:lvl2pPr lvl="1">
              <a:spcBef>
                <a:spcPts val="0"/>
              </a:spcBef>
              <a:buClr>
                <a:srgbClr val="7198A9"/>
              </a:buClr>
              <a:buFont typeface="Arvo"/>
              <a:buNone/>
              <a:defRPr>
                <a:solidFill>
                  <a:srgbClr val="7198A9"/>
                </a:solidFill>
                <a:latin typeface="Arvo"/>
                <a:ea typeface="Arvo"/>
                <a:cs typeface="Arvo"/>
                <a:sym typeface="Arvo"/>
              </a:defRPr>
            </a:lvl2pPr>
            <a:lvl3pPr lvl="2">
              <a:spcBef>
                <a:spcPts val="0"/>
              </a:spcBef>
              <a:buClr>
                <a:srgbClr val="7198A9"/>
              </a:buClr>
              <a:buFont typeface="Arvo"/>
              <a:buNone/>
              <a:defRPr>
                <a:solidFill>
                  <a:srgbClr val="7198A9"/>
                </a:solidFill>
                <a:latin typeface="Arvo"/>
                <a:ea typeface="Arvo"/>
                <a:cs typeface="Arvo"/>
                <a:sym typeface="Arvo"/>
              </a:defRPr>
            </a:lvl3pPr>
            <a:lvl4pPr lvl="3">
              <a:spcBef>
                <a:spcPts val="0"/>
              </a:spcBef>
              <a:buClr>
                <a:srgbClr val="7198A9"/>
              </a:buClr>
              <a:buFont typeface="Arvo"/>
              <a:buNone/>
              <a:defRPr>
                <a:solidFill>
                  <a:srgbClr val="7198A9"/>
                </a:solidFill>
                <a:latin typeface="Arvo"/>
                <a:ea typeface="Arvo"/>
                <a:cs typeface="Arvo"/>
                <a:sym typeface="Arvo"/>
              </a:defRPr>
            </a:lvl4pPr>
            <a:lvl5pPr lvl="4">
              <a:spcBef>
                <a:spcPts val="0"/>
              </a:spcBef>
              <a:buClr>
                <a:srgbClr val="7198A9"/>
              </a:buClr>
              <a:buFont typeface="Arvo"/>
              <a:buNone/>
              <a:defRPr>
                <a:solidFill>
                  <a:srgbClr val="7198A9"/>
                </a:solidFill>
                <a:latin typeface="Arvo"/>
                <a:ea typeface="Arvo"/>
                <a:cs typeface="Arvo"/>
                <a:sym typeface="Arvo"/>
              </a:defRPr>
            </a:lvl5pPr>
            <a:lvl6pPr lvl="5">
              <a:spcBef>
                <a:spcPts val="0"/>
              </a:spcBef>
              <a:buClr>
                <a:srgbClr val="7198A9"/>
              </a:buClr>
              <a:buFont typeface="Arvo"/>
              <a:buNone/>
              <a:defRPr>
                <a:solidFill>
                  <a:srgbClr val="7198A9"/>
                </a:solidFill>
                <a:latin typeface="Arvo"/>
                <a:ea typeface="Arvo"/>
                <a:cs typeface="Arvo"/>
                <a:sym typeface="Arvo"/>
              </a:defRPr>
            </a:lvl6pPr>
            <a:lvl7pPr lvl="6">
              <a:spcBef>
                <a:spcPts val="0"/>
              </a:spcBef>
              <a:buClr>
                <a:srgbClr val="7198A9"/>
              </a:buClr>
              <a:buFont typeface="Arvo"/>
              <a:buNone/>
              <a:defRPr>
                <a:solidFill>
                  <a:srgbClr val="7198A9"/>
                </a:solidFill>
                <a:latin typeface="Arvo"/>
                <a:ea typeface="Arvo"/>
                <a:cs typeface="Arvo"/>
                <a:sym typeface="Arvo"/>
              </a:defRPr>
            </a:lvl7pPr>
            <a:lvl8pPr lvl="7">
              <a:spcBef>
                <a:spcPts val="0"/>
              </a:spcBef>
              <a:buClr>
                <a:srgbClr val="7198A9"/>
              </a:buClr>
              <a:buFont typeface="Arvo"/>
              <a:buNone/>
              <a:defRPr>
                <a:solidFill>
                  <a:srgbClr val="7198A9"/>
                </a:solidFill>
                <a:latin typeface="Arvo"/>
                <a:ea typeface="Arvo"/>
                <a:cs typeface="Arvo"/>
                <a:sym typeface="Arvo"/>
              </a:defRPr>
            </a:lvl8pPr>
            <a:lvl9pPr lvl="8">
              <a:spcBef>
                <a:spcPts val="0"/>
              </a:spcBef>
              <a:buClr>
                <a:srgbClr val="7198A9"/>
              </a:buClr>
              <a:buFont typeface="Arvo"/>
              <a:buNone/>
              <a:defRPr>
                <a:solidFill>
                  <a:srgbClr val="7198A9"/>
                </a:solidFill>
                <a:latin typeface="Arvo"/>
                <a:ea typeface="Arvo"/>
                <a:cs typeface="Arvo"/>
                <a:sym typeface="Arvo"/>
              </a:defRPr>
            </a:lvl9pPr>
          </a:lstStyle>
          <a:p>
            <a:endParaRPr dirty="0"/>
          </a:p>
        </p:txBody>
      </p:sp>
      <p:sp>
        <p:nvSpPr>
          <p:cNvPr id="7" name="Shape 7"/>
          <p:cNvSpPr txBox="1">
            <a:spLocks noGrp="1"/>
          </p:cNvSpPr>
          <p:nvPr>
            <p:ph type="body" idx="1"/>
          </p:nvPr>
        </p:nvSpPr>
        <p:spPr>
          <a:xfrm>
            <a:off x="1842475" y="1918281"/>
            <a:ext cx="4115399" cy="2702700"/>
          </a:xfrm>
          <a:prstGeom prst="rect">
            <a:avLst/>
          </a:prstGeom>
          <a:noFill/>
          <a:ln>
            <a:noFill/>
          </a:ln>
        </p:spPr>
        <p:txBody>
          <a:bodyPr lIns="91425" tIns="91425" rIns="91425" bIns="91425" anchor="t" anchorCtr="0"/>
          <a:lstStyle>
            <a:lvl1pPr lvl="0">
              <a:spcBef>
                <a:spcPts val="600"/>
              </a:spcBef>
              <a:buClr>
                <a:srgbClr val="CEDBE0"/>
              </a:buClr>
              <a:buSzPct val="100000"/>
              <a:buFont typeface="Muli"/>
              <a:buChar char="■"/>
              <a:defRPr sz="1600">
                <a:solidFill>
                  <a:srgbClr val="4D778A"/>
                </a:solidFill>
                <a:latin typeface="Muli"/>
                <a:ea typeface="Muli"/>
                <a:cs typeface="Muli"/>
                <a:sym typeface="Muli"/>
              </a:defRPr>
            </a:lvl1pPr>
            <a:lvl2pPr lvl="1">
              <a:spcBef>
                <a:spcPts val="480"/>
              </a:spcBef>
              <a:buClr>
                <a:srgbClr val="CEDBE0"/>
              </a:buClr>
              <a:buSzPct val="100000"/>
              <a:buFont typeface="Muli"/>
              <a:buChar char="□"/>
              <a:defRPr sz="1600">
                <a:solidFill>
                  <a:srgbClr val="4D778A"/>
                </a:solidFill>
                <a:latin typeface="Muli"/>
                <a:ea typeface="Muli"/>
                <a:cs typeface="Muli"/>
                <a:sym typeface="Muli"/>
              </a:defRPr>
            </a:lvl2pPr>
            <a:lvl3pPr lvl="2">
              <a:spcBef>
                <a:spcPts val="480"/>
              </a:spcBef>
              <a:buClr>
                <a:srgbClr val="CEDBE0"/>
              </a:buClr>
              <a:buSzPct val="100000"/>
              <a:buFont typeface="Muli"/>
              <a:buChar char="▫"/>
              <a:defRPr sz="1600">
                <a:solidFill>
                  <a:srgbClr val="4D778A"/>
                </a:solidFill>
                <a:latin typeface="Muli"/>
                <a:ea typeface="Muli"/>
                <a:cs typeface="Muli"/>
                <a:sym typeface="Muli"/>
              </a:defRPr>
            </a:lvl3pPr>
            <a:lvl4pPr lvl="3">
              <a:spcBef>
                <a:spcPts val="360"/>
              </a:spcBef>
              <a:buClr>
                <a:srgbClr val="CEDBE0"/>
              </a:buClr>
              <a:buSzPct val="100000"/>
              <a:buFont typeface="Muli"/>
              <a:buChar char="▫"/>
              <a:defRPr sz="1600">
                <a:solidFill>
                  <a:srgbClr val="4D778A"/>
                </a:solidFill>
                <a:latin typeface="Muli"/>
                <a:ea typeface="Muli"/>
                <a:cs typeface="Muli"/>
                <a:sym typeface="Muli"/>
              </a:defRPr>
            </a:lvl4pPr>
            <a:lvl5pPr lvl="4">
              <a:spcBef>
                <a:spcPts val="360"/>
              </a:spcBef>
              <a:buClr>
                <a:srgbClr val="4D778A"/>
              </a:buClr>
              <a:buSzPct val="100000"/>
              <a:buFont typeface="Muli"/>
              <a:defRPr sz="1600">
                <a:solidFill>
                  <a:srgbClr val="4D778A"/>
                </a:solidFill>
                <a:latin typeface="Muli"/>
                <a:ea typeface="Muli"/>
                <a:cs typeface="Muli"/>
                <a:sym typeface="Muli"/>
              </a:defRPr>
            </a:lvl5pPr>
            <a:lvl6pPr lvl="5">
              <a:spcBef>
                <a:spcPts val="360"/>
              </a:spcBef>
              <a:buClr>
                <a:srgbClr val="4D778A"/>
              </a:buClr>
              <a:buSzPct val="100000"/>
              <a:buFont typeface="Muli"/>
              <a:defRPr sz="1600">
                <a:solidFill>
                  <a:srgbClr val="4D778A"/>
                </a:solidFill>
                <a:latin typeface="Muli"/>
                <a:ea typeface="Muli"/>
                <a:cs typeface="Muli"/>
                <a:sym typeface="Muli"/>
              </a:defRPr>
            </a:lvl6pPr>
            <a:lvl7pPr lvl="6">
              <a:spcBef>
                <a:spcPts val="360"/>
              </a:spcBef>
              <a:buClr>
                <a:srgbClr val="4D778A"/>
              </a:buClr>
              <a:buSzPct val="100000"/>
              <a:buFont typeface="Muli"/>
              <a:defRPr sz="1600">
                <a:solidFill>
                  <a:srgbClr val="4D778A"/>
                </a:solidFill>
                <a:latin typeface="Muli"/>
                <a:ea typeface="Muli"/>
                <a:cs typeface="Muli"/>
                <a:sym typeface="Muli"/>
              </a:defRPr>
            </a:lvl7pPr>
            <a:lvl8pPr lvl="7">
              <a:spcBef>
                <a:spcPts val="360"/>
              </a:spcBef>
              <a:buClr>
                <a:srgbClr val="4D778A"/>
              </a:buClr>
              <a:buSzPct val="100000"/>
              <a:buFont typeface="Muli"/>
              <a:defRPr sz="1600">
                <a:solidFill>
                  <a:srgbClr val="4D778A"/>
                </a:solidFill>
                <a:latin typeface="Muli"/>
                <a:ea typeface="Muli"/>
                <a:cs typeface="Muli"/>
                <a:sym typeface="Muli"/>
              </a:defRPr>
            </a:lvl8pPr>
            <a:lvl9pPr lvl="8">
              <a:spcBef>
                <a:spcPts val="360"/>
              </a:spcBef>
              <a:buClr>
                <a:srgbClr val="4D778A"/>
              </a:buClr>
              <a:buSzPct val="100000"/>
              <a:buFont typeface="Muli"/>
              <a:defRPr sz="1600">
                <a:solidFill>
                  <a:srgbClr val="4D778A"/>
                </a:solidFill>
                <a:latin typeface="Muli"/>
                <a:ea typeface="Muli"/>
                <a:cs typeface="Muli"/>
                <a:sym typeface="Muli"/>
              </a:defRPr>
            </a:lvl9pPr>
          </a:lstStyle>
          <a:p>
            <a:endParaRPr dirty="0"/>
          </a:p>
        </p:txBody>
      </p:sp>
      <p:sp>
        <p:nvSpPr>
          <p:cNvPr id="2" name="Footer Placeholder 1"/>
          <p:cNvSpPr>
            <a:spLocks noGrp="1"/>
          </p:cNvSpPr>
          <p:nvPr>
            <p:ph type="ftr" sz="quarter" idx="3"/>
          </p:nvPr>
        </p:nvSpPr>
        <p:spPr>
          <a:xfrm>
            <a:off x="3028950" y="4767263"/>
            <a:ext cx="3086100" cy="274637"/>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dirty="0" smtClean="0"/>
              <a:t>© 2016, University of Oregon, </a:t>
            </a:r>
            <a:r>
              <a:rPr lang="en-US" dirty="0" err="1" smtClean="0"/>
              <a:t>intoCareers</a:t>
            </a:r>
            <a:endParaRPr lang="en-US" dirty="0"/>
          </a:p>
        </p:txBody>
      </p:sp>
    </p:spTree>
  </p:cSld>
  <p:clrMap bg1="lt1" tx1="dk1" bg2="dk2" tx2="lt2" accent1="accent1" accent2="accent2" accent3="accent3" accent4="accent4" accent5="accent5" accent6="accent6" hlink="hlink" folHlink="folHlink"/>
  <p:sldLayoutIdLst>
    <p:sldLayoutId id="2147483648" r:id="rId1"/>
    <p:sldLayoutId id="2147483651" r:id="rId2"/>
    <p:sldLayoutId id="2147483652" r:id="rId3"/>
    <p:sldLayoutId id="2147483653" r:id="rId4"/>
    <p:sldLayoutId id="2147483655" r:id="rId5"/>
    <p:sldLayoutId id="2147483658" r:id="rId6"/>
    <p:sldLayoutId id="2147483659" r:id="rId7"/>
  </p:sldLayoutIdLst>
  <p:timing>
    <p:tnLst>
      <p:par>
        <p:cTn id="1" dur="indefinite" restart="never" nodeType="tmRoot"/>
      </p:par>
    </p:tnLst>
  </p:timing>
  <p:hf sldNum="0" hd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hyperlink" Target="https://portal.missouriconnections.org/" TargetMode="External"/><Relationship Id="rId2" Type="http://schemas.openxmlformats.org/officeDocument/2006/relationships/image" Target="../media/image24.2F3CA820"/><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25.2F3CA820"/><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4.xml"/><Relationship Id="rId1" Type="http://schemas.openxmlformats.org/officeDocument/2006/relationships/slideLayout" Target="../slideLayouts/slideLayout5.xml"/><Relationship Id="rId5" Type="http://schemas.openxmlformats.org/officeDocument/2006/relationships/image" Target="../media/image31.png"/><Relationship Id="rId4" Type="http://schemas.openxmlformats.org/officeDocument/2006/relationships/image" Target="../media/image30.png"/></Relationships>
</file>

<file path=ppt/slides/_rels/slide1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60"/>
        <p:cNvGrpSpPr/>
        <p:nvPr/>
      </p:nvGrpSpPr>
      <p:grpSpPr>
        <a:xfrm>
          <a:off x="0" y="0"/>
          <a:ext cx="0" cy="0"/>
          <a:chOff x="0" y="0"/>
          <a:chExt cx="0" cy="0"/>
        </a:xfrm>
      </p:grpSpPr>
      <p:sp>
        <p:nvSpPr>
          <p:cNvPr id="261" name="Shape 261"/>
          <p:cNvSpPr txBox="1">
            <a:spLocks noGrp="1"/>
          </p:cNvSpPr>
          <p:nvPr>
            <p:ph type="ctrTitle"/>
          </p:nvPr>
        </p:nvSpPr>
        <p:spPr>
          <a:xfrm>
            <a:off x="2187019" y="1991825"/>
            <a:ext cx="4760536" cy="1159799"/>
          </a:xfrm>
          <a:prstGeom prst="rect">
            <a:avLst/>
          </a:prstGeom>
        </p:spPr>
        <p:txBody>
          <a:bodyPr lIns="91425" tIns="91425" rIns="91425" bIns="91425" anchor="ctr" anchorCtr="0">
            <a:noAutofit/>
          </a:bodyPr>
          <a:lstStyle/>
          <a:p>
            <a:pPr lvl="0">
              <a:spcBef>
                <a:spcPts val="0"/>
              </a:spcBef>
              <a:buNone/>
            </a:pPr>
            <a:r>
              <a:rPr lang="en" sz="4000" dirty="0" smtClean="0"/>
              <a:t>Assessing My Career Clusters</a:t>
            </a:r>
            <a:endParaRPr lang="en" sz="4000" dirty="0"/>
          </a:p>
        </p:txBody>
      </p:sp>
    </p:spTree>
  </p:cSld>
  <p:clrMapOvr>
    <a:masterClrMapping/>
  </p:clrMapOvr>
  <p:transition spd="slow">
    <p:cut/>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65"/>
        <p:cNvGrpSpPr/>
        <p:nvPr/>
      </p:nvGrpSpPr>
      <p:grpSpPr>
        <a:xfrm>
          <a:off x="0" y="0"/>
          <a:ext cx="0" cy="0"/>
          <a:chOff x="0" y="0"/>
          <a:chExt cx="0" cy="0"/>
        </a:xfrm>
      </p:grpSpPr>
      <p:sp>
        <p:nvSpPr>
          <p:cNvPr id="266" name="Shape 266"/>
          <p:cNvSpPr txBox="1">
            <a:spLocks noGrp="1"/>
          </p:cNvSpPr>
          <p:nvPr>
            <p:ph type="title"/>
          </p:nvPr>
        </p:nvSpPr>
        <p:spPr>
          <a:xfrm>
            <a:off x="887169" y="1020323"/>
            <a:ext cx="4946700" cy="621900"/>
          </a:xfrm>
          <a:prstGeom prst="rect">
            <a:avLst/>
          </a:prstGeom>
        </p:spPr>
        <p:txBody>
          <a:bodyPr lIns="91425" tIns="91425" rIns="91425" bIns="91425" anchor="b" anchorCtr="0">
            <a:noAutofit/>
          </a:bodyPr>
          <a:lstStyle/>
          <a:p>
            <a:pPr lvl="0" rtl="0">
              <a:spcBef>
                <a:spcPts val="0"/>
              </a:spcBef>
              <a:buNone/>
            </a:pPr>
            <a:r>
              <a:rPr lang="en" sz="3000" dirty="0" smtClean="0">
                <a:solidFill>
                  <a:schemeClr val="bg1">
                    <a:lumMod val="65000"/>
                  </a:schemeClr>
                </a:solidFill>
                <a:latin typeface="Trebuchet MS" panose="020B0603020202020204" pitchFamily="34" charset="0"/>
              </a:rPr>
              <a:t>What is a “Career Cluster?” </a:t>
            </a:r>
            <a:endParaRPr lang="en" sz="3000" dirty="0">
              <a:solidFill>
                <a:schemeClr val="bg1">
                  <a:lumMod val="65000"/>
                </a:schemeClr>
              </a:solidFill>
              <a:latin typeface="Trebuchet MS" panose="020B0603020202020204" pitchFamily="34" charset="0"/>
            </a:endParaRPr>
          </a:p>
        </p:txBody>
      </p:sp>
      <p:sp>
        <p:nvSpPr>
          <p:cNvPr id="269" name="Shape 269"/>
          <p:cNvSpPr txBox="1">
            <a:spLocks noGrp="1"/>
          </p:cNvSpPr>
          <p:nvPr>
            <p:ph type="body" idx="2"/>
          </p:nvPr>
        </p:nvSpPr>
        <p:spPr>
          <a:xfrm>
            <a:off x="1885124" y="1856241"/>
            <a:ext cx="4760773" cy="1652100"/>
          </a:xfrm>
          <a:prstGeom prst="rect">
            <a:avLst/>
          </a:prstGeom>
        </p:spPr>
        <p:txBody>
          <a:bodyPr lIns="91425" tIns="91425" rIns="91425" bIns="91425" anchor="t" anchorCtr="0">
            <a:noAutofit/>
          </a:bodyPr>
          <a:lstStyle/>
          <a:p>
            <a:pPr lvl="0" rtl="0">
              <a:spcBef>
                <a:spcPts val="0"/>
              </a:spcBef>
              <a:spcAft>
                <a:spcPts val="0"/>
              </a:spcAft>
              <a:buNone/>
            </a:pPr>
            <a:r>
              <a:rPr lang="en" sz="1600" dirty="0" smtClean="0"/>
              <a:t>A career cluster is a tool for organizing occupational information. </a:t>
            </a:r>
          </a:p>
          <a:p>
            <a:pPr lvl="0" rtl="0">
              <a:spcBef>
                <a:spcPts val="0"/>
              </a:spcBef>
              <a:spcAft>
                <a:spcPts val="0"/>
              </a:spcAft>
              <a:buNone/>
            </a:pPr>
            <a:endParaRPr lang="en" sz="1600" dirty="0"/>
          </a:p>
          <a:p>
            <a:pPr lvl="0" rtl="0">
              <a:spcBef>
                <a:spcPts val="0"/>
              </a:spcBef>
              <a:spcAft>
                <a:spcPts val="0"/>
              </a:spcAft>
              <a:buNone/>
            </a:pPr>
            <a:r>
              <a:rPr lang="en" sz="1600" dirty="0" smtClean="0"/>
              <a:t>Each cluster of occupations shares a common function, such as the Health Services cluster – these occupations involve caring for the health of others. </a:t>
            </a:r>
            <a:endParaRPr lang="en" sz="1600" dirty="0"/>
          </a:p>
        </p:txBody>
      </p:sp>
    </p:spTree>
  </p:cSld>
  <p:clrMapOvr>
    <a:masterClrMapping/>
  </p:clrMapOvr>
  <p:transition spd="slow">
    <p:cut/>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5854" y="453659"/>
            <a:ext cx="7523355" cy="621900"/>
          </a:xfrm>
        </p:spPr>
        <p:txBody>
          <a:bodyPr/>
          <a:lstStyle/>
          <a:p>
            <a:pPr algn="ctr"/>
            <a:r>
              <a:rPr lang="en-US" sz="3600" dirty="0" smtClean="0"/>
              <a:t>How to Login to MO Connections</a:t>
            </a:r>
            <a:endParaRPr lang="en-US" sz="3600" dirty="0"/>
          </a:p>
        </p:txBody>
      </p:sp>
      <p:pic>
        <p:nvPicPr>
          <p:cNvPr id="5" name="Picture 4"/>
          <p:cNvPicPr/>
          <p:nvPr/>
        </p:nvPicPr>
        <p:blipFill>
          <a:blip r:embed="rId2">
            <a:extLst>
              <a:ext uri="{28A0092B-C50C-407E-A947-70E740481C1C}">
                <a14:useLocalDpi xmlns:a14="http://schemas.microsoft.com/office/drawing/2010/main" val="0"/>
              </a:ext>
            </a:extLst>
          </a:blip>
          <a:srcRect/>
          <a:stretch>
            <a:fillRect/>
          </a:stretch>
        </p:blipFill>
        <p:spPr bwMode="auto">
          <a:xfrm>
            <a:off x="1256370" y="2270822"/>
            <a:ext cx="5471532" cy="2628280"/>
          </a:xfrm>
          <a:prstGeom prst="rect">
            <a:avLst/>
          </a:prstGeom>
          <a:noFill/>
          <a:ln>
            <a:noFill/>
          </a:ln>
        </p:spPr>
      </p:pic>
      <p:sp>
        <p:nvSpPr>
          <p:cNvPr id="6" name="TextBox 5"/>
          <p:cNvSpPr txBox="1"/>
          <p:nvPr/>
        </p:nvSpPr>
        <p:spPr>
          <a:xfrm>
            <a:off x="460917" y="1471961"/>
            <a:ext cx="6266985" cy="954107"/>
          </a:xfrm>
          <a:prstGeom prst="rect">
            <a:avLst/>
          </a:prstGeom>
          <a:noFill/>
        </p:spPr>
        <p:txBody>
          <a:bodyPr wrap="square" rtlCol="0">
            <a:spAutoFit/>
          </a:bodyPr>
          <a:lstStyle/>
          <a:p>
            <a:r>
              <a:rPr lang="en-US" b="1" dirty="0" smtClean="0"/>
              <a:t>Step 1: </a:t>
            </a:r>
            <a:r>
              <a:rPr lang="en-US" dirty="0" smtClean="0"/>
              <a:t>Go </a:t>
            </a:r>
            <a:r>
              <a:rPr lang="en-US" dirty="0"/>
              <a:t>to </a:t>
            </a:r>
            <a:r>
              <a:rPr lang="en-US" dirty="0">
                <a:hlinkClick r:id="rId3"/>
              </a:rPr>
              <a:t>https://portal.missouriconnections.org</a:t>
            </a:r>
            <a:r>
              <a:rPr lang="en-US" dirty="0" smtClean="0">
                <a:hlinkClick r:id="rId3"/>
              </a:rPr>
              <a:t>/</a:t>
            </a:r>
            <a:r>
              <a:rPr lang="en-US" dirty="0" smtClean="0"/>
              <a:t> </a:t>
            </a:r>
          </a:p>
          <a:p>
            <a:r>
              <a:rPr lang="en-US" b="1" dirty="0" smtClean="0"/>
              <a:t>Step 2:</a:t>
            </a:r>
            <a:r>
              <a:rPr lang="en-US" dirty="0" smtClean="0"/>
              <a:t> Click </a:t>
            </a:r>
            <a:r>
              <a:rPr lang="en-US" dirty="0"/>
              <a:t>on ICAP </a:t>
            </a:r>
            <a:r>
              <a:rPr lang="en-US" dirty="0" smtClean="0"/>
              <a:t>Login</a:t>
            </a:r>
          </a:p>
          <a:p>
            <a:endParaRPr lang="en-US" dirty="0"/>
          </a:p>
          <a:p>
            <a:endParaRPr lang="en-US" dirty="0"/>
          </a:p>
        </p:txBody>
      </p:sp>
    </p:spTree>
    <p:extLst>
      <p:ext uri="{BB962C8B-B14F-4D97-AF65-F5344CB8AC3E}">
        <p14:creationId xmlns:p14="http://schemas.microsoft.com/office/powerpoint/2010/main" val="38738914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5591" y="275241"/>
            <a:ext cx="7508487" cy="621900"/>
          </a:xfrm>
        </p:spPr>
        <p:txBody>
          <a:bodyPr/>
          <a:lstStyle/>
          <a:p>
            <a:pPr algn="ctr"/>
            <a:r>
              <a:rPr lang="en-US" sz="3400" b="1" dirty="0"/>
              <a:t>How to Login to MO Connections</a:t>
            </a:r>
          </a:p>
        </p:txBody>
      </p:sp>
      <p:sp>
        <p:nvSpPr>
          <p:cNvPr id="5" name="TextBox 4"/>
          <p:cNvSpPr txBox="1"/>
          <p:nvPr/>
        </p:nvSpPr>
        <p:spPr>
          <a:xfrm>
            <a:off x="349405" y="1033346"/>
            <a:ext cx="7278029" cy="800219"/>
          </a:xfrm>
          <a:prstGeom prst="rect">
            <a:avLst/>
          </a:prstGeom>
          <a:noFill/>
        </p:spPr>
        <p:txBody>
          <a:bodyPr wrap="square" rtlCol="0">
            <a:spAutoFit/>
          </a:bodyPr>
          <a:lstStyle/>
          <a:p>
            <a:r>
              <a:rPr lang="en-US" sz="1800" b="1" dirty="0" smtClean="0"/>
              <a:t>Step 3: </a:t>
            </a:r>
            <a:r>
              <a:rPr lang="en-US" sz="1800" dirty="0" smtClean="0"/>
              <a:t>Scroll down and enter your username and password  </a:t>
            </a:r>
          </a:p>
          <a:p>
            <a:endParaRPr lang="en-US" dirty="0"/>
          </a:p>
          <a:p>
            <a:endParaRPr lang="en-US" dirty="0"/>
          </a:p>
        </p:txBody>
      </p:sp>
      <p:pic>
        <p:nvPicPr>
          <p:cNvPr id="6" name="Picture 5"/>
          <p:cNvPicPr/>
          <p:nvPr/>
        </p:nvPicPr>
        <p:blipFill>
          <a:blip r:embed="rId2">
            <a:extLst>
              <a:ext uri="{28A0092B-C50C-407E-A947-70E740481C1C}">
                <a14:useLocalDpi xmlns:a14="http://schemas.microsoft.com/office/drawing/2010/main" val="0"/>
              </a:ext>
            </a:extLst>
          </a:blip>
          <a:srcRect/>
          <a:stretch>
            <a:fillRect/>
          </a:stretch>
        </p:blipFill>
        <p:spPr bwMode="auto">
          <a:xfrm>
            <a:off x="1316463" y="1804717"/>
            <a:ext cx="3403600" cy="2292350"/>
          </a:xfrm>
          <a:prstGeom prst="rect">
            <a:avLst/>
          </a:prstGeom>
          <a:noFill/>
          <a:ln>
            <a:noFill/>
          </a:ln>
        </p:spPr>
      </p:pic>
    </p:spTree>
    <p:extLst>
      <p:ext uri="{BB962C8B-B14F-4D97-AF65-F5344CB8AC3E}">
        <p14:creationId xmlns:p14="http://schemas.microsoft.com/office/powerpoint/2010/main" val="10647567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184470" y="2269773"/>
            <a:ext cx="6761024" cy="993817"/>
          </a:xfrm>
          <a:prstGeom prst="rect">
            <a:avLst/>
          </a:prstGeom>
        </p:spPr>
      </p:pic>
      <p:sp>
        <p:nvSpPr>
          <p:cNvPr id="6" name="TextBox 5"/>
          <p:cNvSpPr txBox="1"/>
          <p:nvPr/>
        </p:nvSpPr>
        <p:spPr>
          <a:xfrm>
            <a:off x="334537" y="1466886"/>
            <a:ext cx="6266985" cy="892552"/>
          </a:xfrm>
          <a:prstGeom prst="rect">
            <a:avLst/>
          </a:prstGeom>
          <a:noFill/>
        </p:spPr>
        <p:txBody>
          <a:bodyPr wrap="square" rtlCol="0">
            <a:spAutoFit/>
          </a:bodyPr>
          <a:lstStyle/>
          <a:p>
            <a:r>
              <a:rPr lang="en-US" sz="2400" b="1" dirty="0" smtClean="0"/>
              <a:t>Step 4: </a:t>
            </a:r>
            <a:r>
              <a:rPr lang="en-US" sz="2400" dirty="0" smtClean="0"/>
              <a:t>Click on Assessments  </a:t>
            </a:r>
          </a:p>
          <a:p>
            <a:endParaRPr lang="en-US" dirty="0"/>
          </a:p>
          <a:p>
            <a:endParaRPr lang="en-US" dirty="0"/>
          </a:p>
        </p:txBody>
      </p:sp>
      <p:sp>
        <p:nvSpPr>
          <p:cNvPr id="7" name="Title 1"/>
          <p:cNvSpPr>
            <a:spLocks noGrp="1"/>
          </p:cNvSpPr>
          <p:nvPr>
            <p:ph type="title"/>
          </p:nvPr>
        </p:nvSpPr>
        <p:spPr>
          <a:xfrm>
            <a:off x="-189262" y="754493"/>
            <a:ext cx="7508487" cy="621900"/>
          </a:xfrm>
        </p:spPr>
        <p:txBody>
          <a:bodyPr/>
          <a:lstStyle/>
          <a:p>
            <a:pPr algn="ctr"/>
            <a:r>
              <a:rPr lang="en-US" sz="3400" b="1" dirty="0"/>
              <a:t>How to Login to </a:t>
            </a:r>
            <a:r>
              <a:rPr lang="en-US" sz="3400" b="1" dirty="0" smtClean="0"/>
              <a:t>Complete the Career Cluster Inventory</a:t>
            </a:r>
            <a:endParaRPr lang="en-US" sz="3400" b="1" dirty="0"/>
          </a:p>
        </p:txBody>
      </p:sp>
      <p:sp>
        <p:nvSpPr>
          <p:cNvPr id="9" name="Up Arrow 8"/>
          <p:cNvSpPr/>
          <p:nvPr/>
        </p:nvSpPr>
        <p:spPr>
          <a:xfrm>
            <a:off x="3806282" y="2683726"/>
            <a:ext cx="423747" cy="446049"/>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588937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1977482"/>
            <a:ext cx="7111837" cy="2784351"/>
          </a:xfrm>
          <a:prstGeom prst="rect">
            <a:avLst/>
          </a:prstGeom>
        </p:spPr>
      </p:pic>
      <p:sp>
        <p:nvSpPr>
          <p:cNvPr id="3" name="TextBox 2"/>
          <p:cNvSpPr txBox="1"/>
          <p:nvPr/>
        </p:nvSpPr>
        <p:spPr>
          <a:xfrm>
            <a:off x="176437" y="1344158"/>
            <a:ext cx="6758961" cy="800219"/>
          </a:xfrm>
          <a:prstGeom prst="rect">
            <a:avLst/>
          </a:prstGeom>
          <a:noFill/>
        </p:spPr>
        <p:txBody>
          <a:bodyPr wrap="square" rtlCol="0">
            <a:spAutoFit/>
          </a:bodyPr>
          <a:lstStyle/>
          <a:p>
            <a:r>
              <a:rPr lang="en-US" sz="1800" b="1" dirty="0" smtClean="0"/>
              <a:t>Step 5: </a:t>
            </a:r>
            <a:r>
              <a:rPr lang="en-US" sz="1800" dirty="0" smtClean="0"/>
              <a:t>Click on Career Cluster Inventory  </a:t>
            </a:r>
          </a:p>
          <a:p>
            <a:endParaRPr lang="en-US" dirty="0"/>
          </a:p>
          <a:p>
            <a:endParaRPr lang="en-US" dirty="0"/>
          </a:p>
        </p:txBody>
      </p:sp>
      <p:sp>
        <p:nvSpPr>
          <p:cNvPr id="5" name="Title 1"/>
          <p:cNvSpPr txBox="1">
            <a:spLocks/>
          </p:cNvSpPr>
          <p:nvPr/>
        </p:nvSpPr>
        <p:spPr>
          <a:xfrm>
            <a:off x="0" y="61419"/>
            <a:ext cx="7508487" cy="6219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stStyle>
          <a:p>
            <a:pPr algn="ctr"/>
            <a:r>
              <a:rPr lang="en-US" sz="3400" b="1" dirty="0" smtClean="0"/>
              <a:t>How to Login to Complete the Career Cluster Inventory</a:t>
            </a:r>
            <a:endParaRPr lang="en-US" sz="3400" b="1" dirty="0"/>
          </a:p>
        </p:txBody>
      </p:sp>
    </p:spTree>
    <p:extLst>
      <p:ext uri="{BB962C8B-B14F-4D97-AF65-F5344CB8AC3E}">
        <p14:creationId xmlns:p14="http://schemas.microsoft.com/office/powerpoint/2010/main" val="36156724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70986" y="1381280"/>
            <a:ext cx="7284236" cy="3120599"/>
          </a:xfrm>
          <a:prstGeom prst="rect">
            <a:avLst/>
          </a:prstGeom>
        </p:spPr>
      </p:pic>
      <p:sp>
        <p:nvSpPr>
          <p:cNvPr id="5" name="Title 1"/>
          <p:cNvSpPr txBox="1">
            <a:spLocks/>
          </p:cNvSpPr>
          <p:nvPr/>
        </p:nvSpPr>
        <p:spPr>
          <a:xfrm>
            <a:off x="0" y="61419"/>
            <a:ext cx="7508487" cy="6219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stStyle>
          <a:p>
            <a:pPr algn="ctr"/>
            <a:r>
              <a:rPr lang="en-US" sz="3400" b="1" dirty="0" smtClean="0"/>
              <a:t>How to Login to Complete the Career Cluster Inventory</a:t>
            </a:r>
            <a:endParaRPr lang="en-US" sz="3400" b="1" dirty="0"/>
          </a:p>
        </p:txBody>
      </p:sp>
    </p:spTree>
    <p:extLst>
      <p:ext uri="{BB962C8B-B14F-4D97-AF65-F5344CB8AC3E}">
        <p14:creationId xmlns:p14="http://schemas.microsoft.com/office/powerpoint/2010/main" val="15820317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sp>
        <p:nvSpPr>
          <p:cNvPr id="275" name="Shape 275"/>
          <p:cNvSpPr txBox="1">
            <a:spLocks noGrp="1"/>
          </p:cNvSpPr>
          <p:nvPr>
            <p:ph type="ctrTitle" idx="4294967295"/>
          </p:nvPr>
        </p:nvSpPr>
        <p:spPr>
          <a:xfrm>
            <a:off x="624067" y="-398635"/>
            <a:ext cx="5421000" cy="1159799"/>
          </a:xfrm>
          <a:prstGeom prst="rect">
            <a:avLst/>
          </a:prstGeom>
        </p:spPr>
        <p:txBody>
          <a:bodyPr lIns="91425" tIns="91425" rIns="91425" bIns="91425" anchor="b" anchorCtr="0">
            <a:noAutofit/>
          </a:bodyPr>
          <a:lstStyle/>
          <a:p>
            <a:pPr lvl="0">
              <a:spcBef>
                <a:spcPts val="0"/>
              </a:spcBef>
              <a:buNone/>
            </a:pPr>
            <a:r>
              <a:rPr lang="en" sz="3000" dirty="0" smtClean="0">
                <a:solidFill>
                  <a:schemeClr val="bg1">
                    <a:lumMod val="75000"/>
                  </a:schemeClr>
                </a:solidFill>
                <a:latin typeface="Trebuchet MS" panose="020B0603020202020204" pitchFamily="34" charset="0"/>
              </a:rPr>
              <a:t>Career Cluster Inventory </a:t>
            </a:r>
            <a:endParaRPr lang="en" sz="3000" dirty="0">
              <a:solidFill>
                <a:schemeClr val="bg1">
                  <a:lumMod val="75000"/>
                </a:schemeClr>
              </a:solidFill>
              <a:latin typeface="Trebuchet MS" panose="020B0603020202020204" pitchFamily="34" charset="0"/>
            </a:endParaRPr>
          </a:p>
        </p:txBody>
      </p:sp>
      <p:sp>
        <p:nvSpPr>
          <p:cNvPr id="276" name="Shape 276"/>
          <p:cNvSpPr txBox="1">
            <a:spLocks noGrp="1"/>
          </p:cNvSpPr>
          <p:nvPr>
            <p:ph type="subTitle" idx="4294967295"/>
          </p:nvPr>
        </p:nvSpPr>
        <p:spPr>
          <a:xfrm>
            <a:off x="1123688" y="761164"/>
            <a:ext cx="5531636" cy="1588500"/>
          </a:xfrm>
          <a:prstGeom prst="rect">
            <a:avLst/>
          </a:prstGeom>
        </p:spPr>
        <p:txBody>
          <a:bodyPr lIns="91425" tIns="91425" rIns="91425" bIns="91425" anchor="t" anchorCtr="0">
            <a:noAutofit/>
          </a:bodyPr>
          <a:lstStyle/>
          <a:p>
            <a:pPr marL="285750" indent="-285750">
              <a:spcBef>
                <a:spcPts val="0"/>
              </a:spcBef>
            </a:pPr>
            <a:r>
              <a:rPr lang="en-US" dirty="0" smtClean="0">
                <a:latin typeface="Trebuchet MS" panose="020B0603020202020204" pitchFamily="34" charset="0"/>
              </a:rPr>
              <a:t>Contains 80 items to rate on how much you enjoy these. </a:t>
            </a:r>
          </a:p>
          <a:p>
            <a:pPr marL="285750" indent="-285750">
              <a:spcBef>
                <a:spcPts val="0"/>
              </a:spcBef>
            </a:pPr>
            <a:r>
              <a:rPr lang="en-US" dirty="0" smtClean="0">
                <a:latin typeface="Trebuchet MS" panose="020B0603020202020204" pitchFamily="34" charset="0"/>
              </a:rPr>
              <a:t>If you have done the activity, ask yourself, “Did I like doing that?” then rate how much you liked doing it. </a:t>
            </a:r>
          </a:p>
          <a:p>
            <a:pPr marL="285750" indent="-285750">
              <a:spcBef>
                <a:spcPts val="0"/>
              </a:spcBef>
            </a:pPr>
            <a:r>
              <a:rPr lang="en-US" dirty="0" smtClean="0">
                <a:latin typeface="Trebuchet MS" panose="020B0603020202020204" pitchFamily="34" charset="0"/>
              </a:rPr>
              <a:t>If you’ve never done the activity, imagine doing it, and rate how much you think you would like it. </a:t>
            </a:r>
          </a:p>
          <a:p>
            <a:pPr marL="285750" indent="-285750">
              <a:spcBef>
                <a:spcPts val="0"/>
              </a:spcBef>
            </a:pPr>
            <a:r>
              <a:rPr lang="en-US" dirty="0" smtClean="0">
                <a:latin typeface="Trebuchet MS" panose="020B0603020202020204" pitchFamily="34" charset="0"/>
              </a:rPr>
              <a:t>The choices are: </a:t>
            </a:r>
          </a:p>
          <a:p>
            <a:pPr lvl="4">
              <a:spcBef>
                <a:spcPts val="0"/>
              </a:spcBef>
            </a:pPr>
            <a:r>
              <a:rPr lang="en-US" dirty="0" smtClean="0">
                <a:latin typeface="Trebuchet MS" panose="020B0603020202020204" pitchFamily="34" charset="0"/>
              </a:rPr>
              <a:t>	 -- Like Very Much </a:t>
            </a:r>
          </a:p>
          <a:p>
            <a:pPr lvl="4">
              <a:spcBef>
                <a:spcPts val="0"/>
              </a:spcBef>
            </a:pPr>
            <a:r>
              <a:rPr lang="en-US" dirty="0" smtClean="0">
                <a:latin typeface="Trebuchet MS" panose="020B0603020202020204" pitchFamily="34" charset="0"/>
              </a:rPr>
              <a:t>	 -- Like</a:t>
            </a:r>
          </a:p>
          <a:p>
            <a:pPr lvl="4">
              <a:spcBef>
                <a:spcPts val="0"/>
              </a:spcBef>
            </a:pPr>
            <a:r>
              <a:rPr lang="en-US" dirty="0" smtClean="0">
                <a:latin typeface="Trebuchet MS" panose="020B0603020202020204" pitchFamily="34" charset="0"/>
              </a:rPr>
              <a:t>	 -- Not Sure</a:t>
            </a:r>
          </a:p>
          <a:p>
            <a:pPr lvl="4">
              <a:spcBef>
                <a:spcPts val="0"/>
              </a:spcBef>
            </a:pPr>
            <a:r>
              <a:rPr lang="en-US" dirty="0">
                <a:latin typeface="Trebuchet MS" panose="020B0603020202020204" pitchFamily="34" charset="0"/>
              </a:rPr>
              <a:t>	 </a:t>
            </a:r>
            <a:r>
              <a:rPr lang="en-US" dirty="0" smtClean="0">
                <a:latin typeface="Trebuchet MS" panose="020B0603020202020204" pitchFamily="34" charset="0"/>
              </a:rPr>
              <a:t>-- Dislike </a:t>
            </a:r>
          </a:p>
          <a:p>
            <a:pPr marL="285750" indent="-285750">
              <a:spcBef>
                <a:spcPts val="0"/>
              </a:spcBef>
            </a:pPr>
            <a:r>
              <a:rPr lang="en-US" dirty="0" smtClean="0">
                <a:latin typeface="Trebuchet MS" panose="020B0603020202020204" pitchFamily="34" charset="0"/>
              </a:rPr>
              <a:t>Results will be saved automatically when you reach the Scores page. If you need to log off before rating all the activities, you need to click Save to save what you have completed. </a:t>
            </a:r>
          </a:p>
          <a:p>
            <a:pPr marL="285750" indent="-285750">
              <a:spcBef>
                <a:spcPts val="0"/>
              </a:spcBef>
            </a:pPr>
            <a:r>
              <a:rPr lang="en-US" dirty="0" smtClean="0">
                <a:latin typeface="Trebuchet MS" panose="020B0603020202020204" pitchFamily="34" charset="0"/>
              </a:rPr>
              <a:t>When you save your results, you will be asked to add reflections.  </a:t>
            </a:r>
          </a:p>
          <a:p>
            <a:pPr lvl="0" rtl="0">
              <a:spcBef>
                <a:spcPts val="0"/>
              </a:spcBef>
              <a:buNone/>
            </a:pPr>
            <a:endParaRPr lang="en" dirty="0">
              <a:latin typeface="Trebuchet MS" panose="020B0603020202020204" pitchFamily="34" charset="0"/>
            </a:endParaRPr>
          </a:p>
        </p:txBody>
      </p:sp>
    </p:spTree>
  </p:cSld>
  <p:clrMapOvr>
    <a:masterClrMapping/>
  </p:clrMapOvr>
  <p:transition spd="slow">
    <p:cut/>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415"/>
        <p:cNvGrpSpPr/>
        <p:nvPr/>
      </p:nvGrpSpPr>
      <p:grpSpPr>
        <a:xfrm>
          <a:off x="0" y="0"/>
          <a:ext cx="0" cy="0"/>
          <a:chOff x="0" y="0"/>
          <a:chExt cx="0" cy="0"/>
        </a:xfrm>
      </p:grpSpPr>
      <p:sp>
        <p:nvSpPr>
          <p:cNvPr id="2" name="TextBox 1"/>
          <p:cNvSpPr txBox="1"/>
          <p:nvPr/>
        </p:nvSpPr>
        <p:spPr>
          <a:xfrm>
            <a:off x="3280528" y="1187777"/>
            <a:ext cx="184731" cy="307777"/>
          </a:xfrm>
          <a:prstGeom prst="rect">
            <a:avLst/>
          </a:prstGeom>
          <a:noFill/>
        </p:spPr>
        <p:txBody>
          <a:bodyPr wrap="none" rtlCol="0">
            <a:spAutoFit/>
          </a:bodyPr>
          <a:lstStyle/>
          <a:p>
            <a:endParaRPr lang="en-US" dirty="0"/>
          </a:p>
        </p:txBody>
      </p:sp>
      <p:pic>
        <p:nvPicPr>
          <p:cNvPr id="3" name="Picture 2"/>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282804" y="131975"/>
            <a:ext cx="3827283" cy="1564850"/>
          </a:xfrm>
          <a:prstGeom prst="rect">
            <a:avLst/>
          </a:prstGeom>
          <a:ln>
            <a:noFill/>
          </a:ln>
          <a:effectLst>
            <a:outerShdw blurRad="292100" dist="139700" dir="2700000" algn="tl" rotWithShape="0">
              <a:srgbClr val="333333">
                <a:alpha val="65000"/>
              </a:srgbClr>
            </a:outerShdw>
          </a:effectLst>
        </p:spPr>
      </p:pic>
      <p:pic>
        <p:nvPicPr>
          <p:cNvPr id="4" name="Picture 3"/>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3372893" y="1470332"/>
            <a:ext cx="3553905" cy="942682"/>
          </a:xfrm>
          <a:prstGeom prst="rect">
            <a:avLst/>
          </a:prstGeom>
          <a:ln>
            <a:noFill/>
          </a:ln>
          <a:effectLst>
            <a:outerShdw blurRad="292100" dist="139700" dir="2700000" algn="tl" rotWithShape="0">
              <a:srgbClr val="333333">
                <a:alpha val="65000"/>
              </a:srgbClr>
            </a:outerShdw>
          </a:effectLst>
        </p:spPr>
      </p:pic>
      <p:pic>
        <p:nvPicPr>
          <p:cNvPr id="5" name="Picture 4"/>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1715678" y="2676218"/>
            <a:ext cx="4920793" cy="2065464"/>
          </a:xfrm>
          <a:prstGeom prst="rect">
            <a:avLst/>
          </a:prstGeom>
          <a:ln>
            <a:noFill/>
          </a:ln>
          <a:effectLst>
            <a:outerShdw blurRad="292100" dist="139700" dir="2700000" algn="tl" rotWithShape="0">
              <a:srgbClr val="333333">
                <a:alpha val="65000"/>
              </a:srgbClr>
            </a:outerShdw>
          </a:effectLst>
        </p:spPr>
      </p:pic>
      <p:cxnSp>
        <p:nvCxnSpPr>
          <p:cNvPr id="7" name="Straight Arrow Connector 6"/>
          <p:cNvCxnSpPr/>
          <p:nvPr/>
        </p:nvCxnSpPr>
        <p:spPr>
          <a:xfrm>
            <a:off x="2677212" y="774777"/>
            <a:ext cx="603316" cy="566888"/>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spTree>
  </p:cSld>
  <p:clrMapOvr>
    <a:masterClrMapping/>
  </p:clrMapOvr>
  <p:transition spd="slow">
    <p:cut/>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31"/>
        <p:cNvGrpSpPr/>
        <p:nvPr/>
      </p:nvGrpSpPr>
      <p:grpSpPr>
        <a:xfrm>
          <a:off x="0" y="0"/>
          <a:ext cx="0" cy="0"/>
          <a:chOff x="0" y="0"/>
          <a:chExt cx="0" cy="0"/>
        </a:xfrm>
      </p:grpSpPr>
      <p:sp>
        <p:nvSpPr>
          <p:cNvPr id="332" name="Shape 332"/>
          <p:cNvSpPr txBox="1">
            <a:spLocks noGrp="1"/>
          </p:cNvSpPr>
          <p:nvPr>
            <p:ph type="title"/>
          </p:nvPr>
        </p:nvSpPr>
        <p:spPr>
          <a:xfrm>
            <a:off x="150829" y="103565"/>
            <a:ext cx="5740924" cy="621900"/>
          </a:xfrm>
          <a:prstGeom prst="rect">
            <a:avLst/>
          </a:prstGeom>
        </p:spPr>
        <p:txBody>
          <a:bodyPr lIns="91425" tIns="91425" rIns="91425" bIns="91425" anchor="b" anchorCtr="0">
            <a:noAutofit/>
          </a:bodyPr>
          <a:lstStyle/>
          <a:p>
            <a:pPr lvl="0"/>
            <a:r>
              <a:rPr lang="en" sz="3000" dirty="0" smtClean="0">
                <a:latin typeface="Trebuchet MS" panose="020B0603020202020204" pitchFamily="34" charset="0"/>
              </a:rPr>
              <a:t>Cluster Topics</a:t>
            </a:r>
            <a:endParaRPr lang="en" sz="3000" dirty="0">
              <a:latin typeface="Trebuchet MS" panose="020B0603020202020204" pitchFamily="34" charset="0"/>
            </a:endParaRPr>
          </a:p>
        </p:txBody>
      </p:sp>
      <p:pic>
        <p:nvPicPr>
          <p:cNvPr id="3" name="Picture 2"/>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565609" y="1300899"/>
            <a:ext cx="6202837" cy="3261674"/>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spd="slow">
    <p:cut/>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91"/>
        <p:cNvGrpSpPr/>
        <p:nvPr/>
      </p:nvGrpSpPr>
      <p:grpSpPr>
        <a:xfrm>
          <a:off x="0" y="0"/>
          <a:ext cx="0" cy="0"/>
          <a:chOff x="0" y="0"/>
          <a:chExt cx="0" cy="0"/>
        </a:xfrm>
      </p:grpSpPr>
      <p:sp>
        <p:nvSpPr>
          <p:cNvPr id="292" name="Shape 292"/>
          <p:cNvSpPr txBox="1">
            <a:spLocks noGrp="1"/>
          </p:cNvSpPr>
          <p:nvPr>
            <p:ph type="title"/>
          </p:nvPr>
        </p:nvSpPr>
        <p:spPr>
          <a:xfrm>
            <a:off x="228433" y="499492"/>
            <a:ext cx="6438507" cy="621900"/>
          </a:xfrm>
          <a:prstGeom prst="rect">
            <a:avLst/>
          </a:prstGeom>
        </p:spPr>
        <p:txBody>
          <a:bodyPr lIns="91425" tIns="91425" rIns="91425" bIns="91425" anchor="b" anchorCtr="0">
            <a:noAutofit/>
          </a:bodyPr>
          <a:lstStyle/>
          <a:p>
            <a:pPr lvl="0">
              <a:spcBef>
                <a:spcPts val="0"/>
              </a:spcBef>
              <a:buNone/>
            </a:pPr>
            <a:r>
              <a:rPr lang="en" sz="2900" dirty="0" smtClean="0"/>
              <a:t>The Career Cluster Inventory graphs your scores for the 16 Clusters</a:t>
            </a:r>
            <a:endParaRPr lang="en" sz="2900" dirty="0"/>
          </a:p>
        </p:txBody>
      </p:sp>
      <p:pic>
        <p:nvPicPr>
          <p:cNvPr id="2" name="Picture 1"/>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1623597" y="1291075"/>
            <a:ext cx="4920793" cy="3365369"/>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spd="slow">
    <p:cut/>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hape 276"/>
          <p:cNvSpPr txBox="1">
            <a:spLocks/>
          </p:cNvSpPr>
          <p:nvPr/>
        </p:nvSpPr>
        <p:spPr>
          <a:xfrm>
            <a:off x="444023" y="1801944"/>
            <a:ext cx="6469470" cy="2487558"/>
          </a:xfrm>
          <a:prstGeom prst="rect">
            <a:avLst/>
          </a:prstGeom>
          <a:noFill/>
          <a:ln>
            <a:noFill/>
          </a:ln>
        </p:spPr>
        <p:txBody>
          <a:bodyPr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600"/>
              </a:spcBef>
              <a:spcAft>
                <a:spcPts val="0"/>
              </a:spcAft>
              <a:buClr>
                <a:srgbClr val="CEDBE0"/>
              </a:buClr>
              <a:buSzPct val="100000"/>
              <a:buFont typeface="Muli"/>
              <a:buChar char="■"/>
              <a:defRPr sz="1600" b="0" i="0" u="none" strike="noStrike" cap="none">
                <a:solidFill>
                  <a:srgbClr val="4D778A"/>
                </a:solidFill>
                <a:latin typeface="Muli"/>
                <a:ea typeface="Muli"/>
                <a:cs typeface="Muli"/>
                <a:sym typeface="Muli"/>
              </a:defRPr>
            </a:lvl1pPr>
            <a:lvl2pPr marR="0" lvl="1" algn="l" rtl="0">
              <a:lnSpc>
                <a:spcPct val="100000"/>
              </a:lnSpc>
              <a:spcBef>
                <a:spcPts val="480"/>
              </a:spcBef>
              <a:spcAft>
                <a:spcPts val="0"/>
              </a:spcAft>
              <a:buClr>
                <a:srgbClr val="CEDBE0"/>
              </a:buClr>
              <a:buSzPct val="100000"/>
              <a:buFont typeface="Muli"/>
              <a:buChar char="□"/>
              <a:defRPr sz="1600" b="0" i="0" u="none" strike="noStrike" cap="none">
                <a:solidFill>
                  <a:srgbClr val="4D778A"/>
                </a:solidFill>
                <a:latin typeface="Muli"/>
                <a:ea typeface="Muli"/>
                <a:cs typeface="Muli"/>
                <a:sym typeface="Muli"/>
              </a:defRPr>
            </a:lvl2pPr>
            <a:lvl3pPr marR="0" lvl="2" algn="l" rtl="0">
              <a:lnSpc>
                <a:spcPct val="100000"/>
              </a:lnSpc>
              <a:spcBef>
                <a:spcPts val="480"/>
              </a:spcBef>
              <a:spcAft>
                <a:spcPts val="0"/>
              </a:spcAft>
              <a:buClr>
                <a:srgbClr val="CEDBE0"/>
              </a:buClr>
              <a:buSzPct val="100000"/>
              <a:buFont typeface="Muli"/>
              <a:buChar char="▫"/>
              <a:defRPr sz="1600" b="0" i="0" u="none" strike="noStrike" cap="none">
                <a:solidFill>
                  <a:srgbClr val="4D778A"/>
                </a:solidFill>
                <a:latin typeface="Muli"/>
                <a:ea typeface="Muli"/>
                <a:cs typeface="Muli"/>
                <a:sym typeface="Muli"/>
              </a:defRPr>
            </a:lvl3pPr>
            <a:lvl4pPr marR="0" lvl="3" algn="l" rtl="0">
              <a:lnSpc>
                <a:spcPct val="100000"/>
              </a:lnSpc>
              <a:spcBef>
                <a:spcPts val="360"/>
              </a:spcBef>
              <a:spcAft>
                <a:spcPts val="0"/>
              </a:spcAft>
              <a:buClr>
                <a:srgbClr val="CEDBE0"/>
              </a:buClr>
              <a:buSzPct val="100000"/>
              <a:buFont typeface="Muli"/>
              <a:buChar char="▫"/>
              <a:defRPr sz="1600" b="0" i="0" u="none" strike="noStrike" cap="none">
                <a:solidFill>
                  <a:srgbClr val="4D778A"/>
                </a:solidFill>
                <a:latin typeface="Muli"/>
                <a:ea typeface="Muli"/>
                <a:cs typeface="Muli"/>
                <a:sym typeface="Muli"/>
              </a:defRPr>
            </a:lvl4pPr>
            <a:lvl5pPr marR="0" lvl="4" algn="l" rtl="0">
              <a:lnSpc>
                <a:spcPct val="100000"/>
              </a:lnSpc>
              <a:spcBef>
                <a:spcPts val="360"/>
              </a:spcBef>
              <a:spcAft>
                <a:spcPts val="0"/>
              </a:spcAft>
              <a:buClr>
                <a:srgbClr val="4D778A"/>
              </a:buClr>
              <a:buSzPct val="100000"/>
              <a:buFont typeface="Muli"/>
              <a:buNone/>
              <a:defRPr sz="1600" b="0" i="0" u="none" strike="noStrike" cap="none">
                <a:solidFill>
                  <a:srgbClr val="4D778A"/>
                </a:solidFill>
                <a:latin typeface="Muli"/>
                <a:ea typeface="Muli"/>
                <a:cs typeface="Muli"/>
                <a:sym typeface="Muli"/>
              </a:defRPr>
            </a:lvl5pPr>
            <a:lvl6pPr marR="0" lvl="5" algn="l" rtl="0">
              <a:lnSpc>
                <a:spcPct val="100000"/>
              </a:lnSpc>
              <a:spcBef>
                <a:spcPts val="360"/>
              </a:spcBef>
              <a:spcAft>
                <a:spcPts val="0"/>
              </a:spcAft>
              <a:buClr>
                <a:srgbClr val="4D778A"/>
              </a:buClr>
              <a:buSzPct val="100000"/>
              <a:buFont typeface="Muli"/>
              <a:buNone/>
              <a:defRPr sz="1600" b="0" i="0" u="none" strike="noStrike" cap="none">
                <a:solidFill>
                  <a:srgbClr val="4D778A"/>
                </a:solidFill>
                <a:latin typeface="Muli"/>
                <a:ea typeface="Muli"/>
                <a:cs typeface="Muli"/>
                <a:sym typeface="Muli"/>
              </a:defRPr>
            </a:lvl6pPr>
            <a:lvl7pPr marR="0" lvl="6" algn="l" rtl="0">
              <a:lnSpc>
                <a:spcPct val="100000"/>
              </a:lnSpc>
              <a:spcBef>
                <a:spcPts val="360"/>
              </a:spcBef>
              <a:spcAft>
                <a:spcPts val="0"/>
              </a:spcAft>
              <a:buClr>
                <a:srgbClr val="4D778A"/>
              </a:buClr>
              <a:buSzPct val="100000"/>
              <a:buFont typeface="Muli"/>
              <a:buNone/>
              <a:defRPr sz="1600" b="0" i="0" u="none" strike="noStrike" cap="none">
                <a:solidFill>
                  <a:srgbClr val="4D778A"/>
                </a:solidFill>
                <a:latin typeface="Muli"/>
                <a:ea typeface="Muli"/>
                <a:cs typeface="Muli"/>
                <a:sym typeface="Muli"/>
              </a:defRPr>
            </a:lvl7pPr>
            <a:lvl8pPr marR="0" lvl="7" algn="l" rtl="0">
              <a:lnSpc>
                <a:spcPct val="100000"/>
              </a:lnSpc>
              <a:spcBef>
                <a:spcPts val="360"/>
              </a:spcBef>
              <a:spcAft>
                <a:spcPts val="0"/>
              </a:spcAft>
              <a:buClr>
                <a:srgbClr val="4D778A"/>
              </a:buClr>
              <a:buSzPct val="100000"/>
              <a:buFont typeface="Muli"/>
              <a:buNone/>
              <a:defRPr sz="1600" b="0" i="0" u="none" strike="noStrike" cap="none">
                <a:solidFill>
                  <a:srgbClr val="4D778A"/>
                </a:solidFill>
                <a:latin typeface="Muli"/>
                <a:ea typeface="Muli"/>
                <a:cs typeface="Muli"/>
                <a:sym typeface="Muli"/>
              </a:defRPr>
            </a:lvl8pPr>
            <a:lvl9pPr marR="0" lvl="8" algn="l" rtl="0">
              <a:lnSpc>
                <a:spcPct val="100000"/>
              </a:lnSpc>
              <a:spcBef>
                <a:spcPts val="360"/>
              </a:spcBef>
              <a:spcAft>
                <a:spcPts val="0"/>
              </a:spcAft>
              <a:buClr>
                <a:srgbClr val="4D778A"/>
              </a:buClr>
              <a:buSzPct val="100000"/>
              <a:buFont typeface="Muli"/>
              <a:buNone/>
              <a:defRPr sz="1600" b="0" i="0" u="none" strike="noStrike" cap="none">
                <a:solidFill>
                  <a:srgbClr val="4D778A"/>
                </a:solidFill>
                <a:latin typeface="Muli"/>
                <a:ea typeface="Muli"/>
                <a:cs typeface="Muli"/>
                <a:sym typeface="Muli"/>
              </a:defRPr>
            </a:lvl9pPr>
          </a:lstStyle>
          <a:p>
            <a:pPr marL="285750" indent="-285750">
              <a:spcBef>
                <a:spcPts val="0"/>
              </a:spcBef>
            </a:pPr>
            <a:endParaRPr lang="en-US" dirty="0" smtClean="0">
              <a:latin typeface="Trebuchet MS" panose="020B0603020202020204" pitchFamily="34" charset="0"/>
            </a:endParaRPr>
          </a:p>
          <a:p>
            <a:pPr marL="285750" indent="-285750">
              <a:spcBef>
                <a:spcPts val="0"/>
              </a:spcBef>
            </a:pPr>
            <a:r>
              <a:rPr lang="en-US" dirty="0"/>
              <a:t>Once you get the results, click on the top 3 Career Clusters and </a:t>
            </a:r>
            <a:r>
              <a:rPr lang="en-US" dirty="0" smtClean="0"/>
              <a:t>find </a:t>
            </a:r>
            <a:r>
              <a:rPr lang="en-US" dirty="0"/>
              <a:t>the jobs that </a:t>
            </a:r>
            <a:r>
              <a:rPr lang="en-US" dirty="0" smtClean="0"/>
              <a:t>have:</a:t>
            </a:r>
          </a:p>
          <a:p>
            <a:pPr marL="285750" lvl="2" indent="-285750">
              <a:spcBef>
                <a:spcPts val="0"/>
              </a:spcBef>
            </a:pPr>
            <a:r>
              <a:rPr lang="en-US" dirty="0" smtClean="0">
                <a:latin typeface="Trebuchet MS" panose="020B0603020202020204" pitchFamily="34" charset="0"/>
              </a:rPr>
              <a:t>            -- The top employment opportunities</a:t>
            </a:r>
            <a:endParaRPr lang="en-US" dirty="0">
              <a:latin typeface="Trebuchet MS" panose="020B0603020202020204" pitchFamily="34" charset="0"/>
            </a:endParaRPr>
          </a:p>
          <a:p>
            <a:pPr lvl="4">
              <a:spcBef>
                <a:spcPts val="0"/>
              </a:spcBef>
            </a:pPr>
            <a:r>
              <a:rPr lang="en-US" dirty="0">
                <a:latin typeface="Trebuchet MS" panose="020B0603020202020204" pitchFamily="34" charset="0"/>
              </a:rPr>
              <a:t>	 -- T</a:t>
            </a:r>
            <a:r>
              <a:rPr lang="en-US" dirty="0" smtClean="0">
                <a:latin typeface="Trebuchet MS" panose="020B0603020202020204" pitchFamily="34" charset="0"/>
              </a:rPr>
              <a:t>he jobs that have the top salaries</a:t>
            </a:r>
            <a:endParaRPr lang="en-US" dirty="0">
              <a:latin typeface="Trebuchet MS" panose="020B0603020202020204" pitchFamily="34" charset="0"/>
            </a:endParaRPr>
          </a:p>
          <a:p>
            <a:pPr lvl="4">
              <a:spcBef>
                <a:spcPts val="0"/>
              </a:spcBef>
            </a:pPr>
            <a:r>
              <a:rPr lang="en-US" dirty="0">
                <a:latin typeface="Trebuchet MS" panose="020B0603020202020204" pitchFamily="34" charset="0"/>
              </a:rPr>
              <a:t>	 -- </a:t>
            </a:r>
            <a:r>
              <a:rPr lang="en-US" dirty="0" smtClean="0">
                <a:latin typeface="Trebuchet MS" panose="020B0603020202020204" pitchFamily="34" charset="0"/>
              </a:rPr>
              <a:t>Top employment opportunities</a:t>
            </a:r>
            <a:endParaRPr lang="en-US" dirty="0">
              <a:latin typeface="Trebuchet MS" panose="020B0603020202020204" pitchFamily="34" charset="0"/>
            </a:endParaRPr>
          </a:p>
          <a:p>
            <a:pPr lvl="4">
              <a:spcBef>
                <a:spcPts val="0"/>
              </a:spcBef>
            </a:pPr>
            <a:r>
              <a:rPr lang="en-US" dirty="0">
                <a:latin typeface="Trebuchet MS" panose="020B0603020202020204" pitchFamily="34" charset="0"/>
              </a:rPr>
              <a:t>	 -- </a:t>
            </a:r>
            <a:r>
              <a:rPr lang="en-US" dirty="0" smtClean="0">
                <a:latin typeface="Trebuchet MS" panose="020B0603020202020204" pitchFamily="34" charset="0"/>
              </a:rPr>
              <a:t>High School </a:t>
            </a:r>
            <a:r>
              <a:rPr lang="en-US" dirty="0">
                <a:latin typeface="Trebuchet MS" panose="020B0603020202020204" pitchFamily="34" charset="0"/>
              </a:rPr>
              <a:t>courses to prepare for those careers</a:t>
            </a:r>
            <a:r>
              <a:rPr lang="en-US" dirty="0" smtClean="0"/>
              <a:t>.</a:t>
            </a:r>
            <a:endParaRPr lang="en-US" dirty="0"/>
          </a:p>
        </p:txBody>
      </p:sp>
      <p:sp>
        <p:nvSpPr>
          <p:cNvPr id="4" name="Shape 292"/>
          <p:cNvSpPr txBox="1">
            <a:spLocks/>
          </p:cNvSpPr>
          <p:nvPr/>
        </p:nvSpPr>
        <p:spPr>
          <a:xfrm>
            <a:off x="444023" y="1071922"/>
            <a:ext cx="6438507" cy="621900"/>
          </a:xfrm>
          <a:prstGeom prst="rect">
            <a:avLst/>
          </a:prstGeom>
        </p:spPr>
        <p:txBody>
          <a:bodyPr lIns="91425" tIns="91425" rIns="91425" bIns="91425"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stStyle>
          <a:p>
            <a:r>
              <a:rPr lang="en" sz="2900" dirty="0" smtClean="0"/>
              <a:t>The Career Cluster Inventory Activity</a:t>
            </a:r>
            <a:endParaRPr lang="en" sz="2900" dirty="0"/>
          </a:p>
        </p:txBody>
      </p:sp>
    </p:spTree>
    <p:extLst>
      <p:ext uri="{BB962C8B-B14F-4D97-AF65-F5344CB8AC3E}">
        <p14:creationId xmlns:p14="http://schemas.microsoft.com/office/powerpoint/2010/main" val="7530149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97"/>
        <p:cNvGrpSpPr/>
        <p:nvPr/>
      </p:nvGrpSpPr>
      <p:grpSpPr>
        <a:xfrm>
          <a:off x="0" y="0"/>
          <a:ext cx="0" cy="0"/>
          <a:chOff x="0" y="0"/>
          <a:chExt cx="0" cy="0"/>
        </a:xfrm>
      </p:grpSpPr>
      <p:sp>
        <p:nvSpPr>
          <p:cNvPr id="298" name="Shape 298"/>
          <p:cNvSpPr txBox="1">
            <a:spLocks noGrp="1"/>
          </p:cNvSpPr>
          <p:nvPr>
            <p:ph type="ctrTitle" idx="4294967295"/>
          </p:nvPr>
        </p:nvSpPr>
        <p:spPr>
          <a:xfrm>
            <a:off x="1734173" y="311085"/>
            <a:ext cx="5230499" cy="870424"/>
          </a:xfrm>
          <a:prstGeom prst="rect">
            <a:avLst/>
          </a:prstGeom>
        </p:spPr>
        <p:txBody>
          <a:bodyPr lIns="91425" tIns="91425" rIns="91425" bIns="91425" anchor="b" anchorCtr="0">
            <a:noAutofit/>
          </a:bodyPr>
          <a:lstStyle/>
          <a:p>
            <a:pPr lvl="0" rtl="0">
              <a:spcBef>
                <a:spcPts val="0"/>
              </a:spcBef>
              <a:buNone/>
            </a:pPr>
            <a:r>
              <a:rPr lang="en-US" sz="3000" dirty="0" smtClean="0">
                <a:solidFill>
                  <a:schemeClr val="bg1">
                    <a:lumMod val="65000"/>
                  </a:schemeClr>
                </a:solidFill>
                <a:latin typeface="Trebuchet MS" panose="020B0603020202020204" pitchFamily="34" charset="0"/>
              </a:rPr>
              <a:t>Discussion Prompts</a:t>
            </a:r>
            <a:r>
              <a:rPr lang="en-US" sz="3000" dirty="0" smtClean="0">
                <a:solidFill>
                  <a:schemeClr val="bg1">
                    <a:lumMod val="65000"/>
                  </a:schemeClr>
                </a:solidFill>
                <a:latin typeface="Trebuchet MS" panose="020B0603020202020204" pitchFamily="34" charset="0"/>
              </a:rPr>
              <a:t>: </a:t>
            </a:r>
            <a:endParaRPr lang="en" sz="3000" dirty="0">
              <a:solidFill>
                <a:schemeClr val="bg1">
                  <a:lumMod val="65000"/>
                </a:schemeClr>
              </a:solidFill>
              <a:latin typeface="Trebuchet MS" panose="020B0603020202020204" pitchFamily="34" charset="0"/>
            </a:endParaRPr>
          </a:p>
        </p:txBody>
      </p:sp>
      <p:sp>
        <p:nvSpPr>
          <p:cNvPr id="299" name="Shape 299"/>
          <p:cNvSpPr txBox="1">
            <a:spLocks noGrp="1"/>
          </p:cNvSpPr>
          <p:nvPr>
            <p:ph type="subTitle" idx="4294967295"/>
          </p:nvPr>
        </p:nvSpPr>
        <p:spPr>
          <a:xfrm>
            <a:off x="2306228" y="1574276"/>
            <a:ext cx="4912327" cy="2460396"/>
          </a:xfrm>
          <a:prstGeom prst="rect">
            <a:avLst/>
          </a:prstGeom>
        </p:spPr>
        <p:txBody>
          <a:bodyPr lIns="91425" tIns="91425" rIns="91425" bIns="91425" anchor="t" anchorCtr="0">
            <a:noAutofit/>
          </a:bodyPr>
          <a:lstStyle/>
          <a:p>
            <a:pPr marL="342900" lvl="0" indent="-342900" rtl="0">
              <a:spcBef>
                <a:spcPts val="0"/>
              </a:spcBef>
              <a:buAutoNum type="arabicPeriod"/>
            </a:pPr>
            <a:r>
              <a:rPr lang="en" sz="1800" dirty="0" smtClean="0">
                <a:latin typeface="Trebuchet MS" panose="020B0603020202020204" pitchFamily="34" charset="0"/>
              </a:rPr>
              <a:t>My three highest clusters are </a:t>
            </a:r>
            <a:r>
              <a:rPr lang="en" sz="1800" dirty="0" smtClean="0">
                <a:latin typeface="Trebuchet MS" panose="020B0603020202020204" pitchFamily="34" charset="0"/>
              </a:rPr>
              <a:t>…</a:t>
            </a:r>
          </a:p>
          <a:p>
            <a:pPr marL="342900" lvl="0" indent="-342900" rtl="0">
              <a:spcBef>
                <a:spcPts val="0"/>
              </a:spcBef>
              <a:buAutoNum type="arabicPeriod"/>
            </a:pPr>
            <a:endParaRPr lang="en" sz="1800" dirty="0" smtClean="0">
              <a:latin typeface="Trebuchet MS" panose="020B0603020202020204" pitchFamily="34" charset="0"/>
            </a:endParaRPr>
          </a:p>
          <a:p>
            <a:pPr marL="342900" lvl="0" indent="-342900" rtl="0">
              <a:spcBef>
                <a:spcPts val="0"/>
              </a:spcBef>
              <a:buAutoNum type="arabicPeriod"/>
            </a:pPr>
            <a:endParaRPr lang="en" sz="1800" dirty="0" smtClean="0">
              <a:latin typeface="Trebuchet MS" panose="020B0603020202020204" pitchFamily="34" charset="0"/>
            </a:endParaRPr>
          </a:p>
          <a:p>
            <a:pPr marL="342900" lvl="0" indent="-342900" rtl="0">
              <a:spcBef>
                <a:spcPts val="0"/>
              </a:spcBef>
              <a:buAutoNum type="arabicPeriod"/>
            </a:pPr>
            <a:r>
              <a:rPr lang="en-US" sz="1800" dirty="0" smtClean="0">
                <a:latin typeface="Trebuchet MS" panose="020B0603020202020204" pitchFamily="34" charset="0"/>
              </a:rPr>
              <a:t>What </a:t>
            </a:r>
            <a:r>
              <a:rPr lang="en-US" sz="1800" dirty="0">
                <a:latin typeface="Trebuchet MS" panose="020B0603020202020204" pitchFamily="34" charset="0"/>
              </a:rPr>
              <a:t>occupations interest you now? </a:t>
            </a:r>
            <a:r>
              <a:rPr lang="en" sz="1800" dirty="0" smtClean="0">
                <a:latin typeface="Trebuchet MS" panose="020B0603020202020204" pitchFamily="34" charset="0"/>
              </a:rPr>
              <a:t> </a:t>
            </a:r>
          </a:p>
          <a:p>
            <a:pPr marL="342900" lvl="0" indent="-342900" rtl="0">
              <a:spcBef>
                <a:spcPts val="0"/>
              </a:spcBef>
              <a:buAutoNum type="arabicPeriod"/>
            </a:pPr>
            <a:endParaRPr lang="en" sz="1800" dirty="0" smtClean="0">
              <a:latin typeface="Trebuchet MS" panose="020B0603020202020204" pitchFamily="34" charset="0"/>
            </a:endParaRPr>
          </a:p>
          <a:p>
            <a:pPr marL="342900" lvl="0" indent="-342900" rtl="0">
              <a:spcBef>
                <a:spcPts val="0"/>
              </a:spcBef>
              <a:buAutoNum type="arabicPeriod"/>
            </a:pPr>
            <a:endParaRPr lang="en" sz="1800" dirty="0" smtClean="0">
              <a:latin typeface="Trebuchet MS" panose="020B0603020202020204" pitchFamily="34" charset="0"/>
            </a:endParaRPr>
          </a:p>
          <a:p>
            <a:pPr marL="342900" indent="-342900">
              <a:buAutoNum type="arabicPeriod"/>
            </a:pPr>
            <a:r>
              <a:rPr lang="en-US" sz="1800" dirty="0" smtClean="0">
                <a:latin typeface="Trebuchet MS" panose="020B0603020202020204" pitchFamily="34" charset="0"/>
              </a:rPr>
              <a:t>What </a:t>
            </a:r>
            <a:r>
              <a:rPr lang="en-US" sz="1800" dirty="0">
                <a:latin typeface="Trebuchet MS" panose="020B0603020202020204" pitchFamily="34" charset="0"/>
              </a:rPr>
              <a:t>did you learn about yourself from the assessment you just completed (Career Cluster Inventory)? </a:t>
            </a:r>
          </a:p>
          <a:p>
            <a:pPr marL="342900" indent="-342900">
              <a:buAutoNum type="arabicPeriod"/>
            </a:pPr>
            <a:endParaRPr lang="en-US" dirty="0">
              <a:latin typeface="Trebuchet MS" panose="020B0603020202020204" pitchFamily="34" charset="0"/>
            </a:endParaRPr>
          </a:p>
          <a:p>
            <a:pPr marL="342900" lvl="0" indent="-342900" rtl="0">
              <a:spcBef>
                <a:spcPts val="0"/>
              </a:spcBef>
              <a:buAutoNum type="arabicPeriod"/>
            </a:pPr>
            <a:endParaRPr lang="en" dirty="0">
              <a:latin typeface="Trebuchet MS" panose="020B0603020202020204" pitchFamily="34" charset="0"/>
            </a:endParaRPr>
          </a:p>
        </p:txBody>
      </p:sp>
    </p:spTree>
  </p:cSld>
  <p:clrMapOvr>
    <a:masterClrMapping/>
  </p:clrMapOvr>
  <p:transition spd="slow">
    <p:cut/>
  </p:transition>
  <p:timing>
    <p:tnLst>
      <p:par>
        <p:cTn id="1" dur="indefinite" restart="never" nodeType="tmRoot"/>
      </p:par>
    </p:tnLst>
  </p:timing>
</p:sld>
</file>

<file path=ppt/theme/theme1.xml><?xml version="1.0" encoding="utf-8"?>
<a:theme xmlns:a="http://schemas.openxmlformats.org/drawingml/2006/main" name="Titania template">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6683</TotalTime>
  <Words>308</Words>
  <Application>Microsoft Office PowerPoint</Application>
  <PresentationFormat>On-screen Show (16:9)</PresentationFormat>
  <Paragraphs>44</Paragraphs>
  <Slides>13</Slides>
  <Notes>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Arial</vt:lpstr>
      <vt:lpstr>Arvo</vt:lpstr>
      <vt:lpstr>Trebuchet MS</vt:lpstr>
      <vt:lpstr>Muli</vt:lpstr>
      <vt:lpstr>Titania template</vt:lpstr>
      <vt:lpstr>Assessing My Career Clusters</vt:lpstr>
      <vt:lpstr>What is a “Career Cluster?” </vt:lpstr>
      <vt:lpstr>How to Login to MO Connections</vt:lpstr>
      <vt:lpstr>How to Login to MO Connections</vt:lpstr>
      <vt:lpstr>How to Login to Complete the Career Cluster Inventory</vt:lpstr>
      <vt:lpstr>PowerPoint Presentation</vt:lpstr>
      <vt:lpstr>PowerPoint Presentation</vt:lpstr>
      <vt:lpstr>Career Cluster Inventory </vt:lpstr>
      <vt:lpstr>PowerPoint Presentation</vt:lpstr>
      <vt:lpstr>Cluster Topics</vt:lpstr>
      <vt:lpstr>The Career Cluster Inventory graphs your scores for the 16 Clusters</vt:lpstr>
      <vt:lpstr>PowerPoint Presentation</vt:lpstr>
      <vt:lpstr>Discussion Prompts: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This is your presentation title</dc:title>
  <dc:creator>Tejan, Khadija C.</dc:creator>
  <cp:lastModifiedBy>Tejan, Khadija C.</cp:lastModifiedBy>
  <cp:revision>89</cp:revision>
  <dcterms:modified xsi:type="dcterms:W3CDTF">2020-09-30T14:18:56Z</dcterms:modified>
</cp:coreProperties>
</file>