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14"/>
  </p:handoutMasterIdLst>
  <p:sldIdLst>
    <p:sldId id="256" r:id="rId2"/>
    <p:sldId id="259" r:id="rId3"/>
    <p:sldId id="257" r:id="rId4"/>
    <p:sldId id="258" r:id="rId5"/>
    <p:sldId id="260" r:id="rId6"/>
    <p:sldId id="261" r:id="rId7"/>
    <p:sldId id="269" r:id="rId8"/>
    <p:sldId id="262" r:id="rId9"/>
    <p:sldId id="263" r:id="rId10"/>
    <p:sldId id="268" r:id="rId11"/>
    <p:sldId id="266" r:id="rId12"/>
    <p:sldId id="267" r:id="rId13"/>
  </p:sldIdLst>
  <p:sldSz cx="12192000" cy="6858000"/>
  <p:notesSz cx="6881813"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4" d="100"/>
          <a:sy n="64" d="100"/>
        </p:scale>
        <p:origin x="748" y="48"/>
      </p:cViewPr>
      <p:guideLst/>
    </p:cSldViewPr>
  </p:slideViewPr>
  <p:notesTextViewPr>
    <p:cViewPr>
      <p:scale>
        <a:sx n="3" d="2"/>
        <a:sy n="3" d="2"/>
      </p:scale>
      <p:origin x="0" y="0"/>
    </p:cViewPr>
  </p:notesTextViewPr>
  <p:sorterViewPr>
    <p:cViewPr>
      <p:scale>
        <a:sx n="100" d="100"/>
        <a:sy n="100" d="100"/>
      </p:scale>
      <p:origin x="0" y="-23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6434"/>
          </a:xfrm>
          <a:prstGeom prst="rect">
            <a:avLst/>
          </a:prstGeom>
        </p:spPr>
        <p:txBody>
          <a:bodyPr vert="horz" lIns="92446" tIns="46223" rIns="92446" bIns="46223" rtlCol="0"/>
          <a:lstStyle>
            <a:lvl1pPr algn="r">
              <a:defRPr sz="1200"/>
            </a:lvl1pPr>
          </a:lstStyle>
          <a:p>
            <a:fld id="{8004BF06-487C-4410-8C52-CF1E61AB4037}" type="datetimeFigureOut">
              <a:rPr lang="en-US" smtClean="0"/>
              <a:t>2/17/2022</a:t>
            </a:fld>
            <a:endParaRPr lang="en-US"/>
          </a:p>
        </p:txBody>
      </p:sp>
      <p:sp>
        <p:nvSpPr>
          <p:cNvPr id="4" name="Footer Placeholder 3"/>
          <p:cNvSpPr>
            <a:spLocks noGrp="1"/>
          </p:cNvSpPr>
          <p:nvPr>
            <p:ph type="ftr" sz="quarter" idx="2"/>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6433"/>
          </a:xfrm>
          <a:prstGeom prst="rect">
            <a:avLst/>
          </a:prstGeom>
        </p:spPr>
        <p:txBody>
          <a:bodyPr vert="horz" lIns="92446" tIns="46223" rIns="92446" bIns="46223" rtlCol="0" anchor="b"/>
          <a:lstStyle>
            <a:lvl1pPr algn="r">
              <a:defRPr sz="1200"/>
            </a:lvl1pPr>
          </a:lstStyle>
          <a:p>
            <a:fld id="{2D80DF43-4FA9-4152-AC27-574B25CF5A0E}" type="slidenum">
              <a:rPr lang="en-US" smtClean="0"/>
              <a:t>‹#›</a:t>
            </a:fld>
            <a:endParaRPr lang="en-US"/>
          </a:p>
        </p:txBody>
      </p:sp>
    </p:spTree>
    <p:extLst>
      <p:ext uri="{BB962C8B-B14F-4D97-AF65-F5344CB8AC3E}">
        <p14:creationId xmlns:p14="http://schemas.microsoft.com/office/powerpoint/2010/main" val="121793763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2/17/2022</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goo.gl/forms/5nvco8hUrp6kEEAt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Proposed Operating Budget</a:t>
            </a:r>
          </a:p>
        </p:txBody>
      </p:sp>
      <p:sp>
        <p:nvSpPr>
          <p:cNvPr id="3" name="Subtitle 2"/>
          <p:cNvSpPr>
            <a:spLocks noGrp="1"/>
          </p:cNvSpPr>
          <p:nvPr>
            <p:ph type="subTitle" idx="1"/>
          </p:nvPr>
        </p:nvSpPr>
        <p:spPr/>
        <p:txBody>
          <a:bodyPr/>
          <a:lstStyle/>
          <a:p>
            <a:r>
              <a:rPr lang="en-US" dirty="0"/>
              <a:t>FY 2023</a:t>
            </a:r>
          </a:p>
          <a:p>
            <a:endParaRPr lang="en-US" dirty="0"/>
          </a:p>
        </p:txBody>
      </p:sp>
    </p:spTree>
    <p:extLst>
      <p:ext uri="{BB962C8B-B14F-4D97-AF65-F5344CB8AC3E}">
        <p14:creationId xmlns:p14="http://schemas.microsoft.com/office/powerpoint/2010/main" val="13323945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2885153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Thoughts Going Forward</a:t>
            </a:r>
          </a:p>
        </p:txBody>
      </p:sp>
      <p:sp>
        <p:nvSpPr>
          <p:cNvPr id="3" name="Content Placeholder 2"/>
          <p:cNvSpPr>
            <a:spLocks noGrp="1"/>
          </p:cNvSpPr>
          <p:nvPr>
            <p:ph idx="1"/>
          </p:nvPr>
        </p:nvSpPr>
        <p:spPr/>
        <p:txBody>
          <a:bodyPr>
            <a:normAutofit/>
          </a:bodyPr>
          <a:lstStyle/>
          <a:p>
            <a:r>
              <a:rPr lang="en-US" dirty="0"/>
              <a:t>Funding outlook for FY’24</a:t>
            </a:r>
          </a:p>
          <a:p>
            <a:endParaRPr lang="en-US" dirty="0"/>
          </a:p>
          <a:p>
            <a:r>
              <a:rPr lang="en-US" dirty="0"/>
              <a:t>There are two budget amendments to the state FY’23 that would base direct aid to governors' schools on the SOQs.  This could yield as much as $500,000 in additional revenue.  </a:t>
            </a:r>
          </a:p>
          <a:p>
            <a:endParaRPr lang="en-US" dirty="0"/>
          </a:p>
        </p:txBody>
      </p:sp>
    </p:spTree>
    <p:extLst>
      <p:ext uri="{BB962C8B-B14F-4D97-AF65-F5344CB8AC3E}">
        <p14:creationId xmlns:p14="http://schemas.microsoft.com/office/powerpoint/2010/main" val="127466904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Steps</a:t>
            </a:r>
          </a:p>
        </p:txBody>
      </p:sp>
      <p:sp>
        <p:nvSpPr>
          <p:cNvPr id="3" name="Content Placeholder 2"/>
          <p:cNvSpPr>
            <a:spLocks noGrp="1"/>
          </p:cNvSpPr>
          <p:nvPr>
            <p:ph idx="1"/>
          </p:nvPr>
        </p:nvSpPr>
        <p:spPr/>
        <p:txBody>
          <a:bodyPr/>
          <a:lstStyle/>
          <a:p>
            <a:r>
              <a:rPr lang="en-US" dirty="0"/>
              <a:t>March 18 - Budget Public Hearing</a:t>
            </a:r>
          </a:p>
          <a:p>
            <a:pPr marL="0" indent="0">
              <a:buNone/>
            </a:pPr>
            <a:r>
              <a:rPr lang="en-US" dirty="0"/>
              <a:t>	</a:t>
            </a:r>
            <a:r>
              <a:rPr lang="en-US" u="sng" dirty="0">
                <a:hlinkClick r:id="rId2"/>
              </a:rPr>
              <a:t>https://goo.gl/forms/5nvco8hUrp6kEEAt1</a:t>
            </a:r>
            <a:r>
              <a:rPr lang="en-US" dirty="0"/>
              <a:t> </a:t>
            </a:r>
          </a:p>
          <a:p>
            <a:r>
              <a:rPr lang="en-US" dirty="0"/>
              <a:t>April 15 - Request for Budget Approval</a:t>
            </a:r>
          </a:p>
          <a:p>
            <a:endParaRPr lang="en-US" dirty="0"/>
          </a:p>
        </p:txBody>
      </p:sp>
    </p:spTree>
    <p:extLst>
      <p:ext uri="{BB962C8B-B14F-4D97-AF65-F5344CB8AC3E}">
        <p14:creationId xmlns:p14="http://schemas.microsoft.com/office/powerpoint/2010/main" val="143797520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4" name="Content Placeholder 3"/>
          <p:cNvSpPr>
            <a:spLocks noGrp="1"/>
          </p:cNvSpPr>
          <p:nvPr>
            <p:ph idx="1"/>
          </p:nvPr>
        </p:nvSpPr>
        <p:spPr/>
        <p:txBody>
          <a:bodyPr>
            <a:normAutofit/>
          </a:bodyPr>
          <a:lstStyle/>
          <a:p>
            <a:pPr marL="0" indent="0" algn="ctr">
              <a:buNone/>
            </a:pPr>
            <a:r>
              <a:rPr lang="en-US" dirty="0"/>
              <a:t>Fiscal Year ‘23 is the first year of the State Budget Biennium and revenue numbers are reflective of the current funding level provided by the DOE.  The FY ‘23 State Budget was presented with a 5% increase in compensation for teachers and staff listed in the SOQs.  We are able to support this increase for all faculty and staff.  </a:t>
            </a:r>
          </a:p>
          <a:p>
            <a:pPr marL="0" indent="0" algn="ctr">
              <a:buNone/>
            </a:pPr>
            <a:r>
              <a:rPr lang="en-US" dirty="0"/>
              <a:t>We are proposing a modest budget increase to address the needs of the school and to continue to fund capital projects.</a:t>
            </a:r>
          </a:p>
        </p:txBody>
      </p:sp>
    </p:spTree>
    <p:extLst>
      <p:ext uri="{BB962C8B-B14F-4D97-AF65-F5344CB8AC3E}">
        <p14:creationId xmlns:p14="http://schemas.microsoft.com/office/powerpoint/2010/main" val="112627723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Revenue</a:t>
            </a: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5597859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Revenue Overview</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19865567"/>
              </p:ext>
            </p:extLst>
          </p:nvPr>
        </p:nvGraphicFramePr>
        <p:xfrm>
          <a:off x="5431786" y="2760135"/>
          <a:ext cx="5425104" cy="1425498"/>
        </p:xfrm>
        <a:graphic>
          <a:graphicData uri="http://schemas.openxmlformats.org/drawingml/2006/table">
            <a:tbl>
              <a:tblPr firstRow="1" bandRow="1">
                <a:tableStyleId>{5C22544A-7EE6-4342-B048-85BDC9FD1C3A}</a:tableStyleId>
              </a:tblPr>
              <a:tblGrid>
                <a:gridCol w="2712552">
                  <a:extLst>
                    <a:ext uri="{9D8B030D-6E8A-4147-A177-3AD203B41FA5}">
                      <a16:colId xmlns:a16="http://schemas.microsoft.com/office/drawing/2014/main" val="20000"/>
                    </a:ext>
                  </a:extLst>
                </a:gridCol>
                <a:gridCol w="2712552">
                  <a:extLst>
                    <a:ext uri="{9D8B030D-6E8A-4147-A177-3AD203B41FA5}">
                      <a16:colId xmlns:a16="http://schemas.microsoft.com/office/drawing/2014/main" val="20001"/>
                    </a:ext>
                  </a:extLst>
                </a:gridCol>
              </a:tblGrid>
              <a:tr h="475166">
                <a:tc>
                  <a:txBody>
                    <a:bodyPr/>
                    <a:lstStyle/>
                    <a:p>
                      <a:r>
                        <a:rPr lang="en-US" dirty="0"/>
                        <a:t>Fiscal</a:t>
                      </a:r>
                      <a:r>
                        <a:rPr lang="en-US" baseline="0" dirty="0"/>
                        <a:t> Year</a:t>
                      </a:r>
                      <a:endParaRPr lang="en-US" dirty="0"/>
                    </a:p>
                  </a:txBody>
                  <a:tcPr/>
                </a:tc>
                <a:tc>
                  <a:txBody>
                    <a:bodyPr/>
                    <a:lstStyle/>
                    <a:p>
                      <a:r>
                        <a:rPr lang="en-US" dirty="0"/>
                        <a:t>Amount</a:t>
                      </a:r>
                    </a:p>
                  </a:txBody>
                  <a:tcPr/>
                </a:tc>
                <a:extLst>
                  <a:ext uri="{0D108BD9-81ED-4DB2-BD59-A6C34878D82A}">
                    <a16:rowId xmlns:a16="http://schemas.microsoft.com/office/drawing/2014/main" val="10000"/>
                  </a:ext>
                </a:extLst>
              </a:tr>
              <a:tr h="475166">
                <a:tc>
                  <a:txBody>
                    <a:bodyPr/>
                    <a:lstStyle/>
                    <a:p>
                      <a:r>
                        <a:rPr lang="en-US" dirty="0"/>
                        <a:t>FY ‘22</a:t>
                      </a:r>
                    </a:p>
                  </a:txBody>
                  <a:tcPr/>
                </a:tc>
                <a:tc>
                  <a:txBody>
                    <a:bodyPr/>
                    <a:lstStyle/>
                    <a:p>
                      <a:r>
                        <a:rPr lang="en-US" dirty="0"/>
                        <a:t>$9,275,112</a:t>
                      </a:r>
                    </a:p>
                  </a:txBody>
                  <a:tcPr/>
                </a:tc>
                <a:extLst>
                  <a:ext uri="{0D108BD9-81ED-4DB2-BD59-A6C34878D82A}">
                    <a16:rowId xmlns:a16="http://schemas.microsoft.com/office/drawing/2014/main" val="10001"/>
                  </a:ext>
                </a:extLst>
              </a:tr>
              <a:tr h="475166">
                <a:tc>
                  <a:txBody>
                    <a:bodyPr/>
                    <a:lstStyle/>
                    <a:p>
                      <a:r>
                        <a:rPr lang="en-US" dirty="0"/>
                        <a:t>FY ’23</a:t>
                      </a:r>
                    </a:p>
                  </a:txBody>
                  <a:tcPr/>
                </a:tc>
                <a:tc>
                  <a:txBody>
                    <a:bodyPr/>
                    <a:lstStyle/>
                    <a:p>
                      <a:r>
                        <a:rPr lang="en-US" dirty="0"/>
                        <a:t>$9,610,679</a:t>
                      </a:r>
                    </a:p>
                  </a:txBody>
                  <a:tcPr/>
                </a:tc>
                <a:extLst>
                  <a:ext uri="{0D108BD9-81ED-4DB2-BD59-A6C34878D82A}">
                    <a16:rowId xmlns:a16="http://schemas.microsoft.com/office/drawing/2014/main" val="10002"/>
                  </a:ext>
                </a:extLst>
              </a:tr>
            </a:tbl>
          </a:graphicData>
        </a:graphic>
      </p:graphicFrame>
      <p:sp>
        <p:nvSpPr>
          <p:cNvPr id="4" name="Text Placeholder 3"/>
          <p:cNvSpPr>
            <a:spLocks noGrp="1"/>
          </p:cNvSpPr>
          <p:nvPr>
            <p:ph type="body" sz="half" idx="2"/>
          </p:nvPr>
        </p:nvSpPr>
        <p:spPr/>
        <p:txBody>
          <a:bodyPr>
            <a:normAutofit/>
          </a:bodyPr>
          <a:lstStyle/>
          <a:p>
            <a:r>
              <a:rPr lang="en-US" sz="2800" b="1" dirty="0"/>
              <a:t>Total Increase:</a:t>
            </a:r>
          </a:p>
          <a:p>
            <a:r>
              <a:rPr lang="en-US" sz="2800" b="1" dirty="0"/>
              <a:t>$335,537 (3.6%)</a:t>
            </a:r>
          </a:p>
        </p:txBody>
      </p:sp>
    </p:spTree>
    <p:extLst>
      <p:ext uri="{BB962C8B-B14F-4D97-AF65-F5344CB8AC3E}">
        <p14:creationId xmlns:p14="http://schemas.microsoft.com/office/powerpoint/2010/main" val="104783755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Revenue Detail</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11453182"/>
              </p:ext>
            </p:extLst>
          </p:nvPr>
        </p:nvGraphicFramePr>
        <p:xfrm>
          <a:off x="5391611" y="1634570"/>
          <a:ext cx="5470526" cy="4030733"/>
        </p:xfrm>
        <a:graphic>
          <a:graphicData uri="http://schemas.openxmlformats.org/drawingml/2006/table">
            <a:tbl>
              <a:tblPr firstRow="1" bandRow="1">
                <a:tableStyleId>{5C22544A-7EE6-4342-B048-85BDC9FD1C3A}</a:tableStyleId>
              </a:tblPr>
              <a:tblGrid>
                <a:gridCol w="2735263">
                  <a:extLst>
                    <a:ext uri="{9D8B030D-6E8A-4147-A177-3AD203B41FA5}">
                      <a16:colId xmlns:a16="http://schemas.microsoft.com/office/drawing/2014/main" val="20000"/>
                    </a:ext>
                  </a:extLst>
                </a:gridCol>
                <a:gridCol w="2735263">
                  <a:extLst>
                    <a:ext uri="{9D8B030D-6E8A-4147-A177-3AD203B41FA5}">
                      <a16:colId xmlns:a16="http://schemas.microsoft.com/office/drawing/2014/main" val="20001"/>
                    </a:ext>
                  </a:extLst>
                </a:gridCol>
              </a:tblGrid>
              <a:tr h="403073">
                <a:tc>
                  <a:txBody>
                    <a:bodyPr/>
                    <a:lstStyle/>
                    <a:p>
                      <a:r>
                        <a:rPr lang="en-US" dirty="0"/>
                        <a:t>Description</a:t>
                      </a:r>
                    </a:p>
                  </a:txBody>
                  <a:tcPr/>
                </a:tc>
                <a:tc>
                  <a:txBody>
                    <a:bodyPr/>
                    <a:lstStyle/>
                    <a:p>
                      <a:r>
                        <a:rPr lang="en-US" dirty="0"/>
                        <a:t>Amount</a:t>
                      </a:r>
                    </a:p>
                  </a:txBody>
                  <a:tcPr/>
                </a:tc>
                <a:extLst>
                  <a:ext uri="{0D108BD9-81ED-4DB2-BD59-A6C34878D82A}">
                    <a16:rowId xmlns:a16="http://schemas.microsoft.com/office/drawing/2014/main" val="10000"/>
                  </a:ext>
                </a:extLst>
              </a:tr>
              <a:tr h="1007684">
                <a:tc>
                  <a:txBody>
                    <a:bodyPr/>
                    <a:lstStyle/>
                    <a:p>
                      <a:r>
                        <a:rPr lang="en-US" dirty="0"/>
                        <a:t>Local Contribution:</a:t>
                      </a:r>
                    </a:p>
                    <a:p>
                      <a:r>
                        <a:rPr lang="en-US" dirty="0"/>
                        <a:t>760 students x $8,866 (3.0 %</a:t>
                      </a:r>
                      <a:r>
                        <a:rPr lang="en-US" baseline="0" dirty="0"/>
                        <a:t> </a:t>
                      </a:r>
                      <a:r>
                        <a:rPr lang="en-US" dirty="0"/>
                        <a:t>per student increase)</a:t>
                      </a:r>
                    </a:p>
                  </a:txBody>
                  <a:tcPr/>
                </a:tc>
                <a:tc>
                  <a:txBody>
                    <a:bodyPr/>
                    <a:lstStyle/>
                    <a:p>
                      <a:r>
                        <a:rPr lang="en-US" dirty="0"/>
                        <a:t>$6,738,160</a:t>
                      </a:r>
                    </a:p>
                  </a:txBody>
                  <a:tcPr/>
                </a:tc>
                <a:extLst>
                  <a:ext uri="{0D108BD9-81ED-4DB2-BD59-A6C34878D82A}">
                    <a16:rowId xmlns:a16="http://schemas.microsoft.com/office/drawing/2014/main" val="10001"/>
                  </a:ext>
                </a:extLst>
              </a:tr>
              <a:tr h="403073">
                <a:tc>
                  <a:txBody>
                    <a:bodyPr/>
                    <a:lstStyle/>
                    <a:p>
                      <a:r>
                        <a:rPr lang="en-US" dirty="0"/>
                        <a:t>Building Rental</a:t>
                      </a:r>
                    </a:p>
                  </a:txBody>
                  <a:tcPr/>
                </a:tc>
                <a:tc>
                  <a:txBody>
                    <a:bodyPr/>
                    <a:lstStyle/>
                    <a:p>
                      <a:r>
                        <a:rPr lang="en-US" dirty="0"/>
                        <a:t>$7,000</a:t>
                      </a:r>
                    </a:p>
                  </a:txBody>
                  <a:tcPr/>
                </a:tc>
                <a:extLst>
                  <a:ext uri="{0D108BD9-81ED-4DB2-BD59-A6C34878D82A}">
                    <a16:rowId xmlns:a16="http://schemas.microsoft.com/office/drawing/2014/main" val="10002"/>
                  </a:ext>
                </a:extLst>
              </a:tr>
              <a:tr h="403073">
                <a:tc>
                  <a:txBody>
                    <a:bodyPr/>
                    <a:lstStyle/>
                    <a:p>
                      <a:r>
                        <a:rPr lang="en-US" dirty="0"/>
                        <a:t>Salary Supplement Incentive</a:t>
                      </a:r>
                    </a:p>
                  </a:txBody>
                  <a:tcPr/>
                </a:tc>
                <a:tc>
                  <a:txBody>
                    <a:bodyPr/>
                    <a:lstStyle/>
                    <a:p>
                      <a:r>
                        <a:rPr lang="en-US" dirty="0"/>
                        <a:t>$12,500</a:t>
                      </a:r>
                    </a:p>
                  </a:txBody>
                  <a:tcPr/>
                </a:tc>
                <a:extLst>
                  <a:ext uri="{0D108BD9-81ED-4DB2-BD59-A6C34878D82A}">
                    <a16:rowId xmlns:a16="http://schemas.microsoft.com/office/drawing/2014/main" val="10003"/>
                  </a:ext>
                </a:extLst>
              </a:tr>
              <a:tr h="403073">
                <a:tc>
                  <a:txBody>
                    <a:bodyPr/>
                    <a:lstStyle/>
                    <a:p>
                      <a:r>
                        <a:rPr lang="en-US" dirty="0"/>
                        <a:t>Dual</a:t>
                      </a:r>
                      <a:r>
                        <a:rPr lang="en-US" baseline="0" dirty="0"/>
                        <a:t> Enrollment</a:t>
                      </a:r>
                      <a:endParaRPr lang="en-US" dirty="0"/>
                    </a:p>
                  </a:txBody>
                  <a:tcPr/>
                </a:tc>
                <a:tc>
                  <a:txBody>
                    <a:bodyPr/>
                    <a:lstStyle/>
                    <a:p>
                      <a:r>
                        <a:rPr lang="en-US" dirty="0"/>
                        <a:t>$50,000</a:t>
                      </a:r>
                    </a:p>
                  </a:txBody>
                  <a:tcPr/>
                </a:tc>
                <a:extLst>
                  <a:ext uri="{0D108BD9-81ED-4DB2-BD59-A6C34878D82A}">
                    <a16:rowId xmlns:a16="http://schemas.microsoft.com/office/drawing/2014/main" val="10004"/>
                  </a:ext>
                </a:extLst>
              </a:tr>
              <a:tr h="403073">
                <a:tc>
                  <a:txBody>
                    <a:bodyPr/>
                    <a:lstStyle/>
                    <a:p>
                      <a:r>
                        <a:rPr lang="en-US" dirty="0"/>
                        <a:t>Technology Initiative</a:t>
                      </a:r>
                    </a:p>
                  </a:txBody>
                  <a:tcPr/>
                </a:tc>
                <a:tc>
                  <a:txBody>
                    <a:bodyPr/>
                    <a:lstStyle/>
                    <a:p>
                      <a:r>
                        <a:rPr lang="en-US" dirty="0"/>
                        <a:t>$26,000</a:t>
                      </a:r>
                    </a:p>
                  </a:txBody>
                  <a:tcPr/>
                </a:tc>
                <a:extLst>
                  <a:ext uri="{0D108BD9-81ED-4DB2-BD59-A6C34878D82A}">
                    <a16:rowId xmlns:a16="http://schemas.microsoft.com/office/drawing/2014/main" val="10005"/>
                  </a:ext>
                </a:extLst>
              </a:tr>
              <a:tr h="1007684">
                <a:tc>
                  <a:txBody>
                    <a:bodyPr/>
                    <a:lstStyle/>
                    <a:p>
                      <a:r>
                        <a:rPr lang="en-US" dirty="0"/>
                        <a:t>Building</a:t>
                      </a:r>
                      <a:r>
                        <a:rPr lang="en-US" baseline="0" dirty="0"/>
                        <a:t> Reserve and Carryover</a:t>
                      </a:r>
                      <a:endParaRPr lang="en-US" dirty="0"/>
                    </a:p>
                    <a:p>
                      <a:r>
                        <a:rPr lang="en-US" dirty="0"/>
                        <a:t>State Contribution</a:t>
                      </a:r>
                    </a:p>
                  </a:txBody>
                  <a:tcPr/>
                </a:tc>
                <a:tc>
                  <a:txBody>
                    <a:bodyPr/>
                    <a:lstStyle/>
                    <a:p>
                      <a:r>
                        <a:rPr lang="en-US" dirty="0"/>
                        <a:t>$200,000</a:t>
                      </a:r>
                    </a:p>
                    <a:p>
                      <a:endParaRPr lang="en-US" dirty="0"/>
                    </a:p>
                    <a:p>
                      <a:r>
                        <a:rPr lang="en-US" dirty="0"/>
                        <a:t>$2,577,019</a:t>
                      </a:r>
                    </a:p>
                  </a:txBody>
                  <a:tcPr/>
                </a:tc>
                <a:extLst>
                  <a:ext uri="{0D108BD9-81ED-4DB2-BD59-A6C34878D82A}">
                    <a16:rowId xmlns:a16="http://schemas.microsoft.com/office/drawing/2014/main" val="10006"/>
                  </a:ext>
                </a:extLst>
              </a:tr>
            </a:tbl>
          </a:graphicData>
        </a:graphic>
      </p:graphicFrame>
      <p:sp>
        <p:nvSpPr>
          <p:cNvPr id="4" name="Text Placeholder 3"/>
          <p:cNvSpPr>
            <a:spLocks noGrp="1"/>
          </p:cNvSpPr>
          <p:nvPr>
            <p:ph type="body" sz="half" idx="2"/>
          </p:nvPr>
        </p:nvSpPr>
        <p:spPr/>
        <p:txBody>
          <a:bodyPr>
            <a:normAutofit/>
          </a:bodyPr>
          <a:lstStyle/>
          <a:p>
            <a:r>
              <a:rPr lang="en-US" sz="2800" b="1" dirty="0"/>
              <a:t>Total FY ‘23:</a:t>
            </a:r>
          </a:p>
          <a:p>
            <a:r>
              <a:rPr lang="en-US" sz="2800" b="1" dirty="0"/>
              <a:t>$</a:t>
            </a:r>
            <a:r>
              <a:rPr lang="en-US" sz="2800" b="1" i="0" u="none" strike="noStrike" dirty="0">
                <a:solidFill>
                  <a:srgbClr val="000000"/>
                </a:solidFill>
                <a:effectLst/>
              </a:rPr>
              <a:t>9,610,679</a:t>
            </a:r>
            <a:endParaRPr lang="en-US" sz="2800" b="1" dirty="0"/>
          </a:p>
        </p:txBody>
      </p:sp>
    </p:spTree>
    <p:extLst>
      <p:ext uri="{BB962C8B-B14F-4D97-AF65-F5344CB8AC3E}">
        <p14:creationId xmlns:p14="http://schemas.microsoft.com/office/powerpoint/2010/main" val="426970017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Expenses</a:t>
            </a:r>
          </a:p>
        </p:txBody>
      </p:sp>
      <p:sp>
        <p:nvSpPr>
          <p:cNvPr id="3" name="Text Placeholder 2"/>
          <p:cNvSpPr>
            <a:spLocks noGrp="1"/>
          </p:cNvSpPr>
          <p:nvPr>
            <p:ph type="body" idx="1"/>
          </p:nvPr>
        </p:nvSpPr>
        <p:spPr/>
        <p:txBody>
          <a:bodyPr>
            <a:normAutofit/>
          </a:bodyPr>
          <a:lstStyle/>
          <a:p>
            <a:r>
              <a:rPr lang="en-US" dirty="0"/>
              <a:t> </a:t>
            </a:r>
          </a:p>
        </p:txBody>
      </p:sp>
    </p:spTree>
    <p:extLst>
      <p:ext uri="{BB962C8B-B14F-4D97-AF65-F5344CB8AC3E}">
        <p14:creationId xmlns:p14="http://schemas.microsoft.com/office/powerpoint/2010/main" val="315385448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Expenses Overview</a:t>
            </a:r>
          </a:p>
        </p:txBody>
      </p:sp>
      <p:sp>
        <p:nvSpPr>
          <p:cNvPr id="4" name="Text Placeholder 3"/>
          <p:cNvSpPr>
            <a:spLocks noGrp="1"/>
          </p:cNvSpPr>
          <p:nvPr>
            <p:ph type="body" sz="half" idx="2"/>
          </p:nvPr>
        </p:nvSpPr>
        <p:spPr/>
        <p:txBody>
          <a:bodyPr>
            <a:normAutofit/>
          </a:bodyPr>
          <a:lstStyle/>
          <a:p>
            <a:r>
              <a:rPr lang="en-US" sz="2800" b="1" dirty="0"/>
              <a:t>FY ‘23:</a:t>
            </a:r>
          </a:p>
          <a:p>
            <a:r>
              <a:rPr lang="en-US" sz="2800" b="1" dirty="0"/>
              <a:t>$9,610,679</a:t>
            </a:r>
          </a:p>
          <a:p>
            <a:endParaRPr lang="en-US" sz="2800" b="1" dirty="0"/>
          </a:p>
        </p:txBody>
      </p:sp>
      <p:pic>
        <p:nvPicPr>
          <p:cNvPr id="2050" name="Picture 2" descr="Image result for maggie l. walker governor's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7252" y="865336"/>
            <a:ext cx="3810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maggie l. walker governor's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9520" y="3251012"/>
            <a:ext cx="3695463" cy="2574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55549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Major Expense Detail-Additions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50399299"/>
              </p:ext>
            </p:extLst>
          </p:nvPr>
        </p:nvGraphicFramePr>
        <p:xfrm>
          <a:off x="5404490" y="2224610"/>
          <a:ext cx="5470526" cy="3657600"/>
        </p:xfrm>
        <a:graphic>
          <a:graphicData uri="http://schemas.openxmlformats.org/drawingml/2006/table">
            <a:tbl>
              <a:tblPr firstRow="1" bandRow="1">
                <a:tableStyleId>{5C22544A-7EE6-4342-B048-85BDC9FD1C3A}</a:tableStyleId>
              </a:tblPr>
              <a:tblGrid>
                <a:gridCol w="2735263">
                  <a:extLst>
                    <a:ext uri="{9D8B030D-6E8A-4147-A177-3AD203B41FA5}">
                      <a16:colId xmlns:a16="http://schemas.microsoft.com/office/drawing/2014/main" val="20000"/>
                    </a:ext>
                  </a:extLst>
                </a:gridCol>
                <a:gridCol w="2735263">
                  <a:extLst>
                    <a:ext uri="{9D8B030D-6E8A-4147-A177-3AD203B41FA5}">
                      <a16:colId xmlns:a16="http://schemas.microsoft.com/office/drawing/2014/main" val="20001"/>
                    </a:ext>
                  </a:extLst>
                </a:gridCol>
              </a:tblGrid>
              <a:tr h="284664">
                <a:tc>
                  <a:txBody>
                    <a:bodyPr/>
                    <a:lstStyle/>
                    <a:p>
                      <a:r>
                        <a:rPr lang="en-US" dirty="0"/>
                        <a:t>Description</a:t>
                      </a:r>
                    </a:p>
                  </a:txBody>
                  <a:tcPr/>
                </a:tc>
                <a:tc>
                  <a:txBody>
                    <a:bodyPr/>
                    <a:lstStyle/>
                    <a:p>
                      <a:r>
                        <a:rPr lang="en-US" dirty="0"/>
                        <a:t>Amount</a:t>
                      </a:r>
                    </a:p>
                  </a:txBody>
                  <a:tcPr/>
                </a:tc>
                <a:extLst>
                  <a:ext uri="{0D108BD9-81ED-4DB2-BD59-A6C34878D82A}">
                    <a16:rowId xmlns:a16="http://schemas.microsoft.com/office/drawing/2014/main" val="10000"/>
                  </a:ext>
                </a:extLst>
              </a:tr>
              <a:tr h="711659">
                <a:tc>
                  <a:txBody>
                    <a:bodyPr/>
                    <a:lstStyle/>
                    <a:p>
                      <a:r>
                        <a:rPr lang="en-US" dirty="0"/>
                        <a:t>Administration Fees (Altria and Convenience Fee for Online Payments)</a:t>
                      </a:r>
                    </a:p>
                  </a:txBody>
                  <a:tcPr/>
                </a:tc>
                <a:tc>
                  <a:txBody>
                    <a:bodyPr/>
                    <a:lstStyle/>
                    <a:p>
                      <a:r>
                        <a:rPr lang="en-US" dirty="0"/>
                        <a:t>$10,000</a:t>
                      </a:r>
                    </a:p>
                  </a:txBody>
                  <a:tcPr/>
                </a:tc>
                <a:extLst>
                  <a:ext uri="{0D108BD9-81ED-4DB2-BD59-A6C34878D82A}">
                    <a16:rowId xmlns:a16="http://schemas.microsoft.com/office/drawing/2014/main" val="10001"/>
                  </a:ext>
                </a:extLst>
              </a:tr>
              <a:tr h="4981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Salary/Benefits</a:t>
                      </a:r>
                    </a:p>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$366,708</a:t>
                      </a:r>
                      <a:r>
                        <a:rPr lang="en-US" baseline="0" dirty="0"/>
                        <a:t> (Provides 5% raises)</a:t>
                      </a:r>
                      <a:endParaRPr lang="en-US" dirty="0"/>
                    </a:p>
                  </a:txBody>
                  <a:tcPr/>
                </a:tc>
                <a:extLst>
                  <a:ext uri="{0D108BD9-81ED-4DB2-BD59-A6C34878D82A}">
                    <a16:rowId xmlns:a16="http://schemas.microsoft.com/office/drawing/2014/main" val="10002"/>
                  </a:ext>
                </a:extLst>
              </a:tr>
              <a:tr h="284664">
                <a:tc>
                  <a:txBody>
                    <a:bodyPr/>
                    <a:lstStyle/>
                    <a:p>
                      <a:r>
                        <a:rPr lang="en-US" dirty="0"/>
                        <a:t>Instructional / Office Supplies</a:t>
                      </a:r>
                    </a:p>
                  </a:txBody>
                  <a:tcPr/>
                </a:tc>
                <a:tc>
                  <a:txBody>
                    <a:bodyPr/>
                    <a:lstStyle/>
                    <a:p>
                      <a:r>
                        <a:rPr lang="en-US" dirty="0"/>
                        <a:t>$2,600</a:t>
                      </a:r>
                    </a:p>
                  </a:txBody>
                  <a:tcPr/>
                </a:tc>
                <a:extLst>
                  <a:ext uri="{0D108BD9-81ED-4DB2-BD59-A6C34878D82A}">
                    <a16:rowId xmlns:a16="http://schemas.microsoft.com/office/drawing/2014/main" val="10003"/>
                  </a:ext>
                </a:extLst>
              </a:tr>
              <a:tr h="284664">
                <a:tc>
                  <a:txBody>
                    <a:bodyPr/>
                    <a:lstStyle/>
                    <a:p>
                      <a:r>
                        <a:rPr lang="en-US" dirty="0"/>
                        <a:t>Building Reserve</a:t>
                      </a:r>
                    </a:p>
                  </a:txBody>
                  <a:tcPr/>
                </a:tc>
                <a:tc>
                  <a:txBody>
                    <a:bodyPr/>
                    <a:lstStyle/>
                    <a:p>
                      <a:r>
                        <a:rPr lang="en-US" dirty="0"/>
                        <a:t>$71,265</a:t>
                      </a:r>
                    </a:p>
                  </a:txBody>
                  <a:tcPr/>
                </a:tc>
                <a:extLst>
                  <a:ext uri="{0D108BD9-81ED-4DB2-BD59-A6C34878D82A}">
                    <a16:rowId xmlns:a16="http://schemas.microsoft.com/office/drawing/2014/main" val="10004"/>
                  </a:ext>
                </a:extLst>
              </a:tr>
              <a:tr h="284664">
                <a:tc>
                  <a:txBody>
                    <a:bodyPr/>
                    <a:lstStyle/>
                    <a:p>
                      <a:r>
                        <a:rPr lang="en-US" dirty="0"/>
                        <a:t>Service Contracts</a:t>
                      </a:r>
                    </a:p>
                  </a:txBody>
                  <a:tcPr/>
                </a:tc>
                <a:tc>
                  <a:txBody>
                    <a:bodyPr/>
                    <a:lstStyle/>
                    <a:p>
                      <a:r>
                        <a:rPr lang="en-US" dirty="0"/>
                        <a:t>$13,680</a:t>
                      </a:r>
                    </a:p>
                  </a:txBody>
                  <a:tcPr/>
                </a:tc>
                <a:extLst>
                  <a:ext uri="{0D108BD9-81ED-4DB2-BD59-A6C34878D82A}">
                    <a16:rowId xmlns:a16="http://schemas.microsoft.com/office/drawing/2014/main" val="10005"/>
                  </a:ext>
                </a:extLst>
              </a:tr>
              <a:tr h="284664">
                <a:tc>
                  <a:txBody>
                    <a:bodyPr/>
                    <a:lstStyle/>
                    <a:p>
                      <a:r>
                        <a:rPr lang="en-US" dirty="0"/>
                        <a:t>Health Insurance</a:t>
                      </a:r>
                    </a:p>
                  </a:txBody>
                  <a:tcPr/>
                </a:tc>
                <a:tc>
                  <a:txBody>
                    <a:bodyPr/>
                    <a:lstStyle/>
                    <a:p>
                      <a:r>
                        <a:rPr lang="en-US" dirty="0"/>
                        <a:t>$54,872</a:t>
                      </a:r>
                    </a:p>
                  </a:txBody>
                  <a:tcPr/>
                </a:tc>
                <a:extLst>
                  <a:ext uri="{0D108BD9-81ED-4DB2-BD59-A6C34878D82A}">
                    <a16:rowId xmlns:a16="http://schemas.microsoft.com/office/drawing/2014/main" val="10006"/>
                  </a:ext>
                </a:extLst>
              </a:tr>
            </a:tbl>
          </a:graphicData>
        </a:graphic>
      </p:graphicFrame>
      <p:sp>
        <p:nvSpPr>
          <p:cNvPr id="4" name="Text Placeholder 3"/>
          <p:cNvSpPr>
            <a:spLocks noGrp="1"/>
          </p:cNvSpPr>
          <p:nvPr>
            <p:ph type="body" sz="half" idx="2"/>
          </p:nvPr>
        </p:nvSpPr>
        <p:spPr/>
        <p:txBody>
          <a:bodyPr/>
          <a:lstStyle/>
          <a:p>
            <a:r>
              <a:rPr lang="en-US" sz="2800" b="1" dirty="0"/>
              <a:t>Total Additions: $473,693*</a:t>
            </a:r>
          </a:p>
          <a:p>
            <a:r>
              <a:rPr lang="en-US" dirty="0"/>
              <a:t>*And incremental increases for inflation in certain areas</a:t>
            </a:r>
          </a:p>
        </p:txBody>
      </p:sp>
    </p:spTree>
    <p:extLst>
      <p:ext uri="{BB962C8B-B14F-4D97-AF65-F5344CB8AC3E}">
        <p14:creationId xmlns:p14="http://schemas.microsoft.com/office/powerpoint/2010/main" val="267376338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Major Expense Detail-Reductions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47277848"/>
              </p:ext>
            </p:extLst>
          </p:nvPr>
        </p:nvGraphicFramePr>
        <p:xfrm>
          <a:off x="5431786" y="2292848"/>
          <a:ext cx="5470526" cy="2860040"/>
        </p:xfrm>
        <a:graphic>
          <a:graphicData uri="http://schemas.openxmlformats.org/drawingml/2006/table">
            <a:tbl>
              <a:tblPr firstRow="1" bandRow="1">
                <a:tableStyleId>{5C22544A-7EE6-4342-B048-85BDC9FD1C3A}</a:tableStyleId>
              </a:tblPr>
              <a:tblGrid>
                <a:gridCol w="2735263">
                  <a:extLst>
                    <a:ext uri="{9D8B030D-6E8A-4147-A177-3AD203B41FA5}">
                      <a16:colId xmlns:a16="http://schemas.microsoft.com/office/drawing/2014/main" val="20000"/>
                    </a:ext>
                  </a:extLst>
                </a:gridCol>
                <a:gridCol w="2735263">
                  <a:extLst>
                    <a:ext uri="{9D8B030D-6E8A-4147-A177-3AD203B41FA5}">
                      <a16:colId xmlns:a16="http://schemas.microsoft.com/office/drawing/2014/main" val="20001"/>
                    </a:ext>
                  </a:extLst>
                </a:gridCol>
              </a:tblGrid>
              <a:tr h="370840">
                <a:tc>
                  <a:txBody>
                    <a:bodyPr/>
                    <a:lstStyle/>
                    <a:p>
                      <a:r>
                        <a:rPr lang="en-US" dirty="0"/>
                        <a:t>Description</a:t>
                      </a:r>
                    </a:p>
                  </a:txBody>
                  <a:tcPr/>
                </a:tc>
                <a:tc>
                  <a:txBody>
                    <a:bodyPr/>
                    <a:lstStyle/>
                    <a:p>
                      <a:r>
                        <a:rPr lang="en-US" dirty="0"/>
                        <a:t>Amount</a:t>
                      </a:r>
                    </a:p>
                  </a:txBody>
                  <a:tcPr/>
                </a:tc>
                <a:extLst>
                  <a:ext uri="{0D108BD9-81ED-4DB2-BD59-A6C34878D82A}">
                    <a16:rowId xmlns:a16="http://schemas.microsoft.com/office/drawing/2014/main" val="10000"/>
                  </a:ext>
                </a:extLst>
              </a:tr>
              <a:tr h="370840">
                <a:tc>
                  <a:txBody>
                    <a:bodyPr/>
                    <a:lstStyle/>
                    <a:p>
                      <a:r>
                        <a:rPr lang="en-US" dirty="0"/>
                        <a:t>Textbooks</a:t>
                      </a:r>
                    </a:p>
                  </a:txBody>
                  <a:tcPr/>
                </a:tc>
                <a:tc>
                  <a:txBody>
                    <a:bodyPr/>
                    <a:lstStyle/>
                    <a:p>
                      <a:r>
                        <a:rPr lang="en-US" dirty="0"/>
                        <a:t>$14,349</a:t>
                      </a:r>
                    </a:p>
                  </a:txBody>
                  <a:tcPr/>
                </a:tc>
                <a:extLst>
                  <a:ext uri="{0D108BD9-81ED-4DB2-BD59-A6C34878D82A}">
                    <a16:rowId xmlns:a16="http://schemas.microsoft.com/office/drawing/2014/main" val="10001"/>
                  </a:ext>
                </a:extLst>
              </a:tr>
              <a:tr h="320040">
                <a:tc>
                  <a:txBody>
                    <a:bodyPr/>
                    <a:lstStyle/>
                    <a:p>
                      <a:r>
                        <a:rPr lang="en-US" dirty="0"/>
                        <a:t>Repairs and Maintenance</a:t>
                      </a:r>
                    </a:p>
                  </a:txBody>
                  <a:tcPr/>
                </a:tc>
                <a:tc>
                  <a:txBody>
                    <a:bodyPr/>
                    <a:lstStyle/>
                    <a:p>
                      <a:r>
                        <a:rPr lang="en-US" dirty="0"/>
                        <a:t>$133,878</a:t>
                      </a:r>
                    </a:p>
                  </a:txBody>
                  <a:tcPr/>
                </a:tc>
                <a:extLst>
                  <a:ext uri="{0D108BD9-81ED-4DB2-BD59-A6C34878D82A}">
                    <a16:rowId xmlns:a16="http://schemas.microsoft.com/office/drawing/2014/main" val="10002"/>
                  </a:ext>
                </a:extLst>
              </a:tr>
              <a:tr h="320040">
                <a:tc>
                  <a:txBody>
                    <a:bodyPr/>
                    <a:lstStyle/>
                    <a:p>
                      <a:r>
                        <a:rPr lang="en-US" dirty="0"/>
                        <a:t>Purchased Educational Services</a:t>
                      </a:r>
                    </a:p>
                  </a:txBody>
                  <a:tcPr/>
                </a:tc>
                <a:tc>
                  <a:txBody>
                    <a:bodyPr/>
                    <a:lstStyle/>
                    <a:p>
                      <a:r>
                        <a:rPr lang="en-US" dirty="0"/>
                        <a:t>$46,000</a:t>
                      </a:r>
                    </a:p>
                  </a:txBody>
                  <a:tcPr/>
                </a:tc>
                <a:extLst>
                  <a:ext uri="{0D108BD9-81ED-4DB2-BD59-A6C34878D82A}">
                    <a16:rowId xmlns:a16="http://schemas.microsoft.com/office/drawing/2014/main" val="10003"/>
                  </a:ext>
                </a:extLst>
              </a:tr>
              <a:tr h="370840">
                <a:tc>
                  <a:txBody>
                    <a:bodyPr/>
                    <a:lstStyle/>
                    <a:p>
                      <a:r>
                        <a:rPr lang="en-US" dirty="0"/>
                        <a:t>Utilities</a:t>
                      </a:r>
                    </a:p>
                  </a:txBody>
                  <a:tcPr/>
                </a:tc>
                <a:tc>
                  <a:txBody>
                    <a:bodyPr/>
                    <a:lstStyle/>
                    <a:p>
                      <a:r>
                        <a:rPr lang="en-US" dirty="0"/>
                        <a:t>$3,860</a:t>
                      </a:r>
                    </a:p>
                  </a:txBody>
                  <a:tcPr/>
                </a:tc>
                <a:extLst>
                  <a:ext uri="{0D108BD9-81ED-4DB2-BD59-A6C34878D82A}">
                    <a16:rowId xmlns:a16="http://schemas.microsoft.com/office/drawing/2014/main" val="10004"/>
                  </a:ext>
                </a:extLst>
              </a:tr>
              <a:tr h="370840">
                <a:tc>
                  <a:txBody>
                    <a:bodyPr/>
                    <a:lstStyle/>
                    <a:p>
                      <a:r>
                        <a:rPr lang="en-US" dirty="0"/>
                        <a:t>VRS Employer</a:t>
                      </a:r>
                    </a:p>
                  </a:txBody>
                  <a:tcPr/>
                </a:tc>
                <a:tc>
                  <a:txBody>
                    <a:bodyPr/>
                    <a:lstStyle/>
                    <a:p>
                      <a:r>
                        <a:rPr lang="en-US" dirty="0"/>
                        <a:t>$24,042</a:t>
                      </a:r>
                    </a:p>
                  </a:txBody>
                  <a:tcPr/>
                </a:tc>
                <a:extLst>
                  <a:ext uri="{0D108BD9-81ED-4DB2-BD59-A6C34878D82A}">
                    <a16:rowId xmlns:a16="http://schemas.microsoft.com/office/drawing/2014/main" val="10005"/>
                  </a:ext>
                </a:extLst>
              </a:tr>
              <a:tr h="370840">
                <a:tc>
                  <a:txBody>
                    <a:bodyPr/>
                    <a:lstStyle/>
                    <a:p>
                      <a:r>
                        <a:rPr lang="en-US" dirty="0"/>
                        <a:t>Office Equipment</a:t>
                      </a:r>
                    </a:p>
                  </a:txBody>
                  <a:tcPr/>
                </a:tc>
                <a:tc>
                  <a:txBody>
                    <a:bodyPr/>
                    <a:lstStyle/>
                    <a:p>
                      <a:r>
                        <a:rPr lang="en-US" dirty="0"/>
                        <a:t>$11,539</a:t>
                      </a:r>
                    </a:p>
                  </a:txBody>
                  <a:tcPr/>
                </a:tc>
                <a:extLst>
                  <a:ext uri="{0D108BD9-81ED-4DB2-BD59-A6C34878D82A}">
                    <a16:rowId xmlns:a16="http://schemas.microsoft.com/office/drawing/2014/main" val="10006"/>
                  </a:ext>
                </a:extLst>
              </a:tr>
            </a:tbl>
          </a:graphicData>
        </a:graphic>
      </p:graphicFrame>
      <p:sp>
        <p:nvSpPr>
          <p:cNvPr id="4" name="Text Placeholder 3"/>
          <p:cNvSpPr>
            <a:spLocks noGrp="1"/>
          </p:cNvSpPr>
          <p:nvPr>
            <p:ph type="body" sz="half" idx="2"/>
          </p:nvPr>
        </p:nvSpPr>
        <p:spPr/>
        <p:txBody>
          <a:bodyPr>
            <a:normAutofit fontScale="47500" lnSpcReduction="20000"/>
          </a:bodyPr>
          <a:lstStyle/>
          <a:p>
            <a:r>
              <a:rPr lang="en-US" sz="6700" b="1" dirty="0"/>
              <a:t>Total Reductions: $234,574*</a:t>
            </a:r>
          </a:p>
          <a:p>
            <a:r>
              <a:rPr lang="en-US" sz="4400" b="1" dirty="0"/>
              <a:t>* Most reductions were due to re-classifying some of the accounts as well as reducing the need to pay for non-MLWGS instructors.</a:t>
            </a:r>
            <a:endParaRPr lang="en-US" sz="2800" dirty="0"/>
          </a:p>
          <a:p>
            <a:endParaRPr lang="en-US" sz="2800" b="1" dirty="0"/>
          </a:p>
        </p:txBody>
      </p:sp>
    </p:spTree>
    <p:extLst>
      <p:ext uri="{BB962C8B-B14F-4D97-AF65-F5344CB8AC3E}">
        <p14:creationId xmlns:p14="http://schemas.microsoft.com/office/powerpoint/2010/main" val="6397989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1439</TotalTime>
  <Words>368</Words>
  <Application>Microsoft Office PowerPoint</Application>
  <PresentationFormat>Widescreen</PresentationFormat>
  <Paragraphs>84</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Garamond</vt:lpstr>
      <vt:lpstr>Organic</vt:lpstr>
      <vt:lpstr>Proposed Operating Budget</vt:lpstr>
      <vt:lpstr>Overview</vt:lpstr>
      <vt:lpstr>Revenue</vt:lpstr>
      <vt:lpstr>Revenue Overview</vt:lpstr>
      <vt:lpstr>Revenue Detail</vt:lpstr>
      <vt:lpstr>Expenses</vt:lpstr>
      <vt:lpstr>Expenses Overview</vt:lpstr>
      <vt:lpstr>Major Expense Detail-Additions</vt:lpstr>
      <vt:lpstr>Major Expense Detail-Reductions</vt:lpstr>
      <vt:lpstr>Conclusion</vt:lpstr>
      <vt:lpstr>Thoughts Going Forward</vt:lpstr>
      <vt:lpstr>Next Steps</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Proposed Operating Budget</dc:title>
  <dc:creator>Max Smith</dc:creator>
  <cp:lastModifiedBy>Attendance</cp:lastModifiedBy>
  <cp:revision>57</cp:revision>
  <cp:lastPrinted>2017-02-15T16:54:49Z</cp:lastPrinted>
  <dcterms:created xsi:type="dcterms:W3CDTF">2017-02-15T15:57:32Z</dcterms:created>
  <dcterms:modified xsi:type="dcterms:W3CDTF">2022-02-17T12:52:13Z</dcterms:modified>
</cp:coreProperties>
</file>