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A517D-C72B-47D7-8EE1-814A097C781B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6CDF-D367-4617-90F7-CEEB6B7992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905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TOPICS FOR PRINCIPALS </a:t>
            </a:r>
            <a:br>
              <a:rPr lang="en-US" dirty="0" smtClean="0"/>
            </a:b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BOOKKEEPERS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2562224"/>
            <a:ext cx="8237537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PUBLIC FUNDS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600" dirty="0" smtClean="0"/>
              <a:t>Generated school wide</a:t>
            </a:r>
          </a:p>
          <a:p>
            <a:pPr lvl="1"/>
            <a:r>
              <a:rPr lang="en-US" sz="3600" dirty="0" smtClean="0"/>
              <a:t>Funds raised through state, local, or federal taxation</a:t>
            </a:r>
          </a:p>
          <a:p>
            <a:pPr lvl="1"/>
            <a:r>
              <a:rPr lang="en-US" sz="3600" dirty="0" smtClean="0"/>
              <a:t>Restricted use of funds</a:t>
            </a:r>
          </a:p>
          <a:p>
            <a:pPr lvl="1"/>
            <a:r>
              <a:rPr lang="en-US" sz="3600" dirty="0" smtClean="0"/>
              <a:t>Used for all students</a:t>
            </a:r>
          </a:p>
          <a:p>
            <a:pPr lvl="1"/>
            <a:r>
              <a:rPr lang="en-US" sz="3600" dirty="0" smtClean="0"/>
              <a:t>Controlled by the principal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NON-PUBLIC FUNDS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600" dirty="0" smtClean="0"/>
              <a:t>Funds raised for a particular group</a:t>
            </a:r>
          </a:p>
          <a:p>
            <a:pPr lvl="1"/>
            <a:r>
              <a:rPr lang="en-US" sz="3600" dirty="0" smtClean="0"/>
              <a:t>Organization or parent group determines how funds are to be expended.</a:t>
            </a:r>
          </a:p>
          <a:p>
            <a:pPr lvl="1"/>
            <a:r>
              <a:rPr lang="en-US" sz="3600" dirty="0" smtClean="0"/>
              <a:t>Controlled by sponsor/organization</a:t>
            </a:r>
          </a:p>
          <a:p>
            <a:pPr lvl="1"/>
            <a:r>
              <a:rPr lang="en-US" sz="3600" dirty="0" smtClean="0"/>
              <a:t>Self-imposed fees, not state-required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7413998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381000"/>
            <a:ext cx="815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Any contract or lease must be reviewed by the CSFO and signed by the Superintendent.</a:t>
            </a:r>
          </a:p>
          <a:p>
            <a:r>
              <a:rPr lang="en-US" sz="2800" dirty="0" smtClean="0"/>
              <a:t>Athletic camps should be approved by the Athletic Director and filed with the CSFO.</a:t>
            </a:r>
            <a:endParaRPr lang="en-US" sz="2800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438400"/>
            <a:ext cx="6248400" cy="38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784859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8" y="152400"/>
            <a:ext cx="8694737" cy="655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777239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7772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7772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7772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12689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/>
              <a:t>QUALIFIED PUBLIC DEPOSITORY</a:t>
            </a:r>
          </a:p>
          <a:p>
            <a:pPr algn="ctr">
              <a:buNone/>
            </a:pPr>
            <a:r>
              <a:rPr lang="en-US" b="1" dirty="0" smtClean="0"/>
              <a:t>(QPD)</a:t>
            </a:r>
          </a:p>
          <a:p>
            <a:pPr>
              <a:buNone/>
            </a:pPr>
            <a:r>
              <a:rPr lang="en-US" dirty="0" smtClean="0"/>
              <a:t>    A </a:t>
            </a:r>
            <a:r>
              <a:rPr lang="en-US" dirty="0"/>
              <a:t>QPD is </a:t>
            </a:r>
            <a:r>
              <a:rPr lang="en-US" u="sng" dirty="0"/>
              <a:t>any financial institution </a:t>
            </a:r>
            <a:r>
              <a:rPr lang="en-US" dirty="0"/>
              <a:t>(banks and</a:t>
            </a:r>
          </a:p>
          <a:p>
            <a:pPr>
              <a:buNone/>
            </a:pPr>
            <a:r>
              <a:rPr lang="en-US" dirty="0" smtClean="0"/>
              <a:t>savings associations) organized under the laws of</a:t>
            </a:r>
          </a:p>
          <a:p>
            <a:pPr>
              <a:buNone/>
            </a:pPr>
            <a:r>
              <a:rPr lang="en-US" dirty="0" smtClean="0"/>
              <a:t>the State or United States </a:t>
            </a:r>
            <a:r>
              <a:rPr lang="en-US" dirty="0"/>
              <a:t>to </a:t>
            </a:r>
            <a:r>
              <a:rPr lang="en-US" dirty="0" smtClean="0"/>
              <a:t>conduct business of </a:t>
            </a:r>
          </a:p>
          <a:p>
            <a:pPr>
              <a:buNone/>
            </a:pPr>
            <a:r>
              <a:rPr lang="en-US" dirty="0" smtClean="0"/>
              <a:t>making </a:t>
            </a:r>
            <a:r>
              <a:rPr lang="en-US" dirty="0"/>
              <a:t>loans and taking deposits in this state) </a:t>
            </a:r>
            <a:r>
              <a:rPr lang="en-US" dirty="0" smtClean="0"/>
              <a:t>that </a:t>
            </a:r>
          </a:p>
          <a:p>
            <a:pPr>
              <a:buNone/>
            </a:pPr>
            <a:r>
              <a:rPr lang="en-US" dirty="0" smtClean="0"/>
              <a:t>has </a:t>
            </a:r>
            <a:r>
              <a:rPr lang="en-US" dirty="0"/>
              <a:t>deposit insurance under the Federal </a:t>
            </a:r>
            <a:r>
              <a:rPr lang="en-US" dirty="0" smtClean="0"/>
              <a:t>Deposit </a:t>
            </a:r>
          </a:p>
          <a:p>
            <a:pPr>
              <a:buNone/>
            </a:pPr>
            <a:r>
              <a:rPr lang="fr-FR" dirty="0" err="1" smtClean="0"/>
              <a:t>Insurance</a:t>
            </a:r>
            <a:r>
              <a:rPr lang="fr-FR" dirty="0" smtClean="0"/>
              <a:t> </a:t>
            </a:r>
            <a:r>
              <a:rPr lang="fr-FR" dirty="0" err="1"/>
              <a:t>Act</a:t>
            </a:r>
            <a:r>
              <a:rPr lang="fr-FR" dirty="0"/>
              <a:t>, 12 U.S.C., Section 1811 et. </a:t>
            </a:r>
            <a:r>
              <a:rPr lang="fr-FR" dirty="0" err="1"/>
              <a:t>Seq</a:t>
            </a:r>
            <a:r>
              <a:rPr lang="fr-FR" dirty="0"/>
              <a:t>.,</a:t>
            </a:r>
          </a:p>
          <a:p>
            <a:pPr>
              <a:buNone/>
            </a:pPr>
            <a:r>
              <a:rPr lang="en-US" dirty="0"/>
              <a:t>that meets all of the requirements of the Act and</a:t>
            </a:r>
          </a:p>
          <a:p>
            <a:pPr>
              <a:buNone/>
            </a:pPr>
            <a:r>
              <a:rPr lang="en-US" dirty="0"/>
              <a:t>that has been </a:t>
            </a:r>
            <a:r>
              <a:rPr lang="en-US" u="sng" dirty="0"/>
              <a:t>Designated</a:t>
            </a:r>
            <a:r>
              <a:rPr lang="en-US" dirty="0"/>
              <a:t> by </a:t>
            </a:r>
            <a:r>
              <a:rPr lang="en-US" dirty="0" smtClean="0"/>
              <a:t>Board of Directors </a:t>
            </a:r>
            <a:r>
              <a:rPr lang="en-US" dirty="0"/>
              <a:t>of</a:t>
            </a:r>
          </a:p>
          <a:p>
            <a:pPr>
              <a:buNone/>
            </a:pPr>
            <a:r>
              <a:rPr lang="en-US" dirty="0"/>
              <a:t>the SAFE Program as a </a:t>
            </a:r>
            <a:r>
              <a:rPr lang="en-US" u="sng" dirty="0"/>
              <a:t>Qualified Public</a:t>
            </a:r>
          </a:p>
          <a:p>
            <a:pPr>
              <a:buNone/>
            </a:pPr>
            <a:r>
              <a:rPr lang="en-US" u="sng" dirty="0"/>
              <a:t>Depository.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220" y="533400"/>
            <a:ext cx="7661559" cy="559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524000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New threshold for amount - $15,000.00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381001"/>
            <a:ext cx="757078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016" y="381000"/>
            <a:ext cx="7973967" cy="57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5760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/>
              <a:t> Concessions </a:t>
            </a:r>
            <a:br>
              <a:rPr lang="en-US" b="1" i="1" dirty="0" smtClean="0"/>
            </a:br>
            <a:r>
              <a:rPr lang="en-US" sz="4000" dirty="0" smtClean="0"/>
              <a:t>The principal or bookkeeper should</a:t>
            </a:r>
            <a:br>
              <a:rPr lang="en-US" sz="4000" dirty="0" smtClean="0"/>
            </a:br>
            <a:r>
              <a:rPr lang="en-US" sz="4000" dirty="0" smtClean="0"/>
              <a:t>periodically review the concession profits or losses to determine if any problems exist.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5814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087" y="457200"/>
            <a:ext cx="7485826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2650" y="381000"/>
            <a:ext cx="7358699" cy="57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958" y="762000"/>
            <a:ext cx="7671683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1080" y="457200"/>
            <a:ext cx="7361839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33400"/>
            <a:ext cx="7391400" cy="559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762000"/>
            <a:ext cx="754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35362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Allowable Expenditures –</a:t>
            </a:r>
            <a:br>
              <a:rPr lang="en-US" b="1" i="1" dirty="0"/>
            </a:br>
            <a:r>
              <a:rPr lang="en-US" b="1" i="1" dirty="0"/>
              <a:t>Public Funds</a:t>
            </a:r>
            <a:br>
              <a:rPr lang="en-US" b="1" i="1" dirty="0"/>
            </a:br>
            <a:r>
              <a:rPr lang="en-US" sz="4000" dirty="0"/>
              <a:t>• Plaques and other awards for Significant</a:t>
            </a:r>
            <a:br>
              <a:rPr lang="en-US" sz="4000" dirty="0"/>
            </a:br>
            <a:r>
              <a:rPr lang="en-US" sz="4000" b="1" dirty="0"/>
              <a:t>Academic Achievement or Significant</a:t>
            </a:r>
            <a:br>
              <a:rPr lang="en-US" sz="4000" b="1" dirty="0"/>
            </a:br>
            <a:r>
              <a:rPr lang="en-US" sz="4000" dirty="0"/>
              <a:t>Contribution to the Schoo</a:t>
            </a:r>
            <a:r>
              <a:rPr lang="en-US" dirty="0"/>
              <a:t>l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0770" y="3733800"/>
            <a:ext cx="190246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381000"/>
            <a:ext cx="6934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dirty="0" smtClean="0"/>
              <a:t>The Principal is ultimately responsible for school finances.  If illegal expenditures are made the chargeback is to the Principal.</a:t>
            </a:r>
            <a:endParaRPr lang="en-US" sz="2800" dirty="0"/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981200"/>
            <a:ext cx="2895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61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8839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211</Words>
  <Application>Microsoft Office PowerPoint</Application>
  <PresentationFormat>On-screen Show (4:3)</PresentationFormat>
  <Paragraphs>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TOPICS FOR PRINCIPALS  AND  BOOKKEEPERS</vt:lpstr>
      <vt:lpstr>PUBLIC FUNDS</vt:lpstr>
      <vt:lpstr>NON-PUBLIC FUNDS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Concessions  The principal or bookkeeper should periodically review the concession profits or losses to determine if any problems exist.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Allowable Expenditures – Public Funds • Plaques and other awards for Significant Academic Achievement or Significant Contribution to the School</vt:lpstr>
      <vt:lpstr>PowerPoint Presentation</vt:lpstr>
      <vt:lpstr>PowerPoint Presentation</vt:lpstr>
      <vt:lpstr>PowerPoint Presentation</vt:lpstr>
    </vt:vector>
  </TitlesOfParts>
  <Company>MBS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TOPICS FOR PRINCIPALS  AND  BOOKKEEPERS</dc:title>
  <dc:creator>luskk</dc:creator>
  <cp:lastModifiedBy>WALKER, TENA</cp:lastModifiedBy>
  <cp:revision>17</cp:revision>
  <dcterms:created xsi:type="dcterms:W3CDTF">2010-02-15T18:08:22Z</dcterms:created>
  <dcterms:modified xsi:type="dcterms:W3CDTF">2017-10-31T18:00:02Z</dcterms:modified>
</cp:coreProperties>
</file>