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4377650" cy="13716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Lato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112">
          <p15:clr>
            <a:srgbClr val="A4A3A4"/>
          </p15:clr>
        </p15:guide>
        <p15:guide id="2" pos="14830">
          <p15:clr>
            <a:srgbClr val="A4A3A4"/>
          </p15:clr>
        </p15:guide>
        <p15:guide id="3" pos="526">
          <p15:clr>
            <a:srgbClr val="A4A3A4"/>
          </p15:clr>
        </p15:guide>
        <p15:guide id="4" orient="horz" pos="528">
          <p15:clr>
            <a:srgbClr val="A4A3A4"/>
          </p15:clr>
        </p15:guide>
        <p15:guide id="5" pos="7678">
          <p15:clr>
            <a:srgbClr val="A4A3A4"/>
          </p15:clr>
        </p15:guide>
        <p15:guide id="6" orient="horz" pos="4344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JAUO5TtI1xJPwLxJiu9bhDou3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1" d="100"/>
          <a:sy n="31" d="100"/>
        </p:scale>
        <p:origin x="858" y="90"/>
      </p:cViewPr>
      <p:guideLst>
        <p:guide orient="horz" pos="8112"/>
        <p:guide pos="14830"/>
        <p:guide pos="526"/>
        <p:guide orient="horz" pos="528"/>
        <p:guide pos="7678"/>
        <p:guide orient="horz" pos="4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" name="Google Shape;2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Welcome!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Again I am Miss McLean. This is my 2nd year teaching at Cherokee Bend. I absolutely love it. I was a student teacher here in Kindergarten 2 years ago and graduated from UAB. I live in Trussville. I love reading, running, Jazzercise, my nephew, McRay, my church, going to the lake or the beach, spending time with friends, etc. </a:t>
            </a:r>
            <a:endParaRPr sz="1200"/>
          </a:p>
        </p:txBody>
      </p:sp>
      <p:sp>
        <p:nvSpPr>
          <p:cNvPr id="23" name="Google Shape;2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e9fa5895b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" name="Google Shape;33;ge9fa5895b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ge9fa5895b6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933b43429e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" name="Google Shape;42;g933b43429e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Morning - routines (jobs, work on unfinished work, fun, drawers, etc.), meeting (greet, message, share, activity - community building) + reading + GOAL Time (time for working at own pace - extensions, review, small groups, reteaching, etc.) 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Specials, PE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Mid Day- </a:t>
            </a:r>
            <a:r>
              <a:rPr lang="en-US" sz="2100">
                <a:highlight>
                  <a:srgbClr val="FFFF00"/>
                </a:highlight>
              </a:rPr>
              <a:t>SNACK</a:t>
            </a:r>
            <a:r>
              <a:rPr lang="en-US" sz="2100"/>
              <a:t>, Grammar, Phonics/ Word Study, Writing 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Lunch, Recess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Afternoon - Math &amp; Science/SS (STEM on Fridays) </a:t>
            </a:r>
            <a:endParaRPr sz="2100"/>
          </a:p>
        </p:txBody>
      </p:sp>
      <p:sp>
        <p:nvSpPr>
          <p:cNvPr id="43" name="Google Shape;43;g933b43429e_0_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" name="Google Shape;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Workshop model - </a:t>
            </a:r>
            <a:r>
              <a:rPr lang="en-US" sz="800" b="1">
                <a:latin typeface="Comic Sans MS"/>
                <a:ea typeface="Comic Sans MS"/>
                <a:cs typeface="Comic Sans MS"/>
                <a:sym typeface="Comic Sans MS"/>
              </a:rPr>
              <a:t>lesson, independent work/small group, share </a:t>
            </a: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Reading - standards based, Lucy, Hoyt, Fountas &amp; Pinnell, other resources, etc. </a:t>
            </a: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Writing - Lucy Calkins</a:t>
            </a: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Phonics - District progression, some Lucy Calkins </a:t>
            </a: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 Grammar: SchoolWide </a:t>
            </a: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Math - Envision </a:t>
            </a:r>
            <a:r>
              <a:rPr lang="en-US" sz="800">
                <a:highlight>
                  <a:srgbClr val="FFFF00"/>
                </a:highlight>
              </a:rPr>
              <a:t>(NEW this year)</a:t>
            </a:r>
            <a:r>
              <a:rPr lang="en-US" sz="800"/>
              <a:t>  - + Investigations as needed</a:t>
            </a: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800">
                <a:solidFill>
                  <a:srgbClr val="7F7F7F"/>
                </a:solidFill>
              </a:rPr>
              <a:t>Science - STEMscopes by Accelerate Learning (living things, landforms, matter, maps, water, quick/slow changes to land, etc.) </a:t>
            </a:r>
            <a:endParaRPr sz="8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800">
                <a:solidFill>
                  <a:srgbClr val="7F7F7F"/>
                </a:solidFill>
              </a:rPr>
              <a:t>Social Studies - traditional, whole group Studies Weekly, Famous Americans </a:t>
            </a:r>
            <a:endParaRPr sz="8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F7F7F"/>
                </a:solidFill>
              </a:rPr>
              <a:t>STEM - creative hands-on problem-solving integration + STEM during indoor recess / Fridays / challenges, team-building, critical thinking that involves science, technology, engineering, math / coding, digital literacy working on chromebooks    *building, creativity, team building, problem solving, critical thinking, etc. </a:t>
            </a:r>
            <a:endParaRPr sz="8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F7F7F"/>
                </a:solidFill>
              </a:rPr>
              <a:t>still have Schoology</a:t>
            </a:r>
            <a:endParaRPr sz="8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latin typeface="Comic Sans MS"/>
                <a:ea typeface="Comic Sans MS"/>
                <a:cs typeface="Comic Sans MS"/>
                <a:sym typeface="Comic Sans MS"/>
              </a:rPr>
              <a:t>Assessments done right now </a:t>
            </a:r>
            <a:endParaRPr sz="8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latin typeface="Comic Sans MS"/>
                <a:ea typeface="Comic Sans MS"/>
                <a:cs typeface="Comic Sans MS"/>
                <a:sym typeface="Comic Sans MS"/>
              </a:rPr>
              <a:t>Progress Monitoring based on those results </a:t>
            </a:r>
            <a:endParaRPr sz="8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latin typeface="Comic Sans MS"/>
                <a:ea typeface="Comic Sans MS"/>
                <a:cs typeface="Comic Sans MS"/>
                <a:sym typeface="Comic Sans MS"/>
              </a:rPr>
              <a:t>2nd Grade benchmark </a:t>
            </a:r>
            <a:endParaRPr sz="8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7F7F7F"/>
                </a:solidFill>
                <a:latin typeface="Comic Sans MS"/>
                <a:ea typeface="Comic Sans MS"/>
                <a:cs typeface="Comic Sans MS"/>
                <a:sym typeface="Comic Sans MS"/>
              </a:rPr>
              <a:t>Beginning of the Year </a:t>
            </a:r>
            <a:endParaRPr sz="800" b="1">
              <a:solidFill>
                <a:srgbClr val="7F7F7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7F7F7F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progress Monitoring based on those results </a:t>
            </a:r>
            <a:endParaRPr sz="800" b="1">
              <a:solidFill>
                <a:srgbClr val="7F7F7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7F7F7F"/>
                </a:solidFill>
                <a:latin typeface="Comic Sans MS"/>
                <a:ea typeface="Comic Sans MS"/>
                <a:cs typeface="Comic Sans MS"/>
                <a:sym typeface="Comic Sans MS"/>
              </a:rPr>
              <a:t>2nd Grade Benchmark </a:t>
            </a:r>
            <a:endParaRPr sz="800" b="1">
              <a:solidFill>
                <a:srgbClr val="7F7F7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7F7F7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Exs: J - August - September</a:t>
            </a:r>
            <a:endParaRPr sz="800" b="1">
              <a:solidFill>
                <a:srgbClr val="7F7F7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7F7F7F"/>
                </a:solidFill>
                <a:latin typeface="Comic Sans MS"/>
                <a:ea typeface="Comic Sans MS"/>
                <a:cs typeface="Comic Sans MS"/>
                <a:sym typeface="Comic Sans MS"/>
              </a:rPr>
              <a:t>K - October - December </a:t>
            </a:r>
            <a:endParaRPr sz="800" b="1">
              <a:solidFill>
                <a:srgbClr val="7F7F7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7F7F7F"/>
                </a:solidFill>
                <a:latin typeface="Comic Sans MS"/>
                <a:ea typeface="Comic Sans MS"/>
                <a:cs typeface="Comic Sans MS"/>
                <a:sym typeface="Comic Sans MS"/>
              </a:rPr>
              <a:t>L- January - March </a:t>
            </a:r>
            <a:endParaRPr sz="800" b="1">
              <a:solidFill>
                <a:srgbClr val="7F7F7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800" b="1">
                <a:solidFill>
                  <a:srgbClr val="7F7F7F"/>
                </a:solidFill>
                <a:latin typeface="Comic Sans MS"/>
                <a:ea typeface="Comic Sans MS"/>
                <a:cs typeface="Comic Sans MS"/>
                <a:sym typeface="Comic Sans MS"/>
              </a:rPr>
              <a:t>M- April - May </a:t>
            </a:r>
            <a:endParaRPr sz="800" b="1">
              <a:solidFill>
                <a:srgbClr val="7F7F7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800" b="1">
                <a:solidFill>
                  <a:srgbClr val="7F7F7F"/>
                </a:solidFill>
                <a:latin typeface="Comic Sans MS"/>
                <a:ea typeface="Comic Sans MS"/>
                <a:cs typeface="Comic Sans MS"/>
                <a:sym typeface="Comic Sans MS"/>
              </a:rPr>
              <a:t>2nd can go up to P but would then go deeper within texts for what is appropriate for the age </a:t>
            </a:r>
            <a:endParaRPr sz="800" b="1">
              <a:solidFill>
                <a:srgbClr val="7F7F7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" name="Google Shape;5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33b43429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933b43429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Our instruction is driven by standards &amp; data 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See GOALS handout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Formative, Summative per unit/skill ex: sticky note 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AMC, aimsWeb PLUS (math and reading), F &amp; Ps, teacher observations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Goal Sheet (+, -)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October - mandatory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March - optional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Goals handout </a:t>
            </a:r>
            <a:endParaRPr sz="1000"/>
          </a:p>
        </p:txBody>
      </p:sp>
      <p:sp>
        <p:nvSpPr>
          <p:cNvPr id="61" name="Google Shape;61;g933b43429e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933b43429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g933b43429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7F7F7F"/>
                </a:solidFill>
              </a:rPr>
              <a:t>3 Rs: responsible, ready, respectful </a:t>
            </a:r>
            <a:endParaRPr sz="900">
              <a:solidFill>
                <a:srgbClr val="7F7F7F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9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Responsible</a:t>
            </a:r>
            <a:r>
              <a:rPr lang="en-US" sz="9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– seated with mask on &amp; distanced</a:t>
            </a:r>
            <a:endParaRPr sz="9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9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Ready</a:t>
            </a:r>
            <a:r>
              <a:rPr lang="en-US" sz="9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– listening “When it’s not your turn to talk, it’s your turn to listen.”</a:t>
            </a:r>
            <a:endParaRPr sz="9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9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Respectful</a:t>
            </a:r>
            <a:r>
              <a:rPr lang="en-US" sz="9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– hands &amp; feet to self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•My job &amp; Your job - to keep you safe &amp; you keep it that way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Conscious Discipline 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reminder, logical, appropriate consequence, parent contact, office referral (7+ incidences in a month)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9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900">
                <a:solidFill>
                  <a:srgbClr val="7F7F7F"/>
                </a:solidFill>
              </a:rPr>
              <a:t>Friendly reminder: No thank you, Solve it </a:t>
            </a:r>
            <a:endParaRPr sz="9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900">
                <a:solidFill>
                  <a:srgbClr val="7F7F7F"/>
                </a:solidFill>
              </a:rPr>
              <a:t>Consequence: appropriate, helpful ex: playing with pencil sharpener → hold for little while to not be tempted to play with it when get back - discuss how long </a:t>
            </a:r>
            <a:endParaRPr sz="9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900">
                <a:solidFill>
                  <a:srgbClr val="7F7F7F"/>
                </a:solidFill>
              </a:rPr>
              <a:t>Expectation Reflection - together </a:t>
            </a:r>
            <a:endParaRPr sz="9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900">
                <a:solidFill>
                  <a:srgbClr val="7F7F7F"/>
                </a:solidFill>
              </a:rPr>
              <a:t>Parent Contact / Office Referral (7+ out of 20)</a:t>
            </a:r>
            <a:endParaRPr sz="9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900">
                <a:solidFill>
                  <a:srgbClr val="7F7F7F"/>
                </a:solidFill>
                <a:highlight>
                  <a:srgbClr val="FFFF00"/>
                </a:highlight>
              </a:rPr>
              <a:t>Focus on what to do, not what to not do </a:t>
            </a:r>
            <a:endParaRPr sz="900">
              <a:solidFill>
                <a:srgbClr val="7F7F7F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900">
                <a:solidFill>
                  <a:srgbClr val="7F7F7F"/>
                </a:solidFill>
              </a:rPr>
              <a:t>Choice, relationship, rapport, Conscious Discipline, Love &amp; Logic, Words of Life </a:t>
            </a:r>
            <a:endParaRPr sz="9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900"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900">
                <a:solidFill>
                  <a:srgbClr val="7F7F7F"/>
                </a:solidFill>
              </a:rPr>
              <a:t>I think + rapport helps a lot &amp; lessens the likelihood of continuing down the behavioral chain so to speak. So I am big on focusing what to do &amp; try to give a lot of choice throughout the day. Along with relationship-building activities  (ex: Words of Life, Growth Mindset)</a:t>
            </a:r>
            <a:endParaRPr sz="900">
              <a:solidFill>
                <a:srgbClr val="7F7F7F"/>
              </a:solidFill>
            </a:endParaRPr>
          </a:p>
        </p:txBody>
      </p:sp>
      <p:sp>
        <p:nvSpPr>
          <p:cNvPr id="70" name="Google Shape;70;g933b43429e_0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33b43429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g933b43429e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Friday- A Note from Miss McLean + updates (important dates, reminders, academics - learning + where going), etc.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SMORE - link in Friday email updates on academics 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g933b43429e_0_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9383d3d909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9383d3d909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/>
              <a:t>Masks - snack, lunch inside the classroom / right now,  outside sit 6 feet away from me </a:t>
            </a:r>
            <a:endParaRPr sz="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/>
              <a:t>in regard to physical distancing Any time during eating ^ mask while moving like to throw away or fill up water bottle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/>
              <a:t>we have reviewed other safety plans like fire drill, lockdown, &amp; weather drill as class as well </a:t>
            </a: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highlight>
                  <a:srgbClr val="FFFF00"/>
                </a:highlight>
              </a:rPr>
              <a:t>only one reviewed so far is fire - will do lockdown &amp; weather soon </a:t>
            </a:r>
            <a:endParaRPr sz="90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>
                <a:solidFill>
                  <a:srgbClr val="7F7F7F"/>
                </a:solidFill>
              </a:rPr>
              <a:t>No HW assigned except READ, READ, READ - asking questions &amp; discussing the book with them - overall goal: instill LOVE of reading *growth mindset  *also math all around (like bug math) - can do in car, cooking, playing, etc. (Math handout) </a:t>
            </a:r>
            <a:endParaRPr>
              <a:solidFill>
                <a:srgbClr val="7F7F7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88" name="Google Shape;88;g9383d3d909_0_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9fa5895b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e9fa5895b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ge9fa5895b6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9383d3d909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9383d3d909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g9383d3d909_0_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Q- contact directly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am learning everyday, just like the students.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love teaching &amp; am grateful for the privilege to teach your children. I am excited about our year!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no other questions/comments, have a great night! </a:t>
            </a:r>
            <a:endParaRPr/>
          </a:p>
        </p:txBody>
      </p:sp>
      <p:sp>
        <p:nvSpPr>
          <p:cNvPr id="113" name="Google Shape;11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9383d3d909_0_58"/>
          <p:cNvSpPr txBox="1">
            <a:spLocks noGrp="1"/>
          </p:cNvSpPr>
          <p:nvPr>
            <p:ph type="ctrTitle"/>
          </p:nvPr>
        </p:nvSpPr>
        <p:spPr>
          <a:xfrm>
            <a:off x="831006" y="1985533"/>
            <a:ext cx="22715700" cy="5473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9pPr>
          </a:lstStyle>
          <a:p>
            <a:endParaRPr/>
          </a:p>
        </p:txBody>
      </p:sp>
      <p:sp>
        <p:nvSpPr>
          <p:cNvPr id="18" name="Google Shape;18;g9383d3d909_0_58"/>
          <p:cNvSpPr txBox="1">
            <a:spLocks noGrp="1"/>
          </p:cNvSpPr>
          <p:nvPr>
            <p:ph type="subTitle" idx="1"/>
          </p:nvPr>
        </p:nvSpPr>
        <p:spPr>
          <a:xfrm>
            <a:off x="830984" y="7557667"/>
            <a:ext cx="22715700" cy="211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>
            <a:endParaRPr/>
          </a:p>
        </p:txBody>
      </p:sp>
      <p:sp>
        <p:nvSpPr>
          <p:cNvPr id="19" name="Google Shape;19;g9383d3d909_0_58"/>
          <p:cNvSpPr txBox="1">
            <a:spLocks noGrp="1"/>
          </p:cNvSpPr>
          <p:nvPr>
            <p:ph type="sldNum" idx="12"/>
          </p:nvPr>
        </p:nvSpPr>
        <p:spPr>
          <a:xfrm>
            <a:off x="22587337" y="12435245"/>
            <a:ext cx="1462800" cy="104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"/>
              <a:buNone/>
              <a:defRPr sz="6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7"/>
          <p:cNvSpPr txBox="1"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7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7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0" cy="137158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Google Shape;26;p1"/>
          <p:cNvGrpSpPr/>
          <p:nvPr/>
        </p:nvGrpSpPr>
        <p:grpSpPr>
          <a:xfrm>
            <a:off x="4151122" y="4794430"/>
            <a:ext cx="16075406" cy="4127137"/>
            <a:chOff x="4151122" y="4804872"/>
            <a:chExt cx="16075406" cy="4127137"/>
          </a:xfrm>
        </p:grpSpPr>
        <p:sp>
          <p:nvSpPr>
            <p:cNvPr id="27" name="Google Shape;27;p1"/>
            <p:cNvSpPr txBox="1"/>
            <p:nvPr/>
          </p:nvSpPr>
          <p:spPr>
            <a:xfrm>
              <a:off x="4151122" y="4804872"/>
              <a:ext cx="16075406" cy="2554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>
                  <a:solidFill>
                    <a:schemeClr val="dk2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Back to School Night </a:t>
              </a:r>
              <a:endParaRPr/>
            </a:p>
          </p:txBody>
        </p:sp>
        <p:grpSp>
          <p:nvGrpSpPr>
            <p:cNvPr id="28" name="Google Shape;28;p1"/>
            <p:cNvGrpSpPr/>
            <p:nvPr/>
          </p:nvGrpSpPr>
          <p:grpSpPr>
            <a:xfrm>
              <a:off x="8001576" y="7853083"/>
              <a:ext cx="8374500" cy="1078926"/>
              <a:chOff x="8001576" y="7853083"/>
              <a:chExt cx="8374500" cy="1078926"/>
            </a:xfrm>
          </p:grpSpPr>
          <p:sp>
            <p:nvSpPr>
              <p:cNvPr id="29" name="Google Shape;29;p1"/>
              <p:cNvSpPr/>
              <p:nvPr/>
            </p:nvSpPr>
            <p:spPr>
              <a:xfrm>
                <a:off x="8277037" y="7853083"/>
                <a:ext cx="7823576" cy="10789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1"/>
              <p:cNvSpPr txBox="1"/>
              <p:nvPr/>
            </p:nvSpPr>
            <p:spPr>
              <a:xfrm>
                <a:off x="8001576" y="8069381"/>
                <a:ext cx="83745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 b="1">
                    <a:solidFill>
                      <a:schemeClr val="lt1"/>
                    </a:solidFill>
                    <a:latin typeface="Lato"/>
                    <a:ea typeface="Lato"/>
                    <a:cs typeface="Lato"/>
                    <a:sym typeface="Lato"/>
                  </a:rPr>
                  <a:t>Miss McLean’s Marvels / 2nd Grade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ge9fa5895b6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2" cy="1371585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ge9fa5895b6_0_8"/>
          <p:cNvSpPr txBox="1"/>
          <p:nvPr/>
        </p:nvSpPr>
        <p:spPr>
          <a:xfrm>
            <a:off x="2998100" y="1172977"/>
            <a:ext cx="18381300" cy="114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75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Welcome Room Mothers! </a:t>
            </a:r>
            <a:endParaRPr sz="75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75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75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Brooke Cannon &amp; Sydney Bragiel </a:t>
            </a:r>
            <a:endParaRPr sz="75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" name="Google Shape;38;ge9fa5895b6_0_8"/>
          <p:cNvSpPr txBox="1"/>
          <p:nvPr/>
        </p:nvSpPr>
        <p:spPr>
          <a:xfrm>
            <a:off x="11283441" y="10060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ge9fa5895b6_0_8"/>
          <p:cNvSpPr txBox="1"/>
          <p:nvPr/>
        </p:nvSpPr>
        <p:spPr>
          <a:xfrm>
            <a:off x="11283441" y="99976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g933b43429e_0_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2" cy="1371585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g933b43429e_0_95"/>
          <p:cNvSpPr txBox="1"/>
          <p:nvPr/>
        </p:nvSpPr>
        <p:spPr>
          <a:xfrm>
            <a:off x="2998100" y="1172977"/>
            <a:ext cx="18381300" cy="114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Schedule</a:t>
            </a:r>
            <a:endParaRPr sz="75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</a:rPr>
              <a:t>7:30 – 8:15 </a:t>
            </a:r>
            <a:r>
              <a:rPr lang="en-US" sz="2600">
                <a:solidFill>
                  <a:schemeClr val="dk2"/>
                </a:solidFill>
              </a:rPr>
              <a:t>Morning Routines</a:t>
            </a:r>
            <a:endParaRPr sz="26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</a:rPr>
              <a:t>8:15 – 9:50 </a:t>
            </a:r>
            <a:r>
              <a:rPr lang="en-US" sz="2600">
                <a:solidFill>
                  <a:schemeClr val="dk2"/>
                </a:solidFill>
              </a:rPr>
              <a:t>Reader’s Workshop </a:t>
            </a:r>
            <a:endParaRPr sz="26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  <a:highlight>
                  <a:srgbClr val="FFFF00"/>
                </a:highlight>
              </a:rPr>
              <a:t>9:50 – 10:25 </a:t>
            </a:r>
            <a:r>
              <a:rPr lang="en-US" sz="2600">
                <a:solidFill>
                  <a:schemeClr val="dk2"/>
                </a:solidFill>
                <a:highlight>
                  <a:srgbClr val="FFFF00"/>
                </a:highlight>
              </a:rPr>
              <a:t>Specials</a:t>
            </a:r>
            <a:endParaRPr sz="2600">
              <a:solidFill>
                <a:schemeClr val="dk2"/>
              </a:solidFill>
              <a:highlight>
                <a:srgbClr val="FFFF00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2"/>
                </a:solidFill>
                <a:highlight>
                  <a:srgbClr val="FFFF00"/>
                </a:highlight>
              </a:rPr>
              <a:t>Mon. (Art), Tues. (Music), Wed. (Spanish), Thurs. (Library), Fri. (FOAC)</a:t>
            </a:r>
            <a:endParaRPr sz="1800">
              <a:solidFill>
                <a:schemeClr val="dk2"/>
              </a:solidFill>
              <a:highlight>
                <a:srgbClr val="FFFF00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  <a:highlight>
                  <a:srgbClr val="FFFF00"/>
                </a:highlight>
              </a:rPr>
              <a:t>10:30 – 11:00 </a:t>
            </a:r>
            <a:r>
              <a:rPr lang="en-US" sz="2600">
                <a:solidFill>
                  <a:schemeClr val="dk2"/>
                </a:solidFill>
                <a:highlight>
                  <a:srgbClr val="FFFF00"/>
                </a:highlight>
              </a:rPr>
              <a:t>P.E.</a:t>
            </a:r>
            <a:endParaRPr sz="2600">
              <a:solidFill>
                <a:schemeClr val="dk2"/>
              </a:solidFill>
              <a:highlight>
                <a:srgbClr val="FFFF00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</a:rPr>
              <a:t>11:00 – 11:30</a:t>
            </a:r>
            <a:r>
              <a:rPr lang="en-US" sz="2600">
                <a:solidFill>
                  <a:schemeClr val="dk2"/>
                </a:solidFill>
              </a:rPr>
              <a:t> Snack + Grammar/Word Study</a:t>
            </a:r>
            <a:endParaRPr sz="26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</a:rPr>
              <a:t>11:30 – 12:25 </a:t>
            </a:r>
            <a:r>
              <a:rPr lang="en-US" sz="2600">
                <a:solidFill>
                  <a:schemeClr val="dk2"/>
                </a:solidFill>
              </a:rPr>
              <a:t>Writer’s Workshop</a:t>
            </a:r>
            <a:endParaRPr sz="26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  <a:highlight>
                  <a:srgbClr val="FFFF00"/>
                </a:highlight>
              </a:rPr>
              <a:t>12:25 – 12:50</a:t>
            </a:r>
            <a:r>
              <a:rPr lang="en-US" sz="2800">
                <a:solidFill>
                  <a:schemeClr val="dk2"/>
                </a:solidFill>
                <a:highlight>
                  <a:srgbClr val="FFFF00"/>
                </a:highlight>
              </a:rPr>
              <a:t> </a:t>
            </a:r>
            <a:r>
              <a:rPr lang="en-US" sz="2600">
                <a:solidFill>
                  <a:schemeClr val="dk2"/>
                </a:solidFill>
                <a:highlight>
                  <a:srgbClr val="FFFF00"/>
                </a:highlight>
              </a:rPr>
              <a:t>Lunch</a:t>
            </a:r>
            <a:endParaRPr sz="2600">
              <a:solidFill>
                <a:schemeClr val="dk2"/>
              </a:solidFill>
              <a:highlight>
                <a:srgbClr val="FFFF00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  <a:highlight>
                  <a:srgbClr val="FFFF00"/>
                </a:highlight>
              </a:rPr>
              <a:t>12:55 – 1:15 </a:t>
            </a:r>
            <a:r>
              <a:rPr lang="en-US" sz="2600">
                <a:solidFill>
                  <a:schemeClr val="dk2"/>
                </a:solidFill>
                <a:highlight>
                  <a:srgbClr val="FFFF00"/>
                </a:highlight>
              </a:rPr>
              <a:t>Recess</a:t>
            </a:r>
            <a:endParaRPr sz="2600">
              <a:solidFill>
                <a:schemeClr val="dk2"/>
              </a:solidFill>
              <a:highlight>
                <a:srgbClr val="FFFF00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</a:rPr>
              <a:t>1:20 – 2:10 </a:t>
            </a:r>
            <a:r>
              <a:rPr lang="en-US" sz="2600">
                <a:solidFill>
                  <a:schemeClr val="dk2"/>
                </a:solidFill>
              </a:rPr>
              <a:t>Math Workshop</a:t>
            </a:r>
            <a:endParaRPr sz="26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</a:rPr>
              <a:t>2:10 – 2:30 </a:t>
            </a:r>
            <a:r>
              <a:rPr lang="en-US" sz="2600">
                <a:solidFill>
                  <a:schemeClr val="dk2"/>
                </a:solidFill>
              </a:rPr>
              <a:t>Science/SS</a:t>
            </a:r>
            <a:endParaRPr sz="26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2"/>
                </a:solidFill>
              </a:rPr>
              <a:t>2:30 – 2:40</a:t>
            </a:r>
            <a:r>
              <a:rPr lang="en-US" sz="2800">
                <a:solidFill>
                  <a:schemeClr val="dk2"/>
                </a:solidFill>
              </a:rPr>
              <a:t> </a:t>
            </a:r>
            <a:r>
              <a:rPr lang="en-US" sz="2600">
                <a:solidFill>
                  <a:schemeClr val="dk2"/>
                </a:solidFill>
              </a:rPr>
              <a:t>Afternoon Routines</a:t>
            </a:r>
            <a:endParaRPr sz="2600">
              <a:solidFill>
                <a:schemeClr val="dk2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" name="Google Shape;47;g933b43429e_0_95"/>
          <p:cNvSpPr txBox="1"/>
          <p:nvPr/>
        </p:nvSpPr>
        <p:spPr>
          <a:xfrm>
            <a:off x="11283441" y="10060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g933b43429e_0_95"/>
          <p:cNvSpPr txBox="1"/>
          <p:nvPr/>
        </p:nvSpPr>
        <p:spPr>
          <a:xfrm>
            <a:off x="11283441" y="99976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0" cy="1371585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5"/>
          <p:cNvSpPr txBox="1"/>
          <p:nvPr/>
        </p:nvSpPr>
        <p:spPr>
          <a:xfrm>
            <a:off x="2998100" y="1172975"/>
            <a:ext cx="18381300" cy="125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Curriculum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Reading, Writing, Phonics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Math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Science (STEMScopes)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Social Studies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" name="Google Shape;56;p5"/>
          <p:cNvSpPr txBox="1"/>
          <p:nvPr/>
        </p:nvSpPr>
        <p:spPr>
          <a:xfrm>
            <a:off x="11155941" y="117298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5"/>
          <p:cNvSpPr txBox="1"/>
          <p:nvPr/>
        </p:nvSpPr>
        <p:spPr>
          <a:xfrm>
            <a:off x="11283441" y="9997636"/>
            <a:ext cx="1810766" cy="3172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g933b43429e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2" cy="1371585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g933b43429e_1_0"/>
          <p:cNvSpPr txBox="1"/>
          <p:nvPr/>
        </p:nvSpPr>
        <p:spPr>
          <a:xfrm>
            <a:off x="2998100" y="1172975"/>
            <a:ext cx="18381300" cy="119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Standards, Grading, &amp; Assessments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Standards Based Report Card (+, -)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Report Cards per 9 weeks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October Conferences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March Conferences (optional)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ex: aimsWeb PLUS, AMC, Fountas &amp; Pinnell, WTW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5" name="Google Shape;65;g933b43429e_1_0"/>
          <p:cNvSpPr txBox="1"/>
          <p:nvPr/>
        </p:nvSpPr>
        <p:spPr>
          <a:xfrm>
            <a:off x="11283441" y="10060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g933b43429e_1_0"/>
          <p:cNvSpPr txBox="1"/>
          <p:nvPr/>
        </p:nvSpPr>
        <p:spPr>
          <a:xfrm>
            <a:off x="11283441" y="99976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g933b43429e_0_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2" cy="1371585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g933b43429e_0_38"/>
          <p:cNvSpPr txBox="1"/>
          <p:nvPr/>
        </p:nvSpPr>
        <p:spPr>
          <a:xfrm>
            <a:off x="2998100" y="1172975"/>
            <a:ext cx="18381300" cy="110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Expectations (3 Rs)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Responsible: Am I being safe?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Ready: Am I doing my best?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Respectful: Am I valuing others &amp; myself?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4" name="Google Shape;74;g933b43429e_0_38"/>
          <p:cNvSpPr txBox="1"/>
          <p:nvPr/>
        </p:nvSpPr>
        <p:spPr>
          <a:xfrm>
            <a:off x="11283441" y="10060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933b43429e_0_38"/>
          <p:cNvSpPr txBox="1"/>
          <p:nvPr/>
        </p:nvSpPr>
        <p:spPr>
          <a:xfrm>
            <a:off x="11283441" y="99976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g933b43429e_0_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2" cy="1371585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g933b43429e_0_46"/>
          <p:cNvSpPr txBox="1"/>
          <p:nvPr/>
        </p:nvSpPr>
        <p:spPr>
          <a:xfrm>
            <a:off x="2998100" y="1172970"/>
            <a:ext cx="18381300" cy="85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Communication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Email: mcleant@mtnbrook.k12.al.us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Weekly Email: A Note from Miss McLean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Wednesday Folders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Room Moms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3" name="Google Shape;83;g933b43429e_0_46"/>
          <p:cNvSpPr txBox="1"/>
          <p:nvPr/>
        </p:nvSpPr>
        <p:spPr>
          <a:xfrm>
            <a:off x="11283441" y="10060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g933b43429e_0_46"/>
          <p:cNvSpPr txBox="1"/>
          <p:nvPr/>
        </p:nvSpPr>
        <p:spPr>
          <a:xfrm>
            <a:off x="11283441" y="99976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g9383d3d909_0_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2" cy="1371585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9383d3d909_0_80"/>
          <p:cNvSpPr txBox="1"/>
          <p:nvPr/>
        </p:nvSpPr>
        <p:spPr>
          <a:xfrm>
            <a:off x="2998100" y="229500"/>
            <a:ext cx="18381300" cy="132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Safety (drills reviewed) </a:t>
            </a:r>
            <a:endParaRPr sz="57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7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Home (Read, Read, Read! &amp; Math Facts)</a:t>
            </a:r>
            <a:endParaRPr sz="57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7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Scholastic </a:t>
            </a:r>
            <a:endParaRPr sz="57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Our Class Code: </a:t>
            </a:r>
            <a:r>
              <a:rPr lang="en-US" sz="7200">
                <a:solidFill>
                  <a:srgbClr val="3A3A3A"/>
                </a:solidFill>
                <a:highlight>
                  <a:srgbClr val="FFFFFF"/>
                </a:highlight>
              </a:rPr>
              <a:t>WTBBR</a:t>
            </a:r>
            <a:r>
              <a:rPr lang="en-US" sz="57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sz="57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7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Birthdays: wrapped treat  </a:t>
            </a:r>
            <a:endParaRPr sz="57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7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Field Trips: TBD</a:t>
            </a: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2" name="Google Shape;92;g9383d3d909_0_80"/>
          <p:cNvSpPr txBox="1"/>
          <p:nvPr/>
        </p:nvSpPr>
        <p:spPr>
          <a:xfrm>
            <a:off x="11283441" y="10060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e9fa5895b6_0_0"/>
          <p:cNvSpPr txBox="1">
            <a:spLocks noGrp="1"/>
          </p:cNvSpPr>
          <p:nvPr>
            <p:ph type="ctrTitle"/>
          </p:nvPr>
        </p:nvSpPr>
        <p:spPr>
          <a:xfrm>
            <a:off x="831006" y="1985533"/>
            <a:ext cx="22715700" cy="5473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e9fa5895b6_0_0"/>
          <p:cNvSpPr txBox="1">
            <a:spLocks noGrp="1"/>
          </p:cNvSpPr>
          <p:nvPr>
            <p:ph type="subTitle" idx="1"/>
          </p:nvPr>
        </p:nvSpPr>
        <p:spPr>
          <a:xfrm>
            <a:off x="830984" y="7557667"/>
            <a:ext cx="22715700" cy="211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e9fa5895b6_0_0"/>
          <p:cNvSpPr txBox="1">
            <a:spLocks noGrp="1"/>
          </p:cNvSpPr>
          <p:nvPr>
            <p:ph type="sldNum" idx="12"/>
          </p:nvPr>
        </p:nvSpPr>
        <p:spPr>
          <a:xfrm>
            <a:off x="22587337" y="12435245"/>
            <a:ext cx="1462800" cy="104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101" name="Google Shape;101;ge9fa5895b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"/>
            <a:ext cx="2434793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9383d3d909_0_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2" cy="1371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9383d3d909_0_62"/>
          <p:cNvSpPr txBox="1"/>
          <p:nvPr/>
        </p:nvSpPr>
        <p:spPr>
          <a:xfrm>
            <a:off x="2998100" y="1172977"/>
            <a:ext cx="18381300" cy="119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Handouts: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Math &amp; ELA Goals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Math Tips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Growth Mindset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optional: note &amp; “parent kid quiz” </a:t>
            </a:r>
            <a:endParaRPr sz="6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9" name="Google Shape;109;g9383d3d909_0_62"/>
          <p:cNvSpPr txBox="1"/>
          <p:nvPr/>
        </p:nvSpPr>
        <p:spPr>
          <a:xfrm>
            <a:off x="11283441" y="10060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9383d3d909_0_62"/>
          <p:cNvSpPr txBox="1"/>
          <p:nvPr/>
        </p:nvSpPr>
        <p:spPr>
          <a:xfrm>
            <a:off x="11283441" y="9997636"/>
            <a:ext cx="18108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"/>
            <a:ext cx="24377650" cy="13715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764646" y="0"/>
            <a:ext cx="27142296" cy="1371592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2"/>
          <p:cNvSpPr txBox="1"/>
          <p:nvPr/>
        </p:nvSpPr>
        <p:spPr>
          <a:xfrm>
            <a:off x="1873400" y="4738797"/>
            <a:ext cx="14133600" cy="69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Thank You!!! </a:t>
            </a:r>
            <a:endParaRPr sz="12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I am SO excited about our year. We are off to a great start😊 Please contact me directly with any questions.  </a:t>
            </a:r>
            <a:endParaRPr sz="7000"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41B586"/>
      </a:accent1>
      <a:accent2>
        <a:srgbClr val="DB2022"/>
      </a:accent2>
      <a:accent3>
        <a:srgbClr val="33739B"/>
      </a:accent3>
      <a:accent4>
        <a:srgbClr val="8E4B96"/>
      </a:accent4>
      <a:accent5>
        <a:srgbClr val="F8572B"/>
      </a:accent5>
      <a:accent6>
        <a:srgbClr val="A69388"/>
      </a:accent6>
      <a:hlink>
        <a:srgbClr val="4B5050"/>
      </a:hlink>
      <a:folHlink>
        <a:srgbClr val="19BB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1155</Words>
  <Application>Microsoft Office PowerPoint</Application>
  <PresentationFormat>Custom</PresentationFormat>
  <Paragraphs>145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Lato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MCLEAN, TAYLOR</dc:creator>
  <cp:lastModifiedBy>MCLEAN, TAYLOR</cp:lastModifiedBy>
  <cp:revision>1</cp:revision>
  <dcterms:created xsi:type="dcterms:W3CDTF">2014-11-12T21:47:38Z</dcterms:created>
  <dcterms:modified xsi:type="dcterms:W3CDTF">2021-08-23T15:07:06Z</dcterms:modified>
</cp:coreProperties>
</file>