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54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5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149295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Desktops to mobile phones.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Access to information for teacher and student.  Both teaching and learning happens anytime-anywhere. 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Monitor students as they take formative assessments online or how far they get on an assignment (whether or not the teacher is with them).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Example of live data and formative assessment assisting in directing instruction.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It is becoming quicker and easier to use cloud-based instruction to grade and provide feedback. 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new Google Classroom makes educational networking easier and more accessible.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Google Drive provides a place a to store your material instead of a physical device.  Cooperates nicely with Googe Classroom.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Just as productive as the Microsoft and Apple suites, Google offers a mobile package that works on its own or with Google Classroom.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7" name="Shape 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5275" y="-689450"/>
            <a:ext cx="9144000" cy="584045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www.socrative.com/" TargetMode="External"/><Relationship Id="rId4" Type="http://schemas.openxmlformats.org/officeDocument/2006/relationships/hyperlink" Target="#slide=next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lassroom.google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" TargetMode="External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mail.google.com/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slides/about/" TargetMode="External"/><Relationship Id="rId11" Type="http://schemas.openxmlformats.org/officeDocument/2006/relationships/image" Target="../media/image15.jpg"/><Relationship Id="rId5" Type="http://schemas.openxmlformats.org/officeDocument/2006/relationships/hyperlink" Target="http://www.google.com/sheets/about/" TargetMode="External"/><Relationship Id="rId10" Type="http://schemas.openxmlformats.org/officeDocument/2006/relationships/image" Target="../media/image19.png"/><Relationship Id="rId4" Type="http://schemas.openxmlformats.org/officeDocument/2006/relationships/hyperlink" Target="https://docs.google.com/" TargetMode="Externa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mapsengine.google.com/map/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calendar" TargetMode="External"/><Relationship Id="rId11" Type="http://schemas.openxmlformats.org/officeDocument/2006/relationships/image" Target="../media/image15.jpg"/><Relationship Id="rId5" Type="http://schemas.openxmlformats.org/officeDocument/2006/relationships/hyperlink" Target="https://sites.google.com/" TargetMode="External"/><Relationship Id="rId10" Type="http://schemas.openxmlformats.org/officeDocument/2006/relationships/image" Target="../media/image23.png"/><Relationship Id="rId4" Type="http://schemas.openxmlformats.org/officeDocument/2006/relationships/hyperlink" Target="https://plus.google.com/" TargetMode="External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youtube.com/watch?v=SF1S8hivw_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Working in the Cloud</a:t>
            </a:r>
          </a:p>
        </p:txBody>
      </p:sp>
      <p:sp>
        <p:nvSpPr>
          <p:cNvPr id="26" name="Shape 26"/>
          <p:cNvSpPr/>
          <p:nvPr/>
        </p:nvSpPr>
        <p:spPr>
          <a:xfrm>
            <a:off x="0" y="2853675"/>
            <a:ext cx="9144000" cy="23033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27" name="Shape 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7750" y="2840050"/>
            <a:ext cx="4321424" cy="2303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28"/>
          <p:cNvSpPr txBox="1">
            <a:spLocks noGrp="1"/>
          </p:cNvSpPr>
          <p:nvPr>
            <p:ph type="subTitle" idx="1"/>
          </p:nvPr>
        </p:nvSpPr>
        <p:spPr>
          <a:xfrm>
            <a:off x="685800" y="2674178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3C78D8"/>
                </a:solidFill>
                <a:latin typeface="Corsiva"/>
                <a:ea typeface="Corsiva"/>
                <a:cs typeface="Corsiva"/>
                <a:sym typeface="Corsiva"/>
              </a:rPr>
              <a:t>Information when and where you need it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Shape 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28650"/>
            <a:ext cx="9144000" cy="584045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126324" y="133350"/>
            <a:ext cx="8456700" cy="9881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b" anchorCtr="0">
            <a:normAutofit fontScale="90000"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000" dirty="0">
                <a:solidFill>
                  <a:srgbClr val="FFFFFF"/>
                </a:solidFill>
              </a:rPr>
              <a:t>Why the Cloud? </a:t>
            </a:r>
            <a:r>
              <a:rPr lang="en" sz="3000" dirty="0" smtClean="0">
                <a:solidFill>
                  <a:srgbClr val="FFFFFF"/>
                </a:solidFill>
              </a:rPr>
              <a:t/>
            </a:r>
            <a:br>
              <a:rPr lang="en" sz="3000" dirty="0" smtClean="0">
                <a:solidFill>
                  <a:srgbClr val="FFFFFF"/>
                </a:solidFill>
              </a:rPr>
            </a:br>
            <a:r>
              <a:rPr lang="en" sz="3000" dirty="0" smtClean="0">
                <a:solidFill>
                  <a:srgbClr val="FFFFFF"/>
                </a:solidFill>
              </a:rPr>
              <a:t>Anytime-Anywhere </a:t>
            </a:r>
            <a:r>
              <a:rPr lang="en" sz="3000" dirty="0">
                <a:solidFill>
                  <a:srgbClr val="FFFFFF"/>
                </a:solidFill>
              </a:rPr>
              <a:t>Education</a:t>
            </a:r>
          </a:p>
        </p:txBody>
      </p:sp>
      <p:pic>
        <p:nvPicPr>
          <p:cNvPr id="35" name="Shape 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00" y="2543897"/>
            <a:ext cx="3858624" cy="257750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6" name="Shape 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074" y="2558508"/>
            <a:ext cx="3962550" cy="2592478"/>
          </a:xfrm>
          <a:prstGeom prst="rect">
            <a:avLst/>
          </a:prstGeom>
          <a:ln/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130350" y="1211675"/>
            <a:ext cx="8883300" cy="1131475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 i="1" dirty="0">
                <a:solidFill>
                  <a:srgbClr val="000000"/>
                </a:solidFill>
              </a:rPr>
              <a:t>The Networking of Education</a:t>
            </a:r>
          </a:p>
          <a:p>
            <a:pPr marL="457200" lvl="0" indent="-381000" rtl="0">
              <a:spcBef>
                <a:spcPts val="0"/>
              </a:spcBef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400" dirty="0">
                <a:solidFill>
                  <a:srgbClr val="434343"/>
                </a:solidFill>
              </a:rPr>
              <a:t>Anytime-anywhere learning, work, and communication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Shape 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75" y="-689450"/>
            <a:ext cx="9144000" cy="584045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115075" y="1200150"/>
            <a:ext cx="8860199" cy="10306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25" tIns="91425" rIns="91425" bIns="91425" anchor="t" anchorCtr="0">
            <a:normAutofit lnSpcReduction="10000"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 i="1" dirty="0"/>
              <a:t>The Networking of Education</a:t>
            </a:r>
          </a:p>
          <a:p>
            <a:pPr marL="457200" lvl="0" indent="-419100" rtl="0">
              <a:spcBef>
                <a:spcPts val="0"/>
              </a:spcBef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u="sng" dirty="0">
                <a:solidFill>
                  <a:srgbClr val="434343"/>
                </a:solidFill>
                <a:hlinkClick r:id="rId4"/>
              </a:rPr>
              <a:t>Monitoring your students</a:t>
            </a:r>
            <a:r>
              <a:rPr lang="en" dirty="0">
                <a:solidFill>
                  <a:srgbClr val="434343"/>
                </a:solidFill>
              </a:rPr>
              <a:t> (e.g., using </a:t>
            </a:r>
            <a:r>
              <a:rPr lang="en" u="sng" dirty="0">
                <a:solidFill>
                  <a:srgbClr val="434343"/>
                </a:solidFill>
                <a:hlinkClick r:id="rId5"/>
              </a:rPr>
              <a:t>Socrative</a:t>
            </a:r>
            <a:r>
              <a:rPr lang="en" dirty="0">
                <a:solidFill>
                  <a:srgbClr val="434343"/>
                </a:solidFill>
              </a:rPr>
              <a:t>)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28375" y="57150"/>
            <a:ext cx="8456700" cy="9119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b" anchorCtr="0">
            <a:normAutofit fontScale="90000"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 dirty="0">
                <a:solidFill>
                  <a:srgbClr val="FFFFFF"/>
                </a:solidFill>
              </a:rPr>
              <a:t>Why the Cloud? </a:t>
            </a:r>
            <a:r>
              <a:rPr lang="en" sz="3000" dirty="0" smtClean="0">
                <a:solidFill>
                  <a:srgbClr val="FFFFFF"/>
                </a:solidFill>
              </a:rPr>
              <a:t/>
            </a:r>
            <a:br>
              <a:rPr lang="en" sz="3000" dirty="0" smtClean="0">
                <a:solidFill>
                  <a:srgbClr val="FFFFFF"/>
                </a:solidFill>
              </a:rPr>
            </a:br>
            <a:r>
              <a:rPr lang="en" sz="3000" dirty="0" smtClean="0">
                <a:solidFill>
                  <a:srgbClr val="FFFFFF"/>
                </a:solidFill>
              </a:rPr>
              <a:t>Anytime-Anywhere </a:t>
            </a:r>
            <a:r>
              <a:rPr lang="en" sz="3000" dirty="0">
                <a:solidFill>
                  <a:srgbClr val="FFFFFF"/>
                </a:solidFill>
              </a:rPr>
              <a:t>Education</a:t>
            </a:r>
          </a:p>
        </p:txBody>
      </p:sp>
      <p:pic>
        <p:nvPicPr>
          <p:cNvPr id="45" name="Shape 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56650" y="2262772"/>
            <a:ext cx="3565300" cy="273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81000" y="-95250"/>
            <a:ext cx="8229600" cy="8574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>
                <a:solidFill>
                  <a:schemeClr val="bg1"/>
                </a:solidFill>
              </a:rPr>
              <a:t>Socrative: Live View and Data Rich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52" name="Shape 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06089"/>
            <a:ext cx="9143999" cy="4182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000" y="2254200"/>
            <a:ext cx="2851200" cy="28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149575" y="1200151"/>
            <a:ext cx="8825700" cy="11430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 i="1" dirty="0">
                <a:solidFill>
                  <a:schemeClr val="tx1"/>
                </a:solidFill>
              </a:rPr>
              <a:t>The Networking of Education</a:t>
            </a:r>
          </a:p>
          <a:p>
            <a:pPr marL="457200" lvl="0" indent="-381000" rtl="0">
              <a:spcBef>
                <a:spcPts val="0"/>
              </a:spcBef>
              <a:buClr>
                <a:srgbClr val="434343"/>
              </a:buClr>
              <a:buSzPct val="100000"/>
              <a:buFont typeface="Arial"/>
              <a:buChar char="●"/>
            </a:pPr>
            <a:r>
              <a:rPr lang="en" sz="2400" dirty="0">
                <a:solidFill>
                  <a:schemeClr val="tx1"/>
                </a:solidFill>
              </a:rPr>
              <a:t>Feedback for students (e.g., grading and time recovery</a:t>
            </a:r>
            <a:r>
              <a:rPr lang="en" sz="2400" dirty="0">
                <a:solidFill>
                  <a:srgbClr val="434343"/>
                </a:solidFill>
              </a:rPr>
              <a:t>)</a:t>
            </a:r>
          </a:p>
          <a:p>
            <a:pPr lvl="0" rtl="0"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</a:endParaRPr>
          </a:p>
        </p:txBody>
      </p:sp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230100" y="103550"/>
            <a:ext cx="8456700" cy="868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b" anchorCtr="0">
            <a:normAutofit fontScale="90000"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 dirty="0">
                <a:solidFill>
                  <a:srgbClr val="FFFFFF"/>
                </a:solidFill>
              </a:rPr>
              <a:t>Why the Cloud? </a:t>
            </a:r>
            <a:r>
              <a:rPr lang="en" sz="3000" dirty="0" smtClean="0">
                <a:solidFill>
                  <a:srgbClr val="FFFFFF"/>
                </a:solidFill>
              </a:rPr>
              <a:t/>
            </a:r>
            <a:br>
              <a:rPr lang="en" sz="3000" dirty="0" smtClean="0">
                <a:solidFill>
                  <a:srgbClr val="FFFFFF"/>
                </a:solidFill>
              </a:rPr>
            </a:br>
            <a:r>
              <a:rPr lang="en" sz="3000" dirty="0" smtClean="0">
                <a:solidFill>
                  <a:srgbClr val="FFFFFF"/>
                </a:solidFill>
              </a:rPr>
              <a:t>Anytime-Anywhere </a:t>
            </a:r>
            <a:r>
              <a:rPr lang="en" sz="3000" dirty="0">
                <a:solidFill>
                  <a:srgbClr val="FFFFFF"/>
                </a:solidFill>
              </a:rPr>
              <a:t>Education</a:t>
            </a:r>
          </a:p>
        </p:txBody>
      </p:sp>
      <p:pic>
        <p:nvPicPr>
          <p:cNvPr id="60" name="Shape 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1925" y="2639850"/>
            <a:ext cx="3429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533400" y="-171450"/>
            <a:ext cx="8229600" cy="857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 dirty="0">
                <a:solidFill>
                  <a:srgbClr val="F3F3F3"/>
                </a:solidFill>
              </a:rPr>
              <a:t>Google as a Learning Management System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583750" y="106337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Google Classroom</a:t>
            </a:r>
          </a:p>
        </p:txBody>
      </p:sp>
      <p:pic>
        <p:nvPicPr>
          <p:cNvPr id="67" name="Shape 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6675" y="1840500"/>
            <a:ext cx="6267326" cy="3303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" name="Shape 68"/>
          <p:cNvGrpSpPr/>
          <p:nvPr/>
        </p:nvGrpSpPr>
        <p:grpSpPr>
          <a:xfrm>
            <a:off x="368222" y="1058625"/>
            <a:ext cx="1917416" cy="4077522"/>
            <a:chOff x="-60712" y="0"/>
            <a:chExt cx="2162175" cy="4419600"/>
          </a:xfrm>
        </p:grpSpPr>
        <p:grpSp>
          <p:nvGrpSpPr>
            <p:cNvPr id="69" name="Shape 69"/>
            <p:cNvGrpSpPr/>
            <p:nvPr/>
          </p:nvGrpSpPr>
          <p:grpSpPr>
            <a:xfrm>
              <a:off x="-60712" y="0"/>
              <a:ext cx="2162175" cy="4419600"/>
              <a:chOff x="3490912" y="1219200"/>
              <a:chExt cx="2162175" cy="4419600"/>
            </a:xfrm>
          </p:grpSpPr>
          <p:pic>
            <p:nvPicPr>
              <p:cNvPr id="70" name="Shape 7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3490912" y="1219200"/>
                <a:ext cx="2162175" cy="4419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Shape 71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538449" y="1721325"/>
                <a:ext cx="2067125" cy="36748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2" name="Shape 72"/>
            <p:cNvSpPr txBox="1"/>
            <p:nvPr/>
          </p:nvSpPr>
          <p:spPr>
            <a:xfrm>
              <a:off x="511289" y="236966"/>
              <a:ext cx="1101900" cy="219300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txBody>
            <a:bodyPr lIns="91425" tIns="91425" rIns="91425" bIns="91425" anchor="t" anchorCtr="0">
              <a:normAutofit fontScale="25000" lnSpcReduction="20000"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 sz="800" b="1">
                  <a:solidFill>
                    <a:srgbClr val="EFEFEF"/>
                  </a:solidFill>
                  <a:latin typeface="Black Ops One"/>
                  <a:ea typeface="Black Ops One"/>
                  <a:cs typeface="Black Ops One"/>
                  <a:sym typeface="Black Ops One"/>
                </a:rPr>
                <a:t>SMARTPHONE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1676400" y="1143369"/>
            <a:ext cx="5562600" cy="669575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Google Drive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4675" y="-577675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944" y="1785648"/>
            <a:ext cx="4540255" cy="330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7975" y="2311822"/>
            <a:ext cx="4794199" cy="252152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2590800" y="205978"/>
            <a:ext cx="6096000" cy="857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Mobile </a:t>
            </a:r>
            <a:r>
              <a:rPr lang="en" dirty="0"/>
              <a:t>Storage System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-16092"/>
            <a:ext cx="2280082" cy="1140041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3101362" y="148366"/>
            <a:ext cx="5410200" cy="857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5" tIns="91425" rIns="91425" bIns="91425" anchor="b" anchorCtr="0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dirty="0" smtClean="0">
                <a:solidFill>
                  <a:srgbClr val="FFFFFF"/>
                </a:solidFill>
              </a:rPr>
              <a:t>Office </a:t>
            </a:r>
            <a:r>
              <a:rPr lang="en" dirty="0">
                <a:solidFill>
                  <a:srgbClr val="FFFFFF"/>
                </a:solidFill>
              </a:rPr>
              <a:t>Suite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124200" y="1200150"/>
            <a:ext cx="5457518" cy="37256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25" tIns="91425" rIns="91425" bIns="91425" anchor="t" anchorCtr="0">
            <a:norm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b="1" u="sng" dirty="0">
                <a:solidFill>
                  <a:srgbClr val="274E13"/>
                </a:solidFill>
                <a:hlinkClick r:id="rId3"/>
              </a:rPr>
              <a:t>Google Email</a:t>
            </a:r>
          </a:p>
          <a:p>
            <a:pPr algn="ctr" rtl="0">
              <a:spcBef>
                <a:spcPts val="0"/>
              </a:spcBef>
              <a:buNone/>
            </a:pPr>
            <a:endParaRPr b="1" dirty="0">
              <a:solidFill>
                <a:srgbClr val="274E13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r>
              <a:rPr lang="en" b="1" u="sng" dirty="0">
                <a:solidFill>
                  <a:srgbClr val="274E13"/>
                </a:solidFill>
                <a:hlinkClick r:id="rId4"/>
              </a:rPr>
              <a:t>Google Docs</a:t>
            </a:r>
          </a:p>
          <a:p>
            <a:pPr algn="ctr" rtl="0">
              <a:spcBef>
                <a:spcPts val="0"/>
              </a:spcBef>
              <a:buNone/>
            </a:pPr>
            <a:endParaRPr b="1" dirty="0">
              <a:solidFill>
                <a:srgbClr val="274E13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r>
              <a:rPr lang="en" b="1" u="sng" dirty="0">
                <a:solidFill>
                  <a:srgbClr val="274E13"/>
                </a:solidFill>
                <a:hlinkClick r:id="rId5"/>
              </a:rPr>
              <a:t>Google Sheets</a:t>
            </a:r>
          </a:p>
          <a:p>
            <a:pPr algn="ctr" rtl="0">
              <a:spcBef>
                <a:spcPts val="0"/>
              </a:spcBef>
              <a:buNone/>
            </a:pPr>
            <a:endParaRPr b="1" dirty="0">
              <a:solidFill>
                <a:srgbClr val="274E13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r>
              <a:rPr lang="en" b="1" u="sng" dirty="0">
                <a:solidFill>
                  <a:srgbClr val="274E13"/>
                </a:solidFill>
                <a:hlinkClick r:id="rId6"/>
              </a:rPr>
              <a:t>Google Slides</a:t>
            </a:r>
          </a:p>
          <a:p>
            <a:pPr algn="ctr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88" name="Shape 8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33800" y="1962150"/>
            <a:ext cx="730575" cy="7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01188" y="3028950"/>
            <a:ext cx="675624" cy="67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62400" y="3839047"/>
            <a:ext cx="633650" cy="6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39000" y="1238350"/>
            <a:ext cx="800000" cy="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78611"/>
            <a:ext cx="2133600" cy="10668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2294525" y="0"/>
            <a:ext cx="6477000" cy="857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5" tIns="91425" rIns="91425" bIns="91425" anchor="b" anchorCtr="0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</a:rPr>
              <a:t>Google Extras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2294525" y="929171"/>
            <a:ext cx="6477000" cy="37256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rm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b="1" u="sng" dirty="0">
                <a:solidFill>
                  <a:srgbClr val="FFC000"/>
                </a:solidFill>
                <a:hlinkClick r:id="rId3"/>
              </a:rPr>
              <a:t>Google My Maps (</a:t>
            </a:r>
            <a:r>
              <a:rPr lang="en" b="1" u="sng" dirty="0" smtClean="0">
                <a:solidFill>
                  <a:srgbClr val="FFC000"/>
                </a:solidFill>
                <a:hlinkClick r:id="rId3"/>
              </a:rPr>
              <a:t>Engine)</a:t>
            </a:r>
            <a:endParaRPr lang="en" b="1" dirty="0">
              <a:solidFill>
                <a:srgbClr val="FFC000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endParaRPr b="1" dirty="0">
              <a:solidFill>
                <a:srgbClr val="FFC000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r>
              <a:rPr lang="en" b="1" u="sng" dirty="0">
                <a:solidFill>
                  <a:srgbClr val="FFC000"/>
                </a:solidFill>
                <a:hlinkClick r:id="rId4"/>
              </a:rPr>
              <a:t>Google+</a:t>
            </a:r>
          </a:p>
          <a:p>
            <a:pPr algn="ctr" rtl="0">
              <a:spcBef>
                <a:spcPts val="0"/>
              </a:spcBef>
              <a:buNone/>
            </a:pPr>
            <a:endParaRPr b="1" dirty="0">
              <a:solidFill>
                <a:srgbClr val="FFC000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r>
              <a:rPr lang="en" b="1" u="sng" dirty="0">
                <a:solidFill>
                  <a:srgbClr val="FFC000"/>
                </a:solidFill>
                <a:hlinkClick r:id="rId5"/>
              </a:rPr>
              <a:t>Google Sites</a:t>
            </a:r>
          </a:p>
          <a:p>
            <a:pPr algn="ctr" rtl="0">
              <a:spcBef>
                <a:spcPts val="0"/>
              </a:spcBef>
              <a:buNone/>
            </a:pPr>
            <a:endParaRPr b="1" dirty="0">
              <a:solidFill>
                <a:srgbClr val="FFC000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r>
              <a:rPr lang="en" b="1" u="sng" dirty="0">
                <a:solidFill>
                  <a:srgbClr val="FFC000"/>
                </a:solidFill>
                <a:hlinkClick r:id="rId6"/>
              </a:rPr>
              <a:t>Google Calendar</a:t>
            </a:r>
          </a:p>
          <a:p>
            <a:pPr algn="ctr">
              <a:spcBef>
                <a:spcPts val="0"/>
              </a:spcBef>
              <a:buNone/>
            </a:pPr>
            <a:endParaRPr b="1" dirty="0">
              <a:solidFill>
                <a:srgbClr val="00B050"/>
              </a:solidFill>
            </a:endParaRPr>
          </a:p>
        </p:txBody>
      </p:sp>
      <p:pic>
        <p:nvPicPr>
          <p:cNvPr id="98" name="Shape 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4525" y="1047750"/>
            <a:ext cx="694325" cy="69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81800" y="1885950"/>
            <a:ext cx="622225" cy="62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90528" y="2790374"/>
            <a:ext cx="622224" cy="62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16537" y="3569193"/>
            <a:ext cx="764675" cy="76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885950"/>
            <a:ext cx="2133600" cy="10668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00" y="971550"/>
            <a:ext cx="7187875" cy="41719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1676399" y="57150"/>
            <a:ext cx="6705601" cy="6963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b" anchorCtr="0">
            <a:normAutofit fontScale="90000"/>
          </a:bodyPr>
          <a:lstStyle/>
          <a:p>
            <a:pPr algn="ctr"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</a:rPr>
              <a:t>Google My Maps (Engine)</a:t>
            </a:r>
          </a:p>
        </p:txBody>
      </p:sp>
      <p:sp>
        <p:nvSpPr>
          <p:cNvPr id="108" name="Shape 108"/>
          <p:cNvSpPr/>
          <p:nvPr/>
        </p:nvSpPr>
        <p:spPr>
          <a:xfrm rot="-1427994">
            <a:off x="640633" y="2396596"/>
            <a:ext cx="8333220" cy="6529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</a:bodyPr>
          <a:lstStyle/>
          <a:p>
            <a:pPr algn="ctr"/>
            <a:r>
              <a:rPr b="0" i="0" dirty="0">
                <a:solidFill>
                  <a:srgbClr val="00FF00"/>
                </a:solidFill>
                <a:uLn w="19050" cap="flat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uLn>
                <a:latin typeface="Arial"/>
              </a:rPr>
              <a:t>Edit Layers and Add Info for Data Rich Potential</a:t>
            </a:r>
          </a:p>
        </p:txBody>
      </p:sp>
      <p:sp>
        <p:nvSpPr>
          <p:cNvPr id="109" name="Shape 109"/>
          <p:cNvSpPr/>
          <p:nvPr/>
        </p:nvSpPr>
        <p:spPr>
          <a:xfrm rot="762005">
            <a:off x="4477619" y="4187852"/>
            <a:ext cx="3637344" cy="2394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</a:bodyPr>
          <a:lstStyle/>
          <a:p>
            <a:pPr algn="ctr"/>
            <a:r>
              <a:rPr b="0" i="0" dirty="0">
                <a:solidFill>
                  <a:srgbClr val="00FF00"/>
                </a:solidFill>
                <a:uLn w="19050" cap="flat">
                  <a:solidFill>
                    <a:srgbClr val="FF00FF"/>
                  </a:solidFill>
                  <a:prstDash val="solid"/>
                  <a:round/>
                  <a:headEnd type="none" w="med" len="med"/>
                  <a:tailEnd type="none" w="med" len="med"/>
                </a:uLn>
                <a:latin typeface="Arial"/>
              </a:rPr>
              <a:t>anytime, anywhere, anyone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8" y="57150"/>
            <a:ext cx="1575181" cy="68579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1143000" y="133350"/>
            <a:ext cx="7156823" cy="6717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b" anchorCtr="0">
            <a:norm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200" dirty="0" smtClean="0">
                <a:solidFill>
                  <a:srgbClr val="FFFFFF"/>
                </a:solidFill>
              </a:rPr>
              <a:t>Google Sites</a:t>
            </a:r>
            <a:endParaRPr lang="en" sz="3200" dirty="0">
              <a:solidFill>
                <a:srgbClr val="FFFFFF"/>
              </a:solidFill>
            </a:endParaRPr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971550"/>
            <a:ext cx="7111675" cy="41719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/>
          <p:nvPr/>
        </p:nvSpPr>
        <p:spPr>
          <a:xfrm rot="-1824027">
            <a:off x="668078" y="2429263"/>
            <a:ext cx="7657193" cy="8057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prstTxWarp prst="textPlain">
              <a:avLst/>
            </a:prstTxWarp>
          </a:bodyPr>
          <a:lstStyle/>
          <a:p>
            <a:pPr algn="ctr"/>
            <a:r>
              <a:rPr b="0" i="0" dirty="0">
                <a:solidFill>
                  <a:schemeClr val="tx1"/>
                </a:solidFill>
                <a:uLn w="19050" cap="flat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uLn>
                <a:latin typeface="Arial"/>
              </a:rPr>
              <a:t>A Place to Contribute, Store, and Share Information</a:t>
            </a:r>
          </a:p>
        </p:txBody>
      </p:sp>
      <p:sp>
        <p:nvSpPr>
          <p:cNvPr id="117" name="Shape 117"/>
          <p:cNvSpPr/>
          <p:nvPr/>
        </p:nvSpPr>
        <p:spPr>
          <a:xfrm rot="762005">
            <a:off x="4680658" y="3959253"/>
            <a:ext cx="3637344" cy="23940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prstTxWarp prst="textPlain">
              <a:avLst/>
            </a:prstTxWarp>
          </a:bodyPr>
          <a:lstStyle/>
          <a:p>
            <a:pPr algn="ctr"/>
            <a:r>
              <a:rPr b="0" i="0" dirty="0">
                <a:solidFill>
                  <a:schemeClr val="tx1"/>
                </a:solidFill>
                <a:uLn w="19050" cap="flat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uLn>
                <a:latin typeface="Arial"/>
              </a:rPr>
              <a:t>anytime, anywhere, anyone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806" y="2248036"/>
            <a:ext cx="4269054" cy="1371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52" y="2248036"/>
            <a:ext cx="3028950" cy="1514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9695" y="2826407"/>
            <a:ext cx="883575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AND/OR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29306" y="3608619"/>
            <a:ext cx="4128053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Available to MBHS Staff and Students by January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29558" y="3619636"/>
            <a:ext cx="1321196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Available Now</a:t>
            </a:r>
            <a:endParaRPr lang="en-US" dirty="0"/>
          </a:p>
        </p:txBody>
      </p:sp>
      <p:sp>
        <p:nvSpPr>
          <p:cNvPr id="8" name="Cloud Callout 7"/>
          <p:cNvSpPr/>
          <p:nvPr/>
        </p:nvSpPr>
        <p:spPr>
          <a:xfrm>
            <a:off x="2286000" y="126833"/>
            <a:ext cx="4038600" cy="2136184"/>
          </a:xfrm>
          <a:prstGeom prst="cloud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WORKING IN THE CLOUD</a:t>
            </a:r>
            <a:endParaRPr lang="en-US" sz="3600" dirty="0"/>
          </a:p>
        </p:txBody>
      </p:sp>
      <p:sp>
        <p:nvSpPr>
          <p:cNvPr id="10" name="Round Diagonal Corner Rectangle 9"/>
          <p:cNvSpPr/>
          <p:nvPr/>
        </p:nvSpPr>
        <p:spPr>
          <a:xfrm rot="1517799">
            <a:off x="6924416" y="990830"/>
            <a:ext cx="1670759" cy="685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Power of choice……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54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06" y="-171450"/>
            <a:ext cx="7315200" cy="514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3000" y="6117595"/>
            <a:ext cx="685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http://www.techrepublic.com/blog/google-in-the-enterprise/10-comparisons-between-google-apps-and-office-365/</a:t>
            </a:r>
          </a:p>
        </p:txBody>
      </p:sp>
    </p:spTree>
    <p:extLst>
      <p:ext uri="{BB962C8B-B14F-4D97-AF65-F5344CB8AC3E}">
        <p14:creationId xmlns:p14="http://schemas.microsoft.com/office/powerpoint/2010/main" val="421513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9550"/>
            <a:ext cx="8229600" cy="857250"/>
          </a:xfrm>
        </p:spPr>
        <p:txBody>
          <a:bodyPr/>
          <a:lstStyle/>
          <a:p>
            <a:r>
              <a:rPr lang="en-US" dirty="0" smtClean="0"/>
              <a:t>STORAGE CAPACITY…..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9400" y="1200150"/>
            <a:ext cx="6019800" cy="372568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50GB </a:t>
            </a:r>
            <a:r>
              <a:rPr lang="en-US" dirty="0"/>
              <a:t>of space in Outlook </a:t>
            </a:r>
            <a:r>
              <a:rPr lang="en-US" dirty="0" smtClean="0"/>
              <a:t>&amp;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25GB </a:t>
            </a:r>
            <a:r>
              <a:rPr lang="en-US" dirty="0"/>
              <a:t>in </a:t>
            </a:r>
            <a:r>
              <a:rPr lang="en-US" dirty="0" err="1" smtClean="0"/>
              <a:t>Skydrive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30GB </a:t>
            </a:r>
            <a:r>
              <a:rPr lang="en-US" dirty="0"/>
              <a:t>of </a:t>
            </a:r>
            <a:r>
              <a:rPr lang="en-US" dirty="0" smtClean="0"/>
              <a:t>space which is currently spread among Gmail, Drive, and Picasa.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105150"/>
            <a:ext cx="21336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28750"/>
            <a:ext cx="2549997" cy="8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0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omms-byte.com/wp-content/uploads/2013/07/offic3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38150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10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a2.mzstatic.com/us/r30/Purple4/v4/63/b7/07/63b7073d-595e-9f17-381d-8a3476c2bc1c/screen800x500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2"/>
          <a:stretch/>
        </p:blipFill>
        <p:spPr bwMode="auto">
          <a:xfrm>
            <a:off x="685800" y="1188498"/>
            <a:ext cx="7913119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2126" y="514349"/>
            <a:ext cx="5173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MicroSoft</a:t>
            </a:r>
            <a:r>
              <a:rPr lang="en-US" sz="1800" dirty="0" smtClean="0"/>
              <a:t> OneNote – Everything in One Location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337" y="133350"/>
            <a:ext cx="2982782" cy="95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3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95350"/>
            <a:ext cx="60960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38400" y="4476750"/>
            <a:ext cx="40126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http://www.youtube.com/watch?v=SF1S8hivw_8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361950"/>
            <a:ext cx="3445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Quick overview of Office 365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5358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THANKS FOR VIEWING…..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7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347</Words>
  <Application>Microsoft Office PowerPoint</Application>
  <PresentationFormat>On-screen Show (16:9)</PresentationFormat>
  <Paragraphs>63</Paragraphs>
  <Slides>18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simple-light</vt:lpstr>
      <vt:lpstr>Working in the Cloud</vt:lpstr>
      <vt:lpstr>Why the Cloud?  Anytime-Anywhere Education</vt:lpstr>
      <vt:lpstr>Why the Cloud?  Anytime-Anywhere Education</vt:lpstr>
      <vt:lpstr>Socrative: Live View and Data Rich</vt:lpstr>
      <vt:lpstr>Why the Cloud?  Anytime-Anywhere Education</vt:lpstr>
      <vt:lpstr>Google as a Learning Management System</vt:lpstr>
      <vt:lpstr>Mobile Storage System</vt:lpstr>
      <vt:lpstr>Office Suite</vt:lpstr>
      <vt:lpstr>Google Extras</vt:lpstr>
      <vt:lpstr>Google My Maps (Engine)</vt:lpstr>
      <vt:lpstr>Google Sites</vt:lpstr>
      <vt:lpstr>PowerPoint Presentation</vt:lpstr>
      <vt:lpstr>PowerPoint Presentation</vt:lpstr>
      <vt:lpstr>STORAGE CAPACITY…..</vt:lpstr>
      <vt:lpstr>PowerPoint Presentation</vt:lpstr>
      <vt:lpstr>PowerPoint Presentation</vt:lpstr>
      <vt:lpstr>PowerPoint Presentation</vt:lpstr>
      <vt:lpstr>THANKS FOR VIEWING…..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in the Cloud</dc:title>
  <dc:creator>KAY, JOANI</dc:creator>
  <cp:lastModifiedBy>Administrator</cp:lastModifiedBy>
  <cp:revision>12</cp:revision>
  <dcterms:modified xsi:type="dcterms:W3CDTF">2014-09-22T20:13:26Z</dcterms:modified>
</cp:coreProperties>
</file>