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9" r:id="rId4"/>
  </p:sldMasterIdLst>
  <p:notesMasterIdLst>
    <p:notesMasterId r:id="rId40"/>
  </p:notesMasterIdLst>
  <p:handoutMasterIdLst>
    <p:handoutMasterId r:id="rId41"/>
  </p:handoutMasterIdLst>
  <p:sldIdLst>
    <p:sldId id="256" r:id="rId5"/>
    <p:sldId id="283" r:id="rId6"/>
    <p:sldId id="307" r:id="rId7"/>
    <p:sldId id="310" r:id="rId8"/>
    <p:sldId id="357" r:id="rId9"/>
    <p:sldId id="315" r:id="rId10"/>
    <p:sldId id="308" r:id="rId11"/>
    <p:sldId id="347" r:id="rId12"/>
    <p:sldId id="312" r:id="rId13"/>
    <p:sldId id="329" r:id="rId14"/>
    <p:sldId id="333" r:id="rId15"/>
    <p:sldId id="317" r:id="rId16"/>
    <p:sldId id="343" r:id="rId17"/>
    <p:sldId id="400" r:id="rId18"/>
    <p:sldId id="401" r:id="rId19"/>
    <p:sldId id="397" r:id="rId20"/>
    <p:sldId id="388" r:id="rId21"/>
    <p:sldId id="396" r:id="rId22"/>
    <p:sldId id="402" r:id="rId23"/>
    <p:sldId id="361" r:id="rId24"/>
    <p:sldId id="398" r:id="rId25"/>
    <p:sldId id="386" r:id="rId26"/>
    <p:sldId id="364" r:id="rId27"/>
    <p:sldId id="366" r:id="rId28"/>
    <p:sldId id="367" r:id="rId29"/>
    <p:sldId id="382" r:id="rId30"/>
    <p:sldId id="380" r:id="rId31"/>
    <p:sldId id="384" r:id="rId32"/>
    <p:sldId id="395" r:id="rId33"/>
    <p:sldId id="389" r:id="rId34"/>
    <p:sldId id="393" r:id="rId35"/>
    <p:sldId id="331" r:id="rId36"/>
    <p:sldId id="356" r:id="rId37"/>
    <p:sldId id="334" r:id="rId38"/>
    <p:sldId id="332" r:id="rId39"/>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734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006B90-704B-C35F-CE86-B7C122FE3D77}" v="176" dt="2024-03-28T14:14:37.504"/>
    <p1510:client id="{757ACDCE-A62F-F53A-0877-97815DA5560B}" v="101" dt="2024-03-27T16:03:44.100"/>
    <p1510:client id="{95007EFE-A123-1114-A5A3-1528134651FA}" v="974" dt="2024-03-27T13:45:58.050"/>
    <p1510:client id="{A24E7F02-946E-36F9-A4AB-7822EADB311F}" v="754" dt="2024-03-27T16:02:19.8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diagrams/_rels/data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F2DA94-7DA1-410F-8232-467EE7A99E33}" type="doc">
      <dgm:prSet loTypeId="urn:microsoft.com/office/officeart/2005/8/layout/vList5" loCatId="list" qsTypeId="urn:microsoft.com/office/officeart/2005/8/quickstyle/3d2" qsCatId="3D" csTypeId="urn:microsoft.com/office/officeart/2005/8/colors/accent0_3" csCatId="mainScheme" phldr="1"/>
      <dgm:spPr/>
      <dgm:t>
        <a:bodyPr/>
        <a:lstStyle/>
        <a:p>
          <a:endParaRPr lang="en-US"/>
        </a:p>
      </dgm:t>
    </dgm:pt>
    <dgm:pt modelId="{D987316A-BD19-4E28-9374-C667363C5F54}" type="pres">
      <dgm:prSet presAssocID="{7CF2DA94-7DA1-410F-8232-467EE7A99E33}" presName="Name0" presStyleCnt="0">
        <dgm:presLayoutVars>
          <dgm:dir/>
          <dgm:animLvl val="lvl"/>
          <dgm:resizeHandles val="exact"/>
        </dgm:presLayoutVars>
      </dgm:prSet>
      <dgm:spPr/>
    </dgm:pt>
  </dgm:ptLst>
  <dgm:cxnLst>
    <dgm:cxn modelId="{FC2A24B5-23EC-459A-B7EC-20D2117B39BD}" type="presOf" srcId="{7CF2DA94-7DA1-410F-8232-467EE7A99E33}" destId="{D987316A-BD19-4E28-9374-C667363C5F54}"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F2DA94-7DA1-410F-8232-467EE7A99E33}" type="doc">
      <dgm:prSet loTypeId="urn:microsoft.com/office/officeart/2005/8/layout/vList5" loCatId="list" qsTypeId="urn:microsoft.com/office/officeart/2005/8/quickstyle/3d2" qsCatId="3D" csTypeId="urn:microsoft.com/office/officeart/2005/8/colors/accent0_3" csCatId="mainScheme" phldr="1"/>
      <dgm:spPr/>
      <dgm:t>
        <a:bodyPr/>
        <a:lstStyle/>
        <a:p>
          <a:endParaRPr lang="en-US"/>
        </a:p>
      </dgm:t>
    </dgm:pt>
    <dgm:pt modelId="{D987316A-BD19-4E28-9374-C667363C5F54}" type="pres">
      <dgm:prSet presAssocID="{7CF2DA94-7DA1-410F-8232-467EE7A99E33}" presName="Name0" presStyleCnt="0">
        <dgm:presLayoutVars>
          <dgm:dir/>
          <dgm:animLvl val="lvl"/>
          <dgm:resizeHandles val="exact"/>
        </dgm:presLayoutVars>
      </dgm:prSet>
      <dgm:spPr/>
    </dgm:pt>
  </dgm:ptLst>
  <dgm:cxnLst>
    <dgm:cxn modelId="{FC2A24B5-23EC-459A-B7EC-20D2117B39BD}" type="presOf" srcId="{7CF2DA94-7DA1-410F-8232-467EE7A99E33}" destId="{D987316A-BD19-4E28-9374-C667363C5F54}"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3A2325-01A9-419A-B1D2-2D1AD91F5BE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32532CA-421D-4149-88A6-EAEA72A7CA63}">
      <dgm:prSet/>
      <dgm:spPr/>
      <dgm:t>
        <a:bodyPr/>
        <a:lstStyle/>
        <a:p>
          <a:pPr>
            <a:lnSpc>
              <a:spcPct val="100000"/>
            </a:lnSpc>
          </a:pPr>
          <a:r>
            <a:rPr lang="en-US"/>
            <a:t>Qualified students can take AP classes online for free through a grant from the State of Tennessee.  ​</a:t>
          </a:r>
        </a:p>
      </dgm:t>
    </dgm:pt>
    <dgm:pt modelId="{EA1A629F-DAD1-4E29-B261-0B27D05A6403}" type="parTrans" cxnId="{08BFC9A2-719E-4A00-980F-8CCBBC45FBB8}">
      <dgm:prSet/>
      <dgm:spPr/>
      <dgm:t>
        <a:bodyPr/>
        <a:lstStyle/>
        <a:p>
          <a:endParaRPr lang="en-US"/>
        </a:p>
      </dgm:t>
    </dgm:pt>
    <dgm:pt modelId="{B64A8219-1635-4F05-8488-8094163DABD1}" type="sibTrans" cxnId="{08BFC9A2-719E-4A00-980F-8CCBBC45FBB8}">
      <dgm:prSet/>
      <dgm:spPr/>
      <dgm:t>
        <a:bodyPr/>
        <a:lstStyle/>
        <a:p>
          <a:endParaRPr lang="en-US"/>
        </a:p>
      </dgm:t>
    </dgm:pt>
    <dgm:pt modelId="{7B3AC89D-2B03-4158-A54B-972F41F94A8D}">
      <dgm:prSet/>
      <dgm:spPr/>
      <dgm:t>
        <a:bodyPr/>
        <a:lstStyle/>
        <a:p>
          <a:pPr>
            <a:lnSpc>
              <a:spcPct val="100000"/>
            </a:lnSpc>
          </a:pPr>
          <a:r>
            <a:rPr lang="en-US"/>
            <a:t>The course is scheduled on the student's schedule and the student will complete the course during the school year in a study hall.​</a:t>
          </a:r>
        </a:p>
      </dgm:t>
    </dgm:pt>
    <dgm:pt modelId="{E9BEF448-4D57-4CDD-8758-FC88FD508F78}" type="parTrans" cxnId="{98A50FF2-2337-434D-B6F4-C14CCE858842}">
      <dgm:prSet/>
      <dgm:spPr/>
      <dgm:t>
        <a:bodyPr/>
        <a:lstStyle/>
        <a:p>
          <a:endParaRPr lang="en-US"/>
        </a:p>
      </dgm:t>
    </dgm:pt>
    <dgm:pt modelId="{840DF41A-2979-4A88-83B8-132B5D84668E}" type="sibTrans" cxnId="{98A50FF2-2337-434D-B6F4-C14CCE858842}">
      <dgm:prSet/>
      <dgm:spPr/>
      <dgm:t>
        <a:bodyPr/>
        <a:lstStyle/>
        <a:p>
          <a:endParaRPr lang="en-US"/>
        </a:p>
      </dgm:t>
    </dgm:pt>
    <dgm:pt modelId="{5092D38F-CBD5-49DF-AC6B-64B3AC51C5A6}">
      <dgm:prSet/>
      <dgm:spPr/>
      <dgm:t>
        <a:bodyPr/>
        <a:lstStyle/>
        <a:p>
          <a:pPr>
            <a:lnSpc>
              <a:spcPct val="100000"/>
            </a:lnSpc>
          </a:pPr>
          <a:r>
            <a:rPr lang="en-US"/>
            <a:t>Sophomores must have a freshman GPA of 3.5 .  Juniors and Seniors must have taken a prior AP course to qualify.  ​</a:t>
          </a:r>
        </a:p>
      </dgm:t>
    </dgm:pt>
    <dgm:pt modelId="{99BCA203-9D5A-43E2-9155-233F0EE29CAA}" type="parTrans" cxnId="{AD41432C-337F-424B-B362-47614111992C}">
      <dgm:prSet/>
      <dgm:spPr/>
      <dgm:t>
        <a:bodyPr/>
        <a:lstStyle/>
        <a:p>
          <a:endParaRPr lang="en-US"/>
        </a:p>
      </dgm:t>
    </dgm:pt>
    <dgm:pt modelId="{11B3F88F-C4D0-47C4-A0DA-80E9375ECEA8}" type="sibTrans" cxnId="{AD41432C-337F-424B-B362-47614111992C}">
      <dgm:prSet/>
      <dgm:spPr/>
      <dgm:t>
        <a:bodyPr/>
        <a:lstStyle/>
        <a:p>
          <a:endParaRPr lang="en-US"/>
        </a:p>
      </dgm:t>
    </dgm:pt>
    <dgm:pt modelId="{25C24E09-239E-461E-A140-87E5C3E8302D}" type="pres">
      <dgm:prSet presAssocID="{AA3A2325-01A9-419A-B1D2-2D1AD91F5BE6}" presName="root" presStyleCnt="0">
        <dgm:presLayoutVars>
          <dgm:dir/>
          <dgm:resizeHandles val="exact"/>
        </dgm:presLayoutVars>
      </dgm:prSet>
      <dgm:spPr/>
    </dgm:pt>
    <dgm:pt modelId="{6CCAC7B0-4099-4694-A621-26AA4E6516E3}" type="pres">
      <dgm:prSet presAssocID="{D32532CA-421D-4149-88A6-EAEA72A7CA63}" presName="compNode" presStyleCnt="0"/>
      <dgm:spPr/>
    </dgm:pt>
    <dgm:pt modelId="{BDCE97A9-0712-434B-8481-D65A77D900D0}" type="pres">
      <dgm:prSet presAssocID="{D32532CA-421D-4149-88A6-EAEA72A7CA63}" presName="bgRect" presStyleLbl="bgShp" presStyleIdx="0" presStyleCnt="3"/>
      <dgm:spPr/>
    </dgm:pt>
    <dgm:pt modelId="{0F600B60-912B-468D-ACB2-656C1229EE43}" type="pres">
      <dgm:prSet presAssocID="{D32532CA-421D-4149-88A6-EAEA72A7CA6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choolhouse"/>
        </a:ext>
      </dgm:extLst>
    </dgm:pt>
    <dgm:pt modelId="{7E0A110A-5210-4403-9F8E-EE80537EEA35}" type="pres">
      <dgm:prSet presAssocID="{D32532CA-421D-4149-88A6-EAEA72A7CA63}" presName="spaceRect" presStyleCnt="0"/>
      <dgm:spPr/>
    </dgm:pt>
    <dgm:pt modelId="{266746F2-8D63-470E-B203-00117127683A}" type="pres">
      <dgm:prSet presAssocID="{D32532CA-421D-4149-88A6-EAEA72A7CA63}" presName="parTx" presStyleLbl="revTx" presStyleIdx="0" presStyleCnt="3">
        <dgm:presLayoutVars>
          <dgm:chMax val="0"/>
          <dgm:chPref val="0"/>
        </dgm:presLayoutVars>
      </dgm:prSet>
      <dgm:spPr/>
    </dgm:pt>
    <dgm:pt modelId="{37091050-252E-4B3F-AF66-FC4CBA77BDBF}" type="pres">
      <dgm:prSet presAssocID="{B64A8219-1635-4F05-8488-8094163DABD1}" presName="sibTrans" presStyleCnt="0"/>
      <dgm:spPr/>
    </dgm:pt>
    <dgm:pt modelId="{BC9653A8-0F99-4DA1-9EF9-8558C9392725}" type="pres">
      <dgm:prSet presAssocID="{7B3AC89D-2B03-4158-A54B-972F41F94A8D}" presName="compNode" presStyleCnt="0"/>
      <dgm:spPr/>
    </dgm:pt>
    <dgm:pt modelId="{336E0944-D875-4031-BB2D-49FDDE2AA8BB}" type="pres">
      <dgm:prSet presAssocID="{7B3AC89D-2B03-4158-A54B-972F41F94A8D}" presName="bgRect" presStyleLbl="bgShp" presStyleIdx="1" presStyleCnt="3"/>
      <dgm:spPr/>
    </dgm:pt>
    <dgm:pt modelId="{B364E103-42C0-437C-97A3-C9F5F77BFB1C}" type="pres">
      <dgm:prSet presAssocID="{7B3AC89D-2B03-4158-A54B-972F41F94A8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ssroom"/>
        </a:ext>
      </dgm:extLst>
    </dgm:pt>
    <dgm:pt modelId="{5BDA6F60-5BC2-4B32-BEFE-7BAF45D9E25F}" type="pres">
      <dgm:prSet presAssocID="{7B3AC89D-2B03-4158-A54B-972F41F94A8D}" presName="spaceRect" presStyleCnt="0"/>
      <dgm:spPr/>
    </dgm:pt>
    <dgm:pt modelId="{A8883996-C94C-4F28-B112-D290F5CDF9E4}" type="pres">
      <dgm:prSet presAssocID="{7B3AC89D-2B03-4158-A54B-972F41F94A8D}" presName="parTx" presStyleLbl="revTx" presStyleIdx="1" presStyleCnt="3">
        <dgm:presLayoutVars>
          <dgm:chMax val="0"/>
          <dgm:chPref val="0"/>
        </dgm:presLayoutVars>
      </dgm:prSet>
      <dgm:spPr/>
    </dgm:pt>
    <dgm:pt modelId="{B5CC0E0F-2A8B-4D90-B627-23A939D59C03}" type="pres">
      <dgm:prSet presAssocID="{840DF41A-2979-4A88-83B8-132B5D84668E}" presName="sibTrans" presStyleCnt="0"/>
      <dgm:spPr/>
    </dgm:pt>
    <dgm:pt modelId="{AC89FDC8-E1CF-4DDB-B9BE-0D7F814149C0}" type="pres">
      <dgm:prSet presAssocID="{5092D38F-CBD5-49DF-AC6B-64B3AC51C5A6}" presName="compNode" presStyleCnt="0"/>
      <dgm:spPr/>
    </dgm:pt>
    <dgm:pt modelId="{C839C20C-41F3-415A-A924-566D5838B575}" type="pres">
      <dgm:prSet presAssocID="{5092D38F-CBD5-49DF-AC6B-64B3AC51C5A6}" presName="bgRect" presStyleLbl="bgShp" presStyleIdx="2" presStyleCnt="3"/>
      <dgm:spPr/>
    </dgm:pt>
    <dgm:pt modelId="{D896C373-53B6-4C8D-9C3F-ED01B0865FB8}" type="pres">
      <dgm:prSet presAssocID="{5092D38F-CBD5-49DF-AC6B-64B3AC51C5A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ooks"/>
        </a:ext>
      </dgm:extLst>
    </dgm:pt>
    <dgm:pt modelId="{A3BC5CA3-8FF4-4AAC-9889-DCD914C64C2E}" type="pres">
      <dgm:prSet presAssocID="{5092D38F-CBD5-49DF-AC6B-64B3AC51C5A6}" presName="spaceRect" presStyleCnt="0"/>
      <dgm:spPr/>
    </dgm:pt>
    <dgm:pt modelId="{F9B09701-CAE4-4411-8F9B-6CA0AE7AA8B9}" type="pres">
      <dgm:prSet presAssocID="{5092D38F-CBD5-49DF-AC6B-64B3AC51C5A6}" presName="parTx" presStyleLbl="revTx" presStyleIdx="2" presStyleCnt="3">
        <dgm:presLayoutVars>
          <dgm:chMax val="0"/>
          <dgm:chPref val="0"/>
        </dgm:presLayoutVars>
      </dgm:prSet>
      <dgm:spPr/>
    </dgm:pt>
  </dgm:ptLst>
  <dgm:cxnLst>
    <dgm:cxn modelId="{AD41432C-337F-424B-B362-47614111992C}" srcId="{AA3A2325-01A9-419A-B1D2-2D1AD91F5BE6}" destId="{5092D38F-CBD5-49DF-AC6B-64B3AC51C5A6}" srcOrd="2" destOrd="0" parTransId="{99BCA203-9D5A-43E2-9155-233F0EE29CAA}" sibTransId="{11B3F88F-C4D0-47C4-A0DA-80E9375ECEA8}"/>
    <dgm:cxn modelId="{B4170B32-505C-491F-805E-2900DB4636C3}" type="presOf" srcId="{AA3A2325-01A9-419A-B1D2-2D1AD91F5BE6}" destId="{25C24E09-239E-461E-A140-87E5C3E8302D}" srcOrd="0" destOrd="0" presId="urn:microsoft.com/office/officeart/2018/2/layout/IconVerticalSolidList"/>
    <dgm:cxn modelId="{C68BC476-E41B-41EF-A236-B738118555C1}" type="presOf" srcId="{D32532CA-421D-4149-88A6-EAEA72A7CA63}" destId="{266746F2-8D63-470E-B203-00117127683A}" srcOrd="0" destOrd="0" presId="urn:microsoft.com/office/officeart/2018/2/layout/IconVerticalSolidList"/>
    <dgm:cxn modelId="{08BFC9A2-719E-4A00-980F-8CCBBC45FBB8}" srcId="{AA3A2325-01A9-419A-B1D2-2D1AD91F5BE6}" destId="{D32532CA-421D-4149-88A6-EAEA72A7CA63}" srcOrd="0" destOrd="0" parTransId="{EA1A629F-DAD1-4E29-B261-0B27D05A6403}" sibTransId="{B64A8219-1635-4F05-8488-8094163DABD1}"/>
    <dgm:cxn modelId="{39B59BBA-DA4E-496E-85AD-42EDA0A31C95}" type="presOf" srcId="{7B3AC89D-2B03-4158-A54B-972F41F94A8D}" destId="{A8883996-C94C-4F28-B112-D290F5CDF9E4}" srcOrd="0" destOrd="0" presId="urn:microsoft.com/office/officeart/2018/2/layout/IconVerticalSolidList"/>
    <dgm:cxn modelId="{9B7C69EC-D6E5-47B7-BD93-D15FCA4A3931}" type="presOf" srcId="{5092D38F-CBD5-49DF-AC6B-64B3AC51C5A6}" destId="{F9B09701-CAE4-4411-8F9B-6CA0AE7AA8B9}" srcOrd="0" destOrd="0" presId="urn:microsoft.com/office/officeart/2018/2/layout/IconVerticalSolidList"/>
    <dgm:cxn modelId="{98A50FF2-2337-434D-B6F4-C14CCE858842}" srcId="{AA3A2325-01A9-419A-B1D2-2D1AD91F5BE6}" destId="{7B3AC89D-2B03-4158-A54B-972F41F94A8D}" srcOrd="1" destOrd="0" parTransId="{E9BEF448-4D57-4CDD-8758-FC88FD508F78}" sibTransId="{840DF41A-2979-4A88-83B8-132B5D84668E}"/>
    <dgm:cxn modelId="{39C3E70C-D2A7-4244-8BF6-C8D02802D121}" type="presParOf" srcId="{25C24E09-239E-461E-A140-87E5C3E8302D}" destId="{6CCAC7B0-4099-4694-A621-26AA4E6516E3}" srcOrd="0" destOrd="0" presId="urn:microsoft.com/office/officeart/2018/2/layout/IconVerticalSolidList"/>
    <dgm:cxn modelId="{9FC66AB0-089B-4CA4-A34E-02FBD2101266}" type="presParOf" srcId="{6CCAC7B0-4099-4694-A621-26AA4E6516E3}" destId="{BDCE97A9-0712-434B-8481-D65A77D900D0}" srcOrd="0" destOrd="0" presId="urn:microsoft.com/office/officeart/2018/2/layout/IconVerticalSolidList"/>
    <dgm:cxn modelId="{29356F04-AB2A-46ED-857D-E5CB508ADBE9}" type="presParOf" srcId="{6CCAC7B0-4099-4694-A621-26AA4E6516E3}" destId="{0F600B60-912B-468D-ACB2-656C1229EE43}" srcOrd="1" destOrd="0" presId="urn:microsoft.com/office/officeart/2018/2/layout/IconVerticalSolidList"/>
    <dgm:cxn modelId="{FDE4E23A-19CC-4FFA-B7D1-B3292BA3E04D}" type="presParOf" srcId="{6CCAC7B0-4099-4694-A621-26AA4E6516E3}" destId="{7E0A110A-5210-4403-9F8E-EE80537EEA35}" srcOrd="2" destOrd="0" presId="urn:microsoft.com/office/officeart/2018/2/layout/IconVerticalSolidList"/>
    <dgm:cxn modelId="{8DB7507C-0297-4CD8-AB08-56D57F3996A6}" type="presParOf" srcId="{6CCAC7B0-4099-4694-A621-26AA4E6516E3}" destId="{266746F2-8D63-470E-B203-00117127683A}" srcOrd="3" destOrd="0" presId="urn:microsoft.com/office/officeart/2018/2/layout/IconVerticalSolidList"/>
    <dgm:cxn modelId="{CEA2FDF7-0915-455D-B3DF-058A7F5231A3}" type="presParOf" srcId="{25C24E09-239E-461E-A140-87E5C3E8302D}" destId="{37091050-252E-4B3F-AF66-FC4CBA77BDBF}" srcOrd="1" destOrd="0" presId="urn:microsoft.com/office/officeart/2018/2/layout/IconVerticalSolidList"/>
    <dgm:cxn modelId="{91526029-7B19-4518-808E-2B8347C50D0C}" type="presParOf" srcId="{25C24E09-239E-461E-A140-87E5C3E8302D}" destId="{BC9653A8-0F99-4DA1-9EF9-8558C9392725}" srcOrd="2" destOrd="0" presId="urn:microsoft.com/office/officeart/2018/2/layout/IconVerticalSolidList"/>
    <dgm:cxn modelId="{436B227D-97B0-4DE7-BA5F-04D06B5A8BC7}" type="presParOf" srcId="{BC9653A8-0F99-4DA1-9EF9-8558C9392725}" destId="{336E0944-D875-4031-BB2D-49FDDE2AA8BB}" srcOrd="0" destOrd="0" presId="urn:microsoft.com/office/officeart/2018/2/layout/IconVerticalSolidList"/>
    <dgm:cxn modelId="{9601A112-903F-4B5A-8D46-916CE317D03E}" type="presParOf" srcId="{BC9653A8-0F99-4DA1-9EF9-8558C9392725}" destId="{B364E103-42C0-437C-97A3-C9F5F77BFB1C}" srcOrd="1" destOrd="0" presId="urn:microsoft.com/office/officeart/2018/2/layout/IconVerticalSolidList"/>
    <dgm:cxn modelId="{FB3BE122-F3B8-47CB-9A36-A4945524A768}" type="presParOf" srcId="{BC9653A8-0F99-4DA1-9EF9-8558C9392725}" destId="{5BDA6F60-5BC2-4B32-BEFE-7BAF45D9E25F}" srcOrd="2" destOrd="0" presId="urn:microsoft.com/office/officeart/2018/2/layout/IconVerticalSolidList"/>
    <dgm:cxn modelId="{85CEF9DA-8E86-46FF-A578-7DD5D7900237}" type="presParOf" srcId="{BC9653A8-0F99-4DA1-9EF9-8558C9392725}" destId="{A8883996-C94C-4F28-B112-D290F5CDF9E4}" srcOrd="3" destOrd="0" presId="urn:microsoft.com/office/officeart/2018/2/layout/IconVerticalSolidList"/>
    <dgm:cxn modelId="{44DB4BC7-D388-4FD9-B436-51416AB4F3CD}" type="presParOf" srcId="{25C24E09-239E-461E-A140-87E5C3E8302D}" destId="{B5CC0E0F-2A8B-4D90-B627-23A939D59C03}" srcOrd="3" destOrd="0" presId="urn:microsoft.com/office/officeart/2018/2/layout/IconVerticalSolidList"/>
    <dgm:cxn modelId="{07DD8870-FBD5-4E62-8564-C292F2DEBCDF}" type="presParOf" srcId="{25C24E09-239E-461E-A140-87E5C3E8302D}" destId="{AC89FDC8-E1CF-4DDB-B9BE-0D7F814149C0}" srcOrd="4" destOrd="0" presId="urn:microsoft.com/office/officeart/2018/2/layout/IconVerticalSolidList"/>
    <dgm:cxn modelId="{CF741CE9-CC3E-44D5-A9E1-55F4C7A3014D}" type="presParOf" srcId="{AC89FDC8-E1CF-4DDB-B9BE-0D7F814149C0}" destId="{C839C20C-41F3-415A-A924-566D5838B575}" srcOrd="0" destOrd="0" presId="urn:microsoft.com/office/officeart/2018/2/layout/IconVerticalSolidList"/>
    <dgm:cxn modelId="{DAD056AF-E011-49F3-AABB-A23AFFD5781D}" type="presParOf" srcId="{AC89FDC8-E1CF-4DDB-B9BE-0D7F814149C0}" destId="{D896C373-53B6-4C8D-9C3F-ED01B0865FB8}" srcOrd="1" destOrd="0" presId="urn:microsoft.com/office/officeart/2018/2/layout/IconVerticalSolidList"/>
    <dgm:cxn modelId="{37934C13-5AEB-4DE6-861F-E6E176D79FED}" type="presParOf" srcId="{AC89FDC8-E1CF-4DDB-B9BE-0D7F814149C0}" destId="{A3BC5CA3-8FF4-4AAC-9889-DCD914C64C2E}" srcOrd="2" destOrd="0" presId="urn:microsoft.com/office/officeart/2018/2/layout/IconVerticalSolidList"/>
    <dgm:cxn modelId="{8677F54E-C84F-425C-A358-14430443F509}" type="presParOf" srcId="{AC89FDC8-E1CF-4DDB-B9BE-0D7F814149C0}" destId="{F9B09701-CAE4-4411-8F9B-6CA0AE7AA8B9}"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A19736-32BA-40F7-A043-BFA9CB720EA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C35C1E0-5BB6-45F4-9A5C-0516441B16FA}">
      <dgm:prSet/>
      <dgm:spPr/>
      <dgm:t>
        <a:bodyPr/>
        <a:lstStyle/>
        <a:p>
          <a:pPr rtl="0"/>
          <a:r>
            <a:rPr lang="en-US" b="1" i="1" u="sng"/>
            <a:t>END OF COURSE (EOC) </a:t>
          </a:r>
          <a:r>
            <a:rPr lang="en-US" b="1"/>
            <a:t> </a:t>
          </a:r>
          <a:r>
            <a:rPr lang="en-US"/>
            <a:t>EOC exams are required for students taking English I, English II, Algebra I, Algebra IB, Geometry, Geometry B, Algebra II, US History, and Biology.  Students take the test at the end of the school year and the grade is factored into their semester 2 average.</a:t>
          </a:r>
          <a:endParaRPr lang="en-US" b="1">
            <a:latin typeface="Corbel" panose="020B0503020204020204"/>
          </a:endParaRPr>
        </a:p>
      </dgm:t>
    </dgm:pt>
    <dgm:pt modelId="{016B6220-9E6F-4E26-8111-9F2C24D18E3E}" type="parTrans" cxnId="{4BE6417B-B6B0-4492-9460-54BB0C504922}">
      <dgm:prSet/>
      <dgm:spPr/>
      <dgm:t>
        <a:bodyPr/>
        <a:lstStyle/>
        <a:p>
          <a:endParaRPr lang="en-US"/>
        </a:p>
      </dgm:t>
    </dgm:pt>
    <dgm:pt modelId="{9A3B2BF5-0244-4D96-8F94-AAED2D4C9E99}" type="sibTrans" cxnId="{4BE6417B-B6B0-4492-9460-54BB0C504922}">
      <dgm:prSet/>
      <dgm:spPr/>
      <dgm:t>
        <a:bodyPr/>
        <a:lstStyle/>
        <a:p>
          <a:endParaRPr lang="en-US"/>
        </a:p>
      </dgm:t>
    </dgm:pt>
    <dgm:pt modelId="{A6152A92-DA70-4D00-8364-0D6899D44655}">
      <dgm:prSet/>
      <dgm:spPr/>
      <dgm:t>
        <a:bodyPr/>
        <a:lstStyle/>
        <a:p>
          <a:pPr rtl="0"/>
          <a:r>
            <a:rPr lang="en-US" b="1" i="1" u="sng"/>
            <a:t>CIVICS EXAM </a:t>
          </a:r>
          <a:r>
            <a:rPr lang="en-US" b="1"/>
            <a:t>  </a:t>
          </a:r>
          <a:r>
            <a:rPr lang="en-US"/>
            <a:t>All students must participate in the United States citizenship and immigration test during the student’s high school career.  Students take their exam in US </a:t>
          </a:r>
          <a:r>
            <a:rPr lang="en-US">
              <a:latin typeface="Corbel" panose="020B0503020204020204"/>
            </a:rPr>
            <a:t>Government</a:t>
          </a:r>
          <a:r>
            <a:rPr lang="en-US"/>
            <a:t>.  Students are required to pass the exam with an 80% to graduate.</a:t>
          </a:r>
          <a:endParaRPr lang="en-US" b="1">
            <a:latin typeface="Corbel" panose="020B0503020204020204"/>
          </a:endParaRPr>
        </a:p>
      </dgm:t>
    </dgm:pt>
    <dgm:pt modelId="{DB89323C-2E38-430C-9D12-41835FEA6599}" type="parTrans" cxnId="{285B511B-9B11-4970-894E-56AD867A409F}">
      <dgm:prSet/>
      <dgm:spPr/>
      <dgm:t>
        <a:bodyPr/>
        <a:lstStyle/>
        <a:p>
          <a:endParaRPr lang="en-US"/>
        </a:p>
      </dgm:t>
    </dgm:pt>
    <dgm:pt modelId="{692CEE8A-4A42-496E-A340-4A0C6CF41F30}" type="sibTrans" cxnId="{285B511B-9B11-4970-894E-56AD867A409F}">
      <dgm:prSet/>
      <dgm:spPr/>
      <dgm:t>
        <a:bodyPr/>
        <a:lstStyle/>
        <a:p>
          <a:endParaRPr lang="en-US"/>
        </a:p>
      </dgm:t>
    </dgm:pt>
    <dgm:pt modelId="{25E20C5C-D572-4454-841B-5A85E57A91E2}">
      <dgm:prSet/>
      <dgm:spPr/>
      <dgm:t>
        <a:bodyPr/>
        <a:lstStyle/>
        <a:p>
          <a:pPr rtl="0"/>
          <a:r>
            <a:rPr lang="en-US" b="1" i="1" u="sng"/>
            <a:t>SDC </a:t>
          </a:r>
          <a:r>
            <a:rPr lang="en-US" b="1" i="1" u="sng">
              <a:latin typeface="Corbel" panose="020B0503020204020204"/>
            </a:rPr>
            <a:t>CHALLENGE EXAM</a:t>
          </a:r>
          <a:r>
            <a:rPr lang="en-US" b="1"/>
            <a:t> </a:t>
          </a:r>
          <a:r>
            <a:rPr lang="en-US"/>
            <a:t>Students enrolled in SDC courses at </a:t>
          </a:r>
          <a:r>
            <a:rPr lang="en-US">
              <a:latin typeface="Corbel" panose="020B0503020204020204"/>
            </a:rPr>
            <a:t>BCHS</a:t>
          </a:r>
          <a:r>
            <a:rPr lang="en-US"/>
            <a:t> will take this exam at the end of school year.  Students that earn a passing score may </a:t>
          </a:r>
          <a:r>
            <a:rPr lang="en-US">
              <a:latin typeface="Corbel" panose="020B0503020204020204"/>
            </a:rPr>
            <a:t>earn</a:t>
          </a:r>
          <a:r>
            <a:rPr lang="en-US"/>
            <a:t> credit for the course at a public TN college. </a:t>
          </a:r>
        </a:p>
      </dgm:t>
    </dgm:pt>
    <dgm:pt modelId="{9873A6BA-D250-430A-A9AB-1E1C8949A508}" type="parTrans" cxnId="{FC820CAF-1EEE-48F0-A785-58CCE8F0E2BF}">
      <dgm:prSet/>
      <dgm:spPr/>
      <dgm:t>
        <a:bodyPr/>
        <a:lstStyle/>
        <a:p>
          <a:endParaRPr lang="en-US"/>
        </a:p>
      </dgm:t>
    </dgm:pt>
    <dgm:pt modelId="{54A89EBD-F013-4D7B-B50F-6AE9DD158069}" type="sibTrans" cxnId="{FC820CAF-1EEE-48F0-A785-58CCE8F0E2BF}">
      <dgm:prSet/>
      <dgm:spPr/>
      <dgm:t>
        <a:bodyPr/>
        <a:lstStyle/>
        <a:p>
          <a:endParaRPr lang="en-US"/>
        </a:p>
      </dgm:t>
    </dgm:pt>
    <dgm:pt modelId="{8BF62CCE-2DFC-4909-B456-9A2BD3AD6634}">
      <dgm:prSet/>
      <dgm:spPr/>
      <dgm:t>
        <a:bodyPr/>
        <a:lstStyle/>
        <a:p>
          <a:r>
            <a:rPr lang="en-US" b="1" i="1" u="sng"/>
            <a:t>ACT</a:t>
          </a:r>
          <a:r>
            <a:rPr lang="en-US"/>
            <a:t> is a college admissions test which is required by most community colleges, colleges and universities. The state of Tennessee requires all students to take the ACT as a graduation requirement. The ACT will be given to ALL 11th graders free during a school day in March. </a:t>
          </a:r>
        </a:p>
      </dgm:t>
    </dgm:pt>
    <dgm:pt modelId="{1EDE28B1-78FF-4754-A1E7-57E9937D8607}" type="parTrans" cxnId="{DA4FAA0B-2CFB-4529-BA0B-1EC27968B1F9}">
      <dgm:prSet/>
      <dgm:spPr/>
      <dgm:t>
        <a:bodyPr/>
        <a:lstStyle/>
        <a:p>
          <a:endParaRPr lang="en-US"/>
        </a:p>
      </dgm:t>
    </dgm:pt>
    <dgm:pt modelId="{F53D5DE1-AF5A-490E-875B-4073AA56ED55}" type="sibTrans" cxnId="{DA4FAA0B-2CFB-4529-BA0B-1EC27968B1F9}">
      <dgm:prSet/>
      <dgm:spPr/>
      <dgm:t>
        <a:bodyPr/>
        <a:lstStyle/>
        <a:p>
          <a:endParaRPr lang="en-US"/>
        </a:p>
      </dgm:t>
    </dgm:pt>
    <dgm:pt modelId="{71CD4533-4798-4642-AB76-297A7946110A}" type="pres">
      <dgm:prSet presAssocID="{9EA19736-32BA-40F7-A043-BFA9CB720EA7}" presName="linear" presStyleCnt="0">
        <dgm:presLayoutVars>
          <dgm:animLvl val="lvl"/>
          <dgm:resizeHandles val="exact"/>
        </dgm:presLayoutVars>
      </dgm:prSet>
      <dgm:spPr/>
    </dgm:pt>
    <dgm:pt modelId="{2FF6B5D6-973F-49B3-B5E9-CEC8D76D5EF5}" type="pres">
      <dgm:prSet presAssocID="{5C35C1E0-5BB6-45F4-9A5C-0516441B16FA}" presName="parentText" presStyleLbl="node1" presStyleIdx="0" presStyleCnt="4">
        <dgm:presLayoutVars>
          <dgm:chMax val="0"/>
          <dgm:bulletEnabled val="1"/>
        </dgm:presLayoutVars>
      </dgm:prSet>
      <dgm:spPr/>
    </dgm:pt>
    <dgm:pt modelId="{1ABE6F74-3C58-4D35-8D26-4D88CD6CF204}" type="pres">
      <dgm:prSet presAssocID="{9A3B2BF5-0244-4D96-8F94-AAED2D4C9E99}" presName="spacer" presStyleCnt="0"/>
      <dgm:spPr/>
    </dgm:pt>
    <dgm:pt modelId="{E821A4A5-D36D-42E2-A22E-E44E0182E85F}" type="pres">
      <dgm:prSet presAssocID="{A6152A92-DA70-4D00-8364-0D6899D44655}" presName="parentText" presStyleLbl="node1" presStyleIdx="1" presStyleCnt="4">
        <dgm:presLayoutVars>
          <dgm:chMax val="0"/>
          <dgm:bulletEnabled val="1"/>
        </dgm:presLayoutVars>
      </dgm:prSet>
      <dgm:spPr/>
    </dgm:pt>
    <dgm:pt modelId="{C5238FD4-EDCD-4A7C-BA5B-C01473BEEA43}" type="pres">
      <dgm:prSet presAssocID="{692CEE8A-4A42-496E-A340-4A0C6CF41F30}" presName="spacer" presStyleCnt="0"/>
      <dgm:spPr/>
    </dgm:pt>
    <dgm:pt modelId="{FFF0C661-5A04-4584-81A8-D6E6013A5BF7}" type="pres">
      <dgm:prSet presAssocID="{25E20C5C-D572-4454-841B-5A85E57A91E2}" presName="parentText" presStyleLbl="node1" presStyleIdx="2" presStyleCnt="4">
        <dgm:presLayoutVars>
          <dgm:chMax val="0"/>
          <dgm:bulletEnabled val="1"/>
        </dgm:presLayoutVars>
      </dgm:prSet>
      <dgm:spPr/>
    </dgm:pt>
    <dgm:pt modelId="{216ECF7B-6220-4132-89A4-37F316A23AC4}" type="pres">
      <dgm:prSet presAssocID="{54A89EBD-F013-4D7B-B50F-6AE9DD158069}" presName="spacer" presStyleCnt="0"/>
      <dgm:spPr/>
    </dgm:pt>
    <dgm:pt modelId="{567517A3-D491-40B3-978A-C8D51BA610F0}" type="pres">
      <dgm:prSet presAssocID="{8BF62CCE-2DFC-4909-B456-9A2BD3AD6634}" presName="parentText" presStyleLbl="node1" presStyleIdx="3" presStyleCnt="4">
        <dgm:presLayoutVars>
          <dgm:chMax val="0"/>
          <dgm:bulletEnabled val="1"/>
        </dgm:presLayoutVars>
      </dgm:prSet>
      <dgm:spPr/>
    </dgm:pt>
  </dgm:ptLst>
  <dgm:cxnLst>
    <dgm:cxn modelId="{DA4FAA0B-2CFB-4529-BA0B-1EC27968B1F9}" srcId="{9EA19736-32BA-40F7-A043-BFA9CB720EA7}" destId="{8BF62CCE-2DFC-4909-B456-9A2BD3AD6634}" srcOrd="3" destOrd="0" parTransId="{1EDE28B1-78FF-4754-A1E7-57E9937D8607}" sibTransId="{F53D5DE1-AF5A-490E-875B-4073AA56ED55}"/>
    <dgm:cxn modelId="{4B38B10C-AAF2-469C-A07F-4E07447E98DA}" type="presOf" srcId="{8BF62CCE-2DFC-4909-B456-9A2BD3AD6634}" destId="{567517A3-D491-40B3-978A-C8D51BA610F0}" srcOrd="0" destOrd="0" presId="urn:microsoft.com/office/officeart/2005/8/layout/vList2"/>
    <dgm:cxn modelId="{5AD40010-B747-423B-9B0A-370074BBC9AE}" type="presOf" srcId="{25E20C5C-D572-4454-841B-5A85E57A91E2}" destId="{FFF0C661-5A04-4584-81A8-D6E6013A5BF7}" srcOrd="0" destOrd="0" presId="urn:microsoft.com/office/officeart/2005/8/layout/vList2"/>
    <dgm:cxn modelId="{285B511B-9B11-4970-894E-56AD867A409F}" srcId="{9EA19736-32BA-40F7-A043-BFA9CB720EA7}" destId="{A6152A92-DA70-4D00-8364-0D6899D44655}" srcOrd="1" destOrd="0" parTransId="{DB89323C-2E38-430C-9D12-41835FEA6599}" sibTransId="{692CEE8A-4A42-496E-A340-4A0C6CF41F30}"/>
    <dgm:cxn modelId="{4BE6417B-B6B0-4492-9460-54BB0C504922}" srcId="{9EA19736-32BA-40F7-A043-BFA9CB720EA7}" destId="{5C35C1E0-5BB6-45F4-9A5C-0516441B16FA}" srcOrd="0" destOrd="0" parTransId="{016B6220-9E6F-4E26-8111-9F2C24D18E3E}" sibTransId="{9A3B2BF5-0244-4D96-8F94-AAED2D4C9E99}"/>
    <dgm:cxn modelId="{DBC3ACA5-0DCC-4B28-9BB9-6C95CA6FFAC1}" type="presOf" srcId="{A6152A92-DA70-4D00-8364-0D6899D44655}" destId="{E821A4A5-D36D-42E2-A22E-E44E0182E85F}" srcOrd="0" destOrd="0" presId="urn:microsoft.com/office/officeart/2005/8/layout/vList2"/>
    <dgm:cxn modelId="{FC820CAF-1EEE-48F0-A785-58CCE8F0E2BF}" srcId="{9EA19736-32BA-40F7-A043-BFA9CB720EA7}" destId="{25E20C5C-D572-4454-841B-5A85E57A91E2}" srcOrd="2" destOrd="0" parTransId="{9873A6BA-D250-430A-A9AB-1E1C8949A508}" sibTransId="{54A89EBD-F013-4D7B-B50F-6AE9DD158069}"/>
    <dgm:cxn modelId="{75AF77C0-659D-4C4E-B73A-CDFD4ADE635A}" type="presOf" srcId="{9EA19736-32BA-40F7-A043-BFA9CB720EA7}" destId="{71CD4533-4798-4642-AB76-297A7946110A}" srcOrd="0" destOrd="0" presId="urn:microsoft.com/office/officeart/2005/8/layout/vList2"/>
    <dgm:cxn modelId="{18D20ADF-08E6-49DB-A6D8-97A3FFA0C76C}" type="presOf" srcId="{5C35C1E0-5BB6-45F4-9A5C-0516441B16FA}" destId="{2FF6B5D6-973F-49B3-B5E9-CEC8D76D5EF5}" srcOrd="0" destOrd="0" presId="urn:microsoft.com/office/officeart/2005/8/layout/vList2"/>
    <dgm:cxn modelId="{5153891D-AFD5-44CB-949E-0FFF39BD228F}" type="presParOf" srcId="{71CD4533-4798-4642-AB76-297A7946110A}" destId="{2FF6B5D6-973F-49B3-B5E9-CEC8D76D5EF5}" srcOrd="0" destOrd="0" presId="urn:microsoft.com/office/officeart/2005/8/layout/vList2"/>
    <dgm:cxn modelId="{0ABAC7F3-24BA-47A8-8AB1-94491777FF73}" type="presParOf" srcId="{71CD4533-4798-4642-AB76-297A7946110A}" destId="{1ABE6F74-3C58-4D35-8D26-4D88CD6CF204}" srcOrd="1" destOrd="0" presId="urn:microsoft.com/office/officeart/2005/8/layout/vList2"/>
    <dgm:cxn modelId="{FD785A23-D09E-49FC-9DC2-5F204866042B}" type="presParOf" srcId="{71CD4533-4798-4642-AB76-297A7946110A}" destId="{E821A4A5-D36D-42E2-A22E-E44E0182E85F}" srcOrd="2" destOrd="0" presId="urn:microsoft.com/office/officeart/2005/8/layout/vList2"/>
    <dgm:cxn modelId="{B48CD0CA-9FAD-46B4-A8F6-7F1CF821AD83}" type="presParOf" srcId="{71CD4533-4798-4642-AB76-297A7946110A}" destId="{C5238FD4-EDCD-4A7C-BA5B-C01473BEEA43}" srcOrd="3" destOrd="0" presId="urn:microsoft.com/office/officeart/2005/8/layout/vList2"/>
    <dgm:cxn modelId="{91E8B2DB-8013-4433-B39E-7616E86BF276}" type="presParOf" srcId="{71CD4533-4798-4642-AB76-297A7946110A}" destId="{FFF0C661-5A04-4584-81A8-D6E6013A5BF7}" srcOrd="4" destOrd="0" presId="urn:microsoft.com/office/officeart/2005/8/layout/vList2"/>
    <dgm:cxn modelId="{BF19A9BB-1AD0-41C4-ADEB-F7136C946A60}" type="presParOf" srcId="{71CD4533-4798-4642-AB76-297A7946110A}" destId="{216ECF7B-6220-4132-89A4-37F316A23AC4}" srcOrd="5" destOrd="0" presId="urn:microsoft.com/office/officeart/2005/8/layout/vList2"/>
    <dgm:cxn modelId="{F12DA755-0801-4AC3-B126-B92C8FE20994}" type="presParOf" srcId="{71CD4533-4798-4642-AB76-297A7946110A}" destId="{567517A3-D491-40B3-978A-C8D51BA610F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E97A9-0712-434B-8481-D65A77D900D0}">
      <dsp:nvSpPr>
        <dsp:cNvPr id="0" name=""/>
        <dsp:cNvSpPr/>
      </dsp:nvSpPr>
      <dsp:spPr>
        <a:xfrm>
          <a:off x="0" y="1906"/>
          <a:ext cx="4310833" cy="9112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600B60-912B-468D-ACB2-656C1229EE43}">
      <dsp:nvSpPr>
        <dsp:cNvPr id="0" name=""/>
        <dsp:cNvSpPr/>
      </dsp:nvSpPr>
      <dsp:spPr>
        <a:xfrm>
          <a:off x="275644" y="206931"/>
          <a:ext cx="501662" cy="5011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6746F2-8D63-470E-B203-00117127683A}">
      <dsp:nvSpPr>
        <dsp:cNvPr id="0" name=""/>
        <dsp:cNvSpPr/>
      </dsp:nvSpPr>
      <dsp:spPr>
        <a:xfrm>
          <a:off x="1052952" y="1906"/>
          <a:ext cx="3146316" cy="9121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32" tIns="96532" rIns="96532" bIns="96532" numCol="1" spcCol="1270" anchor="ctr" anchorCtr="0">
          <a:noAutofit/>
        </a:bodyPr>
        <a:lstStyle/>
        <a:p>
          <a:pPr marL="0" lvl="0" indent="0" algn="l" defTabSz="622300">
            <a:lnSpc>
              <a:spcPct val="100000"/>
            </a:lnSpc>
            <a:spcBef>
              <a:spcPct val="0"/>
            </a:spcBef>
            <a:spcAft>
              <a:spcPct val="35000"/>
            </a:spcAft>
            <a:buNone/>
          </a:pPr>
          <a:r>
            <a:rPr lang="en-US" sz="1400" kern="1200"/>
            <a:t>Qualified students can take AP classes online for free through a grant from the State of Tennessee.  ​</a:t>
          </a:r>
        </a:p>
      </dsp:txBody>
      <dsp:txXfrm>
        <a:off x="1052952" y="1906"/>
        <a:ext cx="3146316" cy="912113"/>
      </dsp:txXfrm>
    </dsp:sp>
    <dsp:sp modelId="{336E0944-D875-4031-BB2D-49FDDE2AA8BB}">
      <dsp:nvSpPr>
        <dsp:cNvPr id="0" name=""/>
        <dsp:cNvSpPr/>
      </dsp:nvSpPr>
      <dsp:spPr>
        <a:xfrm>
          <a:off x="0" y="1106043"/>
          <a:ext cx="4310833" cy="9112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64E103-42C0-437C-97A3-C9F5F77BFB1C}">
      <dsp:nvSpPr>
        <dsp:cNvPr id="0" name=""/>
        <dsp:cNvSpPr/>
      </dsp:nvSpPr>
      <dsp:spPr>
        <a:xfrm>
          <a:off x="275644" y="1311068"/>
          <a:ext cx="501662" cy="5011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883996-C94C-4F28-B112-D290F5CDF9E4}">
      <dsp:nvSpPr>
        <dsp:cNvPr id="0" name=""/>
        <dsp:cNvSpPr/>
      </dsp:nvSpPr>
      <dsp:spPr>
        <a:xfrm>
          <a:off x="1052952" y="1106043"/>
          <a:ext cx="3146316" cy="9121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32" tIns="96532" rIns="96532" bIns="96532" numCol="1" spcCol="1270" anchor="ctr" anchorCtr="0">
          <a:noAutofit/>
        </a:bodyPr>
        <a:lstStyle/>
        <a:p>
          <a:pPr marL="0" lvl="0" indent="0" algn="l" defTabSz="622300">
            <a:lnSpc>
              <a:spcPct val="100000"/>
            </a:lnSpc>
            <a:spcBef>
              <a:spcPct val="0"/>
            </a:spcBef>
            <a:spcAft>
              <a:spcPct val="35000"/>
            </a:spcAft>
            <a:buNone/>
          </a:pPr>
          <a:r>
            <a:rPr lang="en-US" sz="1400" kern="1200"/>
            <a:t>The course is scheduled on the student's schedule and the student will complete the course during the school year in a study hall.​</a:t>
          </a:r>
        </a:p>
      </dsp:txBody>
      <dsp:txXfrm>
        <a:off x="1052952" y="1106043"/>
        <a:ext cx="3146316" cy="912113"/>
      </dsp:txXfrm>
    </dsp:sp>
    <dsp:sp modelId="{C839C20C-41F3-415A-A924-566D5838B575}">
      <dsp:nvSpPr>
        <dsp:cNvPr id="0" name=""/>
        <dsp:cNvSpPr/>
      </dsp:nvSpPr>
      <dsp:spPr>
        <a:xfrm>
          <a:off x="0" y="2210181"/>
          <a:ext cx="4310833" cy="9112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96C373-53B6-4C8D-9C3F-ED01B0865FB8}">
      <dsp:nvSpPr>
        <dsp:cNvPr id="0" name=""/>
        <dsp:cNvSpPr/>
      </dsp:nvSpPr>
      <dsp:spPr>
        <a:xfrm>
          <a:off x="275644" y="2415206"/>
          <a:ext cx="501662" cy="5011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B09701-CAE4-4411-8F9B-6CA0AE7AA8B9}">
      <dsp:nvSpPr>
        <dsp:cNvPr id="0" name=""/>
        <dsp:cNvSpPr/>
      </dsp:nvSpPr>
      <dsp:spPr>
        <a:xfrm>
          <a:off x="1052952" y="2210181"/>
          <a:ext cx="3146316" cy="9121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32" tIns="96532" rIns="96532" bIns="96532" numCol="1" spcCol="1270" anchor="ctr" anchorCtr="0">
          <a:noAutofit/>
        </a:bodyPr>
        <a:lstStyle/>
        <a:p>
          <a:pPr marL="0" lvl="0" indent="0" algn="l" defTabSz="622300">
            <a:lnSpc>
              <a:spcPct val="100000"/>
            </a:lnSpc>
            <a:spcBef>
              <a:spcPct val="0"/>
            </a:spcBef>
            <a:spcAft>
              <a:spcPct val="35000"/>
            </a:spcAft>
            <a:buNone/>
          </a:pPr>
          <a:r>
            <a:rPr lang="en-US" sz="1400" kern="1200"/>
            <a:t>Sophomores must have a freshman GPA of 3.5 .  Juniors and Seniors must have taken a prior AP course to qualify.  ​</a:t>
          </a:r>
        </a:p>
      </dsp:txBody>
      <dsp:txXfrm>
        <a:off x="1052952" y="2210181"/>
        <a:ext cx="3146316" cy="9121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F6B5D6-973F-49B3-B5E9-CEC8D76D5EF5}">
      <dsp:nvSpPr>
        <dsp:cNvPr id="0" name=""/>
        <dsp:cNvSpPr/>
      </dsp:nvSpPr>
      <dsp:spPr>
        <a:xfrm>
          <a:off x="0" y="118637"/>
          <a:ext cx="7637025" cy="1213289"/>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i="1" u="sng" kern="1200"/>
            <a:t>END OF COURSE (EOC) </a:t>
          </a:r>
          <a:r>
            <a:rPr lang="en-US" sz="1700" b="1" kern="1200"/>
            <a:t> </a:t>
          </a:r>
          <a:r>
            <a:rPr lang="en-US" sz="1700" kern="1200"/>
            <a:t>EOC exams are required for students taking English I, English II, Algebra I, Algebra IB, Geometry, Geometry B, Algebra II, US History, and Biology.  Students take the test at the end of the school year and the grade is factored into their semester 2 average.</a:t>
          </a:r>
          <a:endParaRPr lang="en-US" sz="1700" b="1" kern="1200">
            <a:latin typeface="Corbel" panose="020B0503020204020204"/>
          </a:endParaRPr>
        </a:p>
      </dsp:txBody>
      <dsp:txXfrm>
        <a:off x="59228" y="177865"/>
        <a:ext cx="7518569" cy="1094833"/>
      </dsp:txXfrm>
    </dsp:sp>
    <dsp:sp modelId="{E821A4A5-D36D-42E2-A22E-E44E0182E85F}">
      <dsp:nvSpPr>
        <dsp:cNvPr id="0" name=""/>
        <dsp:cNvSpPr/>
      </dsp:nvSpPr>
      <dsp:spPr>
        <a:xfrm>
          <a:off x="0" y="1380887"/>
          <a:ext cx="7637025" cy="1213289"/>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i="1" u="sng" kern="1200"/>
            <a:t>CIVICS EXAM </a:t>
          </a:r>
          <a:r>
            <a:rPr lang="en-US" sz="1700" b="1" kern="1200"/>
            <a:t>  </a:t>
          </a:r>
          <a:r>
            <a:rPr lang="en-US" sz="1700" kern="1200"/>
            <a:t>All students must participate in the United States citizenship and immigration test during the student’s high school career.  Students take their exam in US </a:t>
          </a:r>
          <a:r>
            <a:rPr lang="en-US" sz="1700" kern="1200">
              <a:latin typeface="Corbel" panose="020B0503020204020204"/>
            </a:rPr>
            <a:t>Government</a:t>
          </a:r>
          <a:r>
            <a:rPr lang="en-US" sz="1700" kern="1200"/>
            <a:t>.  Students are required to pass the exam with an 80% to graduate.</a:t>
          </a:r>
          <a:endParaRPr lang="en-US" sz="1700" b="1" kern="1200">
            <a:latin typeface="Corbel" panose="020B0503020204020204"/>
          </a:endParaRPr>
        </a:p>
      </dsp:txBody>
      <dsp:txXfrm>
        <a:off x="59228" y="1440115"/>
        <a:ext cx="7518569" cy="1094833"/>
      </dsp:txXfrm>
    </dsp:sp>
    <dsp:sp modelId="{FFF0C661-5A04-4584-81A8-D6E6013A5BF7}">
      <dsp:nvSpPr>
        <dsp:cNvPr id="0" name=""/>
        <dsp:cNvSpPr/>
      </dsp:nvSpPr>
      <dsp:spPr>
        <a:xfrm>
          <a:off x="0" y="2643137"/>
          <a:ext cx="7637025" cy="1213289"/>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i="1" u="sng" kern="1200"/>
            <a:t>SDC </a:t>
          </a:r>
          <a:r>
            <a:rPr lang="en-US" sz="1700" b="1" i="1" u="sng" kern="1200">
              <a:latin typeface="Corbel" panose="020B0503020204020204"/>
            </a:rPr>
            <a:t>CHALLENGE EXAM</a:t>
          </a:r>
          <a:r>
            <a:rPr lang="en-US" sz="1700" b="1" kern="1200"/>
            <a:t> </a:t>
          </a:r>
          <a:r>
            <a:rPr lang="en-US" sz="1700" kern="1200"/>
            <a:t>Students enrolled in SDC courses at </a:t>
          </a:r>
          <a:r>
            <a:rPr lang="en-US" sz="1700" kern="1200">
              <a:latin typeface="Corbel" panose="020B0503020204020204"/>
            </a:rPr>
            <a:t>BCHS</a:t>
          </a:r>
          <a:r>
            <a:rPr lang="en-US" sz="1700" kern="1200"/>
            <a:t> will take this exam at the end of school year.  Students that earn a passing score may </a:t>
          </a:r>
          <a:r>
            <a:rPr lang="en-US" sz="1700" kern="1200">
              <a:latin typeface="Corbel" panose="020B0503020204020204"/>
            </a:rPr>
            <a:t>earn</a:t>
          </a:r>
          <a:r>
            <a:rPr lang="en-US" sz="1700" kern="1200"/>
            <a:t> credit for the course at a public TN college. </a:t>
          </a:r>
        </a:p>
      </dsp:txBody>
      <dsp:txXfrm>
        <a:off x="59228" y="2702365"/>
        <a:ext cx="7518569" cy="1094833"/>
      </dsp:txXfrm>
    </dsp:sp>
    <dsp:sp modelId="{567517A3-D491-40B3-978A-C8D51BA610F0}">
      <dsp:nvSpPr>
        <dsp:cNvPr id="0" name=""/>
        <dsp:cNvSpPr/>
      </dsp:nvSpPr>
      <dsp:spPr>
        <a:xfrm>
          <a:off x="0" y="3905387"/>
          <a:ext cx="7637025" cy="1213289"/>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i="1" u="sng" kern="1200"/>
            <a:t>ACT</a:t>
          </a:r>
          <a:r>
            <a:rPr lang="en-US" sz="1700" kern="1200"/>
            <a:t> is a college admissions test which is required by most community colleges, colleges and universities. The state of Tennessee requires all students to take the ACT as a graduation requirement. The ACT will be given to ALL 11th graders free during a school day in March. </a:t>
          </a:r>
        </a:p>
      </dsp:txBody>
      <dsp:txXfrm>
        <a:off x="59228" y="3964615"/>
        <a:ext cx="7518569" cy="109483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7EB94B-98B2-4E09-92F9-00DE73584665}"/>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0400AA9-89FC-45AD-8FE5-2DFE4B4C712B}"/>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6110A32E-F965-44E4-AAFE-2A1FEDCAA3EA}" type="datetime1">
              <a:rPr lang="en-US" smtClean="0"/>
              <a:t>4/3/2024</a:t>
            </a:fld>
            <a:endParaRPr lang="en-US"/>
          </a:p>
        </p:txBody>
      </p:sp>
      <p:sp>
        <p:nvSpPr>
          <p:cNvPr id="4" name="Footer Placeholder 3">
            <a:extLst>
              <a:ext uri="{FF2B5EF4-FFF2-40B4-BE49-F238E27FC236}">
                <a16:creationId xmlns:a16="http://schemas.microsoft.com/office/drawing/2014/main" id="{E4FF7751-E52F-4DC7-A3C8-5F7D794DE320}"/>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r>
              <a:rPr lang="en-US"/>
              <a:t>Spring Hill High School 9th grade Course Registration</a:t>
            </a:r>
          </a:p>
        </p:txBody>
      </p:sp>
      <p:sp>
        <p:nvSpPr>
          <p:cNvPr id="5" name="Slide Number Placeholder 4">
            <a:extLst>
              <a:ext uri="{FF2B5EF4-FFF2-40B4-BE49-F238E27FC236}">
                <a16:creationId xmlns:a16="http://schemas.microsoft.com/office/drawing/2014/main" id="{53F5B9C0-1087-4C9F-9677-8EE8AA4ECAC1}"/>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ACF1BFB7-6802-4E27-A4EE-35951C2A6E45}" type="slidenum">
              <a:rPr lang="en-US" smtClean="0"/>
              <a:t>‹#›</a:t>
            </a:fld>
            <a:endParaRPr lang="en-US"/>
          </a:p>
        </p:txBody>
      </p:sp>
    </p:spTree>
    <p:extLst>
      <p:ext uri="{BB962C8B-B14F-4D97-AF65-F5344CB8AC3E}">
        <p14:creationId xmlns:p14="http://schemas.microsoft.com/office/powerpoint/2010/main" val="24442944"/>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C7C2BCAB-FCF7-4E0D-B123-426013C2CABA}" type="datetime1">
              <a:rPr lang="en-US" smtClean="0"/>
              <a:t>4/3/2024</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r>
              <a:rPr lang="en-US"/>
              <a:t>Spring Hill High School 9th grade Course Registration</a:t>
            </a:r>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76CC000F-6CE5-4C16-8959-4C0E13386ECB}" type="slidenum">
              <a:rPr lang="en-US" smtClean="0"/>
              <a:pPr/>
              <a:t>‹#›</a:t>
            </a:fld>
            <a:endParaRPr lang="en-US"/>
          </a:p>
        </p:txBody>
      </p:sp>
    </p:spTree>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CC000F-6CE5-4C16-8959-4C0E13386ECB}" type="slidenum">
              <a:rPr lang="en-US" smtClean="0"/>
              <a:pPr/>
              <a:t>1</a:t>
            </a:fld>
            <a:endParaRPr lang="en-US"/>
          </a:p>
        </p:txBody>
      </p:sp>
      <p:sp>
        <p:nvSpPr>
          <p:cNvPr id="5" name="Footer Placeholder 4">
            <a:extLst>
              <a:ext uri="{FF2B5EF4-FFF2-40B4-BE49-F238E27FC236}">
                <a16:creationId xmlns:a16="http://schemas.microsoft.com/office/drawing/2014/main" id="{4CFBC7FF-013A-40FF-AC71-D115B2FC63D4}"/>
              </a:ext>
            </a:extLst>
          </p:cNvPr>
          <p:cNvSpPr>
            <a:spLocks noGrp="1"/>
          </p:cNvSpPr>
          <p:nvPr>
            <p:ph type="ftr" sz="quarter" idx="4"/>
          </p:nvPr>
        </p:nvSpPr>
        <p:spPr/>
        <p:txBody>
          <a:bodyPr/>
          <a:lstStyle/>
          <a:p>
            <a:r>
              <a:rPr lang="en-US"/>
              <a:t>Spring Hill High School 9th grade Course Registration</a:t>
            </a:r>
          </a:p>
        </p:txBody>
      </p:sp>
      <p:sp>
        <p:nvSpPr>
          <p:cNvPr id="6" name="Date Placeholder 5">
            <a:extLst>
              <a:ext uri="{FF2B5EF4-FFF2-40B4-BE49-F238E27FC236}">
                <a16:creationId xmlns:a16="http://schemas.microsoft.com/office/drawing/2014/main" id="{C4A167AB-7D68-43BF-BD75-DF9FCB20C00B}"/>
              </a:ext>
            </a:extLst>
          </p:cNvPr>
          <p:cNvSpPr>
            <a:spLocks noGrp="1"/>
          </p:cNvSpPr>
          <p:nvPr>
            <p:ph type="dt" idx="1"/>
          </p:nvPr>
        </p:nvSpPr>
        <p:spPr/>
        <p:txBody>
          <a:bodyPr/>
          <a:lstStyle/>
          <a:p>
            <a:fld id="{39762000-3429-4035-B1E0-8C072816A664}" type="datetime1">
              <a:rPr lang="en-US" smtClean="0"/>
              <a:t>4/3/2024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lnSpc>
                <a:spcPct val="90000"/>
              </a:lnSpc>
              <a:spcBef>
                <a:spcPct val="20000"/>
              </a:spcBef>
              <a:spcAft>
                <a:spcPts val="600"/>
              </a:spcAft>
              <a:buFont typeface="Arial,Sans-Serif"/>
              <a:buChar char="•"/>
            </a:pPr>
            <a:endParaRPr lang="en-US"/>
          </a:p>
          <a:p>
            <a:pPr>
              <a:lnSpc>
                <a:spcPct val="90000"/>
              </a:lnSpc>
              <a:spcBef>
                <a:spcPct val="20000"/>
              </a:spcBef>
              <a:spcAft>
                <a:spcPts val="600"/>
              </a:spcAft>
            </a:pPr>
            <a:endParaRPr lang="en-US">
              <a:cs typeface="Calibri"/>
            </a:endParaRPr>
          </a:p>
        </p:txBody>
      </p:sp>
      <p:sp>
        <p:nvSpPr>
          <p:cNvPr id="4" name="Slide Number Placeholder 3"/>
          <p:cNvSpPr>
            <a:spLocks noGrp="1"/>
          </p:cNvSpPr>
          <p:nvPr>
            <p:ph type="sldNum" sz="quarter" idx="10"/>
          </p:nvPr>
        </p:nvSpPr>
        <p:spPr/>
        <p:txBody>
          <a:bodyPr/>
          <a:lstStyle/>
          <a:p>
            <a:fld id="{76CC000F-6CE5-4C16-8959-4C0E13386ECB}" type="slidenum">
              <a:rPr lang="en-US" smtClean="0"/>
              <a:pPr/>
              <a:t>2</a:t>
            </a:fld>
            <a:endParaRPr lang="en-US"/>
          </a:p>
        </p:txBody>
      </p:sp>
      <p:sp>
        <p:nvSpPr>
          <p:cNvPr id="5" name="Footer Placeholder 4">
            <a:extLst>
              <a:ext uri="{FF2B5EF4-FFF2-40B4-BE49-F238E27FC236}">
                <a16:creationId xmlns:a16="http://schemas.microsoft.com/office/drawing/2014/main" id="{A5F5F0E1-862D-4F77-A3F5-995EB3901ACA}"/>
              </a:ext>
            </a:extLst>
          </p:cNvPr>
          <p:cNvSpPr>
            <a:spLocks noGrp="1"/>
          </p:cNvSpPr>
          <p:nvPr>
            <p:ph type="ftr" sz="quarter" idx="4"/>
          </p:nvPr>
        </p:nvSpPr>
        <p:spPr/>
        <p:txBody>
          <a:bodyPr/>
          <a:lstStyle/>
          <a:p>
            <a:r>
              <a:rPr lang="en-US"/>
              <a:t>Spring Hill High School 9th grade Course Registration</a:t>
            </a:r>
          </a:p>
        </p:txBody>
      </p:sp>
      <p:sp>
        <p:nvSpPr>
          <p:cNvPr id="6" name="Date Placeholder 5">
            <a:extLst>
              <a:ext uri="{FF2B5EF4-FFF2-40B4-BE49-F238E27FC236}">
                <a16:creationId xmlns:a16="http://schemas.microsoft.com/office/drawing/2014/main" id="{904BB88A-D53A-40F9-9C81-B3E2624215D7}"/>
              </a:ext>
            </a:extLst>
          </p:cNvPr>
          <p:cNvSpPr>
            <a:spLocks noGrp="1"/>
          </p:cNvSpPr>
          <p:nvPr>
            <p:ph type="dt" idx="1"/>
          </p:nvPr>
        </p:nvSpPr>
        <p:spPr/>
        <p:txBody>
          <a:bodyPr/>
          <a:lstStyle/>
          <a:p>
            <a:fld id="{D724FD09-1A23-4067-9195-6AB759A4281F}" type="datetime1">
              <a:rPr lang="en-US" smtClean="0"/>
              <a:t>4/3/2024</a:t>
            </a:fld>
            <a:endParaRPr lang="en-US"/>
          </a:p>
        </p:txBody>
      </p:sp>
    </p:spTree>
    <p:extLst>
      <p:ext uri="{BB962C8B-B14F-4D97-AF65-F5344CB8AC3E}">
        <p14:creationId xmlns:p14="http://schemas.microsoft.com/office/powerpoint/2010/main" val="4293170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CC000F-6CE5-4C16-8959-4C0E13386ECB}" type="slidenum">
              <a:rPr lang="en-US" smtClean="0"/>
              <a:pPr/>
              <a:t>3</a:t>
            </a:fld>
            <a:endParaRPr lang="en-US"/>
          </a:p>
        </p:txBody>
      </p:sp>
      <p:sp>
        <p:nvSpPr>
          <p:cNvPr id="5" name="Footer Placeholder 4">
            <a:extLst>
              <a:ext uri="{FF2B5EF4-FFF2-40B4-BE49-F238E27FC236}">
                <a16:creationId xmlns:a16="http://schemas.microsoft.com/office/drawing/2014/main" id="{DDAD1622-F699-4483-A325-8F043F6C4A74}"/>
              </a:ext>
            </a:extLst>
          </p:cNvPr>
          <p:cNvSpPr>
            <a:spLocks noGrp="1"/>
          </p:cNvSpPr>
          <p:nvPr>
            <p:ph type="ftr" sz="quarter" idx="4"/>
          </p:nvPr>
        </p:nvSpPr>
        <p:spPr/>
        <p:txBody>
          <a:bodyPr/>
          <a:lstStyle/>
          <a:p>
            <a:r>
              <a:rPr lang="en-US"/>
              <a:t>Spring Hill High School 9th grade Course Registration</a:t>
            </a:r>
          </a:p>
        </p:txBody>
      </p:sp>
      <p:sp>
        <p:nvSpPr>
          <p:cNvPr id="6" name="Date Placeholder 5">
            <a:extLst>
              <a:ext uri="{FF2B5EF4-FFF2-40B4-BE49-F238E27FC236}">
                <a16:creationId xmlns:a16="http://schemas.microsoft.com/office/drawing/2014/main" id="{990F71EE-A960-4A2F-8011-D556C6E70EB2}"/>
              </a:ext>
            </a:extLst>
          </p:cNvPr>
          <p:cNvSpPr>
            <a:spLocks noGrp="1"/>
          </p:cNvSpPr>
          <p:nvPr>
            <p:ph type="dt" idx="1"/>
          </p:nvPr>
        </p:nvSpPr>
        <p:spPr/>
        <p:txBody>
          <a:bodyPr/>
          <a:lstStyle/>
          <a:p>
            <a:fld id="{5349F325-39FD-4284-9295-65DB0306DCE4}" type="datetime1">
              <a:rPr lang="en-US" smtClean="0"/>
              <a:t>4/3/2024</a:t>
            </a:fld>
            <a:endParaRPr lang="en-US"/>
          </a:p>
        </p:txBody>
      </p:sp>
    </p:spTree>
    <p:extLst>
      <p:ext uri="{BB962C8B-B14F-4D97-AF65-F5344CB8AC3E}">
        <p14:creationId xmlns:p14="http://schemas.microsoft.com/office/powerpoint/2010/main" val="3385376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CC000F-6CE5-4C16-8959-4C0E13386ECB}" type="slidenum">
              <a:rPr lang="en-US" smtClean="0"/>
              <a:pPr/>
              <a:t>4</a:t>
            </a:fld>
            <a:endParaRPr lang="en-US"/>
          </a:p>
        </p:txBody>
      </p:sp>
      <p:sp>
        <p:nvSpPr>
          <p:cNvPr id="5" name="Footer Placeholder 4">
            <a:extLst>
              <a:ext uri="{FF2B5EF4-FFF2-40B4-BE49-F238E27FC236}">
                <a16:creationId xmlns:a16="http://schemas.microsoft.com/office/drawing/2014/main" id="{A5F5F0E1-862D-4F77-A3F5-995EB3901ACA}"/>
              </a:ext>
            </a:extLst>
          </p:cNvPr>
          <p:cNvSpPr>
            <a:spLocks noGrp="1"/>
          </p:cNvSpPr>
          <p:nvPr>
            <p:ph type="ftr" sz="quarter" idx="4"/>
          </p:nvPr>
        </p:nvSpPr>
        <p:spPr/>
        <p:txBody>
          <a:bodyPr/>
          <a:lstStyle/>
          <a:p>
            <a:r>
              <a:rPr lang="en-US"/>
              <a:t>Spring Hill High School 9th grade Course Registration</a:t>
            </a:r>
          </a:p>
        </p:txBody>
      </p:sp>
      <p:sp>
        <p:nvSpPr>
          <p:cNvPr id="6" name="Date Placeholder 5">
            <a:extLst>
              <a:ext uri="{FF2B5EF4-FFF2-40B4-BE49-F238E27FC236}">
                <a16:creationId xmlns:a16="http://schemas.microsoft.com/office/drawing/2014/main" id="{904BB88A-D53A-40F9-9C81-B3E2624215D7}"/>
              </a:ext>
            </a:extLst>
          </p:cNvPr>
          <p:cNvSpPr>
            <a:spLocks noGrp="1"/>
          </p:cNvSpPr>
          <p:nvPr>
            <p:ph type="dt" idx="1"/>
          </p:nvPr>
        </p:nvSpPr>
        <p:spPr/>
        <p:txBody>
          <a:bodyPr/>
          <a:lstStyle/>
          <a:p>
            <a:fld id="{9836F866-8CFA-43F3-AF65-3784880B9CB0}" type="datetime1">
              <a:rPr lang="en-US" smtClean="0"/>
              <a:t>4/3/2024</a:t>
            </a:fld>
            <a:endParaRPr lang="en-US"/>
          </a:p>
        </p:txBody>
      </p:sp>
    </p:spTree>
    <p:extLst>
      <p:ext uri="{BB962C8B-B14F-4D97-AF65-F5344CB8AC3E}">
        <p14:creationId xmlns:p14="http://schemas.microsoft.com/office/powerpoint/2010/main" val="1195251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CC000F-6CE5-4C16-8959-4C0E13386ECB}" type="slidenum">
              <a:rPr lang="en-US" smtClean="0"/>
              <a:pPr/>
              <a:t>6</a:t>
            </a:fld>
            <a:endParaRPr lang="en-US"/>
          </a:p>
        </p:txBody>
      </p:sp>
      <p:sp>
        <p:nvSpPr>
          <p:cNvPr id="5" name="Footer Placeholder 4">
            <a:extLst>
              <a:ext uri="{FF2B5EF4-FFF2-40B4-BE49-F238E27FC236}">
                <a16:creationId xmlns:a16="http://schemas.microsoft.com/office/drawing/2014/main" id="{A5F5F0E1-862D-4F77-A3F5-995EB3901ACA}"/>
              </a:ext>
            </a:extLst>
          </p:cNvPr>
          <p:cNvSpPr>
            <a:spLocks noGrp="1"/>
          </p:cNvSpPr>
          <p:nvPr>
            <p:ph type="ftr" sz="quarter" idx="4"/>
          </p:nvPr>
        </p:nvSpPr>
        <p:spPr/>
        <p:txBody>
          <a:bodyPr/>
          <a:lstStyle/>
          <a:p>
            <a:r>
              <a:rPr lang="en-US"/>
              <a:t>Spring Hill High School 9th grade Course Registration</a:t>
            </a:r>
          </a:p>
        </p:txBody>
      </p:sp>
      <p:sp>
        <p:nvSpPr>
          <p:cNvPr id="6" name="Date Placeholder 5">
            <a:extLst>
              <a:ext uri="{FF2B5EF4-FFF2-40B4-BE49-F238E27FC236}">
                <a16:creationId xmlns:a16="http://schemas.microsoft.com/office/drawing/2014/main" id="{904BB88A-D53A-40F9-9C81-B3E2624215D7}"/>
              </a:ext>
            </a:extLst>
          </p:cNvPr>
          <p:cNvSpPr>
            <a:spLocks noGrp="1"/>
          </p:cNvSpPr>
          <p:nvPr>
            <p:ph type="dt" idx="1"/>
          </p:nvPr>
        </p:nvSpPr>
        <p:spPr/>
        <p:txBody>
          <a:bodyPr/>
          <a:lstStyle/>
          <a:p>
            <a:fld id="{9836F866-8CFA-43F3-AF65-3784880B9CB0}" type="datetime1">
              <a:rPr lang="en-US" smtClean="0"/>
              <a:t>4/3/2024</a:t>
            </a:fld>
            <a:endParaRPr lang="en-US"/>
          </a:p>
        </p:txBody>
      </p:sp>
    </p:spTree>
    <p:extLst>
      <p:ext uri="{BB962C8B-B14F-4D97-AF65-F5344CB8AC3E}">
        <p14:creationId xmlns:p14="http://schemas.microsoft.com/office/powerpoint/2010/main" val="3094568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27400183-F3E2-495E-A8AD-E661EB3D82B2}" type="datetime1">
              <a:rPr lang="en-US" smtClean="0"/>
              <a:t>4/3/2024</a:t>
            </a:fld>
            <a:endParaRPr lang="en-US"/>
          </a:p>
        </p:txBody>
      </p:sp>
      <p:sp>
        <p:nvSpPr>
          <p:cNvPr id="5" name="Footer Placeholder 4"/>
          <p:cNvSpPr>
            <a:spLocks noGrp="1"/>
          </p:cNvSpPr>
          <p:nvPr>
            <p:ph type="ftr" sz="quarter" idx="4"/>
          </p:nvPr>
        </p:nvSpPr>
        <p:spPr/>
        <p:txBody>
          <a:bodyPr/>
          <a:lstStyle/>
          <a:p>
            <a:r>
              <a:rPr lang="en-US"/>
              <a:t>Spring Hill High School 9th grade Course Registration</a:t>
            </a:r>
          </a:p>
        </p:txBody>
      </p:sp>
      <p:sp>
        <p:nvSpPr>
          <p:cNvPr id="6" name="Slide Number Placeholder 5"/>
          <p:cNvSpPr>
            <a:spLocks noGrp="1"/>
          </p:cNvSpPr>
          <p:nvPr>
            <p:ph type="sldNum" sz="quarter" idx="5"/>
          </p:nvPr>
        </p:nvSpPr>
        <p:spPr/>
        <p:txBody>
          <a:bodyPr/>
          <a:lstStyle/>
          <a:p>
            <a:fld id="{76CC000F-6CE5-4C16-8959-4C0E13386ECB}" type="slidenum">
              <a:rPr lang="en-US" smtClean="0"/>
              <a:pPr/>
              <a:t>7</a:t>
            </a:fld>
            <a:endParaRPr lang="en-US"/>
          </a:p>
        </p:txBody>
      </p:sp>
    </p:spTree>
    <p:extLst>
      <p:ext uri="{BB962C8B-B14F-4D97-AF65-F5344CB8AC3E}">
        <p14:creationId xmlns:p14="http://schemas.microsoft.com/office/powerpoint/2010/main" val="3520127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27400183-F3E2-495E-A8AD-E661EB3D82B2}" type="datetime1">
              <a:rPr lang="en-US" smtClean="0"/>
              <a:t>4/3/2024</a:t>
            </a:fld>
            <a:endParaRPr lang="en-US"/>
          </a:p>
        </p:txBody>
      </p:sp>
      <p:sp>
        <p:nvSpPr>
          <p:cNvPr id="5" name="Footer Placeholder 4"/>
          <p:cNvSpPr>
            <a:spLocks noGrp="1"/>
          </p:cNvSpPr>
          <p:nvPr>
            <p:ph type="ftr" sz="quarter" idx="4"/>
          </p:nvPr>
        </p:nvSpPr>
        <p:spPr/>
        <p:txBody>
          <a:bodyPr/>
          <a:lstStyle/>
          <a:p>
            <a:r>
              <a:rPr lang="en-US"/>
              <a:t>Spring Hill High School 9th grade Course Registration</a:t>
            </a:r>
          </a:p>
        </p:txBody>
      </p:sp>
      <p:sp>
        <p:nvSpPr>
          <p:cNvPr id="6" name="Slide Number Placeholder 5"/>
          <p:cNvSpPr>
            <a:spLocks noGrp="1"/>
          </p:cNvSpPr>
          <p:nvPr>
            <p:ph type="sldNum" sz="quarter" idx="5"/>
          </p:nvPr>
        </p:nvSpPr>
        <p:spPr/>
        <p:txBody>
          <a:bodyPr/>
          <a:lstStyle/>
          <a:p>
            <a:fld id="{76CC000F-6CE5-4C16-8959-4C0E13386ECB}" type="slidenum">
              <a:rPr lang="en-US" smtClean="0"/>
              <a:pPr/>
              <a:t>8</a:t>
            </a:fld>
            <a:endParaRPr lang="en-US"/>
          </a:p>
        </p:txBody>
      </p:sp>
    </p:spTree>
    <p:extLst>
      <p:ext uri="{BB962C8B-B14F-4D97-AF65-F5344CB8AC3E}">
        <p14:creationId xmlns:p14="http://schemas.microsoft.com/office/powerpoint/2010/main" val="3934492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Date Placeholder 3"/>
          <p:cNvSpPr>
            <a:spLocks noGrp="1"/>
          </p:cNvSpPr>
          <p:nvPr>
            <p:ph type="dt" idx="1"/>
          </p:nvPr>
        </p:nvSpPr>
        <p:spPr/>
        <p:txBody>
          <a:bodyPr/>
          <a:lstStyle/>
          <a:p>
            <a:fld id="{DFDBBCD1-F61D-4A58-88F6-0367B04C6628}" type="datetime1">
              <a:rPr lang="en-US" smtClean="0"/>
              <a:t>4/3/2024</a:t>
            </a:fld>
            <a:endParaRPr lang="en-US"/>
          </a:p>
        </p:txBody>
      </p:sp>
      <p:sp>
        <p:nvSpPr>
          <p:cNvPr id="5" name="Footer Placeholder 4"/>
          <p:cNvSpPr>
            <a:spLocks noGrp="1"/>
          </p:cNvSpPr>
          <p:nvPr>
            <p:ph type="ftr" sz="quarter" idx="4"/>
          </p:nvPr>
        </p:nvSpPr>
        <p:spPr/>
        <p:txBody>
          <a:bodyPr/>
          <a:lstStyle/>
          <a:p>
            <a:r>
              <a:rPr lang="en-US"/>
              <a:t>Spring Hill High School 9th grade Course Registration</a:t>
            </a:r>
          </a:p>
        </p:txBody>
      </p:sp>
      <p:sp>
        <p:nvSpPr>
          <p:cNvPr id="6" name="Slide Number Placeholder 5"/>
          <p:cNvSpPr>
            <a:spLocks noGrp="1"/>
          </p:cNvSpPr>
          <p:nvPr>
            <p:ph type="sldNum" sz="quarter" idx="5"/>
          </p:nvPr>
        </p:nvSpPr>
        <p:spPr/>
        <p:txBody>
          <a:bodyPr/>
          <a:lstStyle/>
          <a:p>
            <a:fld id="{76CC000F-6CE5-4C16-8959-4C0E13386ECB}" type="slidenum">
              <a:rPr lang="en-US" smtClean="0"/>
              <a:pPr/>
              <a:t>23</a:t>
            </a:fld>
            <a:endParaRPr lang="en-US"/>
          </a:p>
        </p:txBody>
      </p:sp>
    </p:spTree>
    <p:extLst>
      <p:ext uri="{BB962C8B-B14F-4D97-AF65-F5344CB8AC3E}">
        <p14:creationId xmlns:p14="http://schemas.microsoft.com/office/powerpoint/2010/main" val="497551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DFDBBCD1-F61D-4A58-88F6-0367B04C6628}" type="datetime1">
              <a:rPr lang="en-US" smtClean="0"/>
              <a:t>4/3/2024</a:t>
            </a:fld>
            <a:endParaRPr lang="en-US"/>
          </a:p>
        </p:txBody>
      </p:sp>
      <p:sp>
        <p:nvSpPr>
          <p:cNvPr id="5" name="Footer Placeholder 4"/>
          <p:cNvSpPr>
            <a:spLocks noGrp="1"/>
          </p:cNvSpPr>
          <p:nvPr>
            <p:ph type="ftr" sz="quarter" idx="4"/>
          </p:nvPr>
        </p:nvSpPr>
        <p:spPr/>
        <p:txBody>
          <a:bodyPr/>
          <a:lstStyle/>
          <a:p>
            <a:r>
              <a:rPr lang="en-US"/>
              <a:t>Spring Hill High School 9th grade Course Registration</a:t>
            </a:r>
          </a:p>
        </p:txBody>
      </p:sp>
      <p:sp>
        <p:nvSpPr>
          <p:cNvPr id="6" name="Slide Number Placeholder 5"/>
          <p:cNvSpPr>
            <a:spLocks noGrp="1"/>
          </p:cNvSpPr>
          <p:nvPr>
            <p:ph type="sldNum" sz="quarter" idx="5"/>
          </p:nvPr>
        </p:nvSpPr>
        <p:spPr/>
        <p:txBody>
          <a:bodyPr/>
          <a:lstStyle/>
          <a:p>
            <a:fld id="{76CC000F-6CE5-4C16-8959-4C0E13386ECB}" type="slidenum">
              <a:rPr lang="en-US" smtClean="0"/>
              <a:pPr/>
              <a:t>25</a:t>
            </a:fld>
            <a:endParaRPr lang="en-US"/>
          </a:p>
        </p:txBody>
      </p:sp>
    </p:spTree>
    <p:extLst>
      <p:ext uri="{BB962C8B-B14F-4D97-AF65-F5344CB8AC3E}">
        <p14:creationId xmlns:p14="http://schemas.microsoft.com/office/powerpoint/2010/main" val="1649999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325773" y="6117336"/>
            <a:ext cx="857473" cy="365125"/>
          </a:xfrm>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D57F1E4F-1CFF-5643-939E-217C01CDF565}" type="slidenum">
              <a:rPr lang="en-US" dirty="0"/>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834179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344329" y="6108173"/>
            <a:ext cx="857473" cy="365125"/>
          </a:xfrm>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181703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27975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70257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4/3/2024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606705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4/3/2024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0355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0115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911755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4032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883616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647985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149070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846506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352198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48478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9760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58795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4/3/2024</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2089152485"/>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 id="2147483896"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n.gov/education/instruction/academic-standards.html" TargetMode="External"/><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hyperlink" Target="https://apcentral.collegeboard.org/courses"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1.png"/><Relationship Id="rId7" Type="http://schemas.openxmlformats.org/officeDocument/2006/relationships/diagramQuickStyle" Target="../diagrams/quickStyle3.xm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hyperlink" Target="https://tnapaccessforall.org/students/" TargetMode="External"/><Relationship Id="rId9" Type="http://schemas.microsoft.com/office/2007/relationships/diagramDrawing" Target="../diagrams/drawing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hyperlink" Target="https://www.tn.gov/education/educators/career-and-technical-education/career-clusters/cte-cluster-business-management-administration.html" TargetMode="External"/><Relationship Id="rId3" Type="http://schemas.openxmlformats.org/officeDocument/2006/relationships/image" Target="../media/image3.jpeg"/><Relationship Id="rId7"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hyperlink" Target="https://www.tn.gov/education/educators/career-and-technical-education/career-clusters/cte-cluster-law-public-safety.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hyperlink" Target="https://www.tn.gov/education/educators/career-and-technical-education/career-clusters/cte-cluster-arts-av-tech.html"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hyperlink" Target="https://www.tn.gov/education/educators/career-and-technical-education/career-clusters/cte-cluster-health-science.html" TargetMode="External"/><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hyperlink" Target="https://creativecommons.org/licenses/by-nc/3.0/" TargetMode="External"/><Relationship Id="rId5" Type="http://schemas.openxmlformats.org/officeDocument/2006/relationships/hyperlink" Target="https://www.tn.gov/education/educators/career-and-technical-education/career-clusters/cte-cluster-marketing.html" TargetMode="External"/><Relationship Id="rId4" Type="http://schemas.openxmlformats.org/officeDocument/2006/relationships/hyperlink" Target="http://squarejawmedia.com/can-your-marketing-manager-do-thi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tn.gov/education/educators/career-and-technical-education/career-clusters/cte-cluster-advanced-manufacturing.html" TargetMode="External"/><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hyperlink" Target="https://www.ednc.org/what-is-mechatronics-inside-the-program-at-richmond-community-college/" TargetMode="External"/><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hyperlink" Target="https://collegereadiness.collegeboard.org/sat" TargetMode="External"/><Relationship Id="rId4" Type="http://schemas.openxmlformats.org/officeDocument/2006/relationships/hyperlink" Target="http://www.act.or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hyperlink" Target="https://www.tn.gov/collegepays" TargetMode="Externa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64080D6-34DE-4277-97CC-2FB381284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ue and grey logo&#10;&#10;Description automatically generated">
            <a:extLst>
              <a:ext uri="{FF2B5EF4-FFF2-40B4-BE49-F238E27FC236}">
                <a16:creationId xmlns:a16="http://schemas.microsoft.com/office/drawing/2014/main" id="{DF966D39-26AA-D6CE-8001-0BB5FDE81DDE}"/>
              </a:ext>
            </a:extLst>
          </p:cNvPr>
          <p:cNvPicPr>
            <a:picLocks noChangeAspect="1"/>
          </p:cNvPicPr>
          <p:nvPr/>
        </p:nvPicPr>
        <p:blipFill rotWithShape="1">
          <a:blip r:embed="rId3">
            <a:alphaModFix amt="40000"/>
          </a:blip>
          <a:srcRect t="7479" b="17521"/>
          <a:stretch/>
        </p:blipFill>
        <p:spPr>
          <a:xfrm>
            <a:off x="20" y="10"/>
            <a:ext cx="9143980" cy="6857990"/>
          </a:xfrm>
          <a:prstGeom prst="rect">
            <a:avLst/>
          </a:prstGeom>
        </p:spPr>
      </p:pic>
      <p:sp>
        <p:nvSpPr>
          <p:cNvPr id="5" name="Title 1">
            <a:extLst>
              <a:ext uri="{FF2B5EF4-FFF2-40B4-BE49-F238E27FC236}">
                <a16:creationId xmlns:a16="http://schemas.microsoft.com/office/drawing/2014/main" id="{E5256790-6D78-482A-8D43-8A6C66E86CEC}"/>
              </a:ext>
            </a:extLst>
          </p:cNvPr>
          <p:cNvSpPr txBox="1">
            <a:spLocks/>
          </p:cNvSpPr>
          <p:nvPr/>
        </p:nvSpPr>
        <p:spPr>
          <a:xfrm>
            <a:off x="6050" y="1595503"/>
            <a:ext cx="9135867" cy="2616199"/>
          </a:xfrm>
          <a:prstGeom prst="rect">
            <a:avLst/>
          </a:prstGeom>
        </p:spPr>
        <p:txBody>
          <a:bodyPr vert="horz" lIns="91440" tIns="45720" rIns="91440" bIns="45720" rtlCol="0" anchor="b">
            <a:normAutofit fontScale="92500" lnSpcReduction="10000"/>
          </a:bodyPr>
          <a:lstStyle>
            <a:lvl1pPr algn="r" defTabSz="457200" rtl="0" eaLnBrk="1" latinLnBrk="0" hangingPunct="1">
              <a:spcBef>
                <a:spcPct val="0"/>
              </a:spcBef>
              <a:buNone/>
              <a:defRPr sz="54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90000"/>
              </a:lnSpc>
              <a:spcAft>
                <a:spcPts val="600"/>
              </a:spcAft>
            </a:pPr>
            <a:r>
              <a:rPr lang="en-US" sz="4700" b="1"/>
              <a:t>Battle Creek High School</a:t>
            </a:r>
            <a:endParaRPr lang="en-US" sz="4700"/>
          </a:p>
          <a:p>
            <a:pPr algn="ctr">
              <a:lnSpc>
                <a:spcPct val="90000"/>
              </a:lnSpc>
              <a:spcAft>
                <a:spcPts val="600"/>
              </a:spcAft>
            </a:pPr>
            <a:endParaRPr lang="en-US" sz="4700" b="1"/>
          </a:p>
          <a:p>
            <a:pPr algn="ctr">
              <a:lnSpc>
                <a:spcPct val="90000"/>
              </a:lnSpc>
              <a:spcAft>
                <a:spcPts val="600"/>
              </a:spcAft>
            </a:pPr>
            <a:r>
              <a:rPr lang="en-US" sz="4700" b="1"/>
              <a:t>CURRICULUM GUIDE </a:t>
            </a:r>
            <a:endParaRPr lang="en-US" sz="4700"/>
          </a:p>
          <a:p>
            <a:pPr algn="ctr">
              <a:lnSpc>
                <a:spcPct val="90000"/>
              </a:lnSpc>
              <a:spcAft>
                <a:spcPts val="600"/>
              </a:spcAft>
            </a:pPr>
            <a:r>
              <a:rPr lang="en-US" sz="4700" b="1"/>
              <a:t>&amp; COURSE CATALOG</a:t>
            </a:r>
          </a:p>
        </p:txBody>
      </p:sp>
      <p:sp>
        <p:nvSpPr>
          <p:cNvPr id="7" name="Slide Number Placeholder 6">
            <a:extLst>
              <a:ext uri="{FF2B5EF4-FFF2-40B4-BE49-F238E27FC236}">
                <a16:creationId xmlns:a16="http://schemas.microsoft.com/office/drawing/2014/main" id="{F01A0208-8A40-4CA8-BD3A-5AE5797C2BBE}"/>
              </a:ext>
            </a:extLst>
          </p:cNvPr>
          <p:cNvSpPr>
            <a:spLocks noGrp="1"/>
          </p:cNvSpPr>
          <p:nvPr>
            <p:ph type="sldNum" sz="quarter" idx="12"/>
          </p:nvPr>
        </p:nvSpPr>
        <p:spPr>
          <a:xfrm>
            <a:off x="8213892" y="5883275"/>
            <a:ext cx="413375" cy="365125"/>
          </a:xfrm>
        </p:spPr>
        <p:txBody>
          <a:bodyPr vert="horz" lIns="91440" tIns="45720" rIns="91440" bIns="45720" rtlCol="0" anchor="ctr">
            <a:normAutofit/>
          </a:bodyPr>
          <a:lstStyle/>
          <a:p>
            <a:pPr defTabSz="914400">
              <a:spcAft>
                <a:spcPts val="600"/>
              </a:spcAft>
            </a:pPr>
            <a:fld id="{1B6781E8-7A9C-4F2F-BA58-9CD544442227}" type="slidenum">
              <a:rPr lang="en-US" dirty="0" smtClean="0"/>
              <a:pPr defTabSz="914400">
                <a:spcAft>
                  <a:spcPts val="600"/>
                </a:spcAft>
              </a:pPr>
              <a:t>1</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1790"/>
    </mc:Choice>
    <mc:Fallback xmlns="">
      <p:transition spd="slow" advTm="1179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9" name="Picture 9" descr="A logo of a bear&#10;&#10;Description automatically generated">
            <a:extLst>
              <a:ext uri="{FF2B5EF4-FFF2-40B4-BE49-F238E27FC236}">
                <a16:creationId xmlns:a16="http://schemas.microsoft.com/office/drawing/2014/main" id="{D2AB889C-5BAD-CF16-F2F2-CC78DDB81A01}"/>
              </a:ext>
            </a:extLst>
          </p:cNvPr>
          <p:cNvPicPr>
            <a:picLocks noChangeAspect="1"/>
          </p:cNvPicPr>
          <p:nvPr/>
        </p:nvPicPr>
        <p:blipFill rotWithShape="1">
          <a:blip r:embed="rId4"/>
          <a:srcRect l="21024" r="21024"/>
          <a:stretch/>
        </p:blipFill>
        <p:spPr>
          <a:xfrm>
            <a:off x="166824" y="10"/>
            <a:ext cx="4105961"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sp>
        <p:nvSpPr>
          <p:cNvPr id="3" name="Slide Number Placeholder 2">
            <a:extLst>
              <a:ext uri="{FF2B5EF4-FFF2-40B4-BE49-F238E27FC236}">
                <a16:creationId xmlns:a16="http://schemas.microsoft.com/office/drawing/2014/main" id="{797BD578-73AB-45DD-8641-8B3E821006EE}"/>
              </a:ext>
            </a:extLst>
          </p:cNvPr>
          <p:cNvSpPr>
            <a:spLocks noGrp="1"/>
          </p:cNvSpPr>
          <p:nvPr>
            <p:ph type="sldNum" sz="quarter" idx="12"/>
          </p:nvPr>
        </p:nvSpPr>
        <p:spPr>
          <a:xfrm>
            <a:off x="8607326" y="6250126"/>
            <a:ext cx="413376" cy="365125"/>
          </a:xfrm>
        </p:spPr>
        <p:txBody>
          <a:bodyPr vert="horz" lIns="91440" tIns="45720" rIns="91440" bIns="45720" rtlCol="0" anchor="ctr">
            <a:normAutofit/>
          </a:bodyPr>
          <a:lstStyle/>
          <a:p>
            <a:pPr defTabSz="914400">
              <a:spcAft>
                <a:spcPts val="600"/>
              </a:spcAft>
            </a:pPr>
            <a:fld id="{1B6781E8-7A9C-4F2F-BA58-9CD544442227}" type="slidenum">
              <a:rPr lang="en-US" smtClean="0"/>
              <a:pPr defTabSz="914400">
                <a:spcAft>
                  <a:spcPts val="600"/>
                </a:spcAft>
              </a:pPr>
              <a:t>2</a:t>
            </a:fld>
            <a:endParaRPr lang="en-US"/>
          </a:p>
        </p:txBody>
      </p:sp>
      <p:sp>
        <p:nvSpPr>
          <p:cNvPr id="10" name="TextBox 9">
            <a:extLst>
              <a:ext uri="{FF2B5EF4-FFF2-40B4-BE49-F238E27FC236}">
                <a16:creationId xmlns:a16="http://schemas.microsoft.com/office/drawing/2014/main" id="{941B5EEE-4434-173C-D6FE-2B0E77FFC8D2}"/>
              </a:ext>
            </a:extLst>
          </p:cNvPr>
          <p:cNvSpPr txBox="1"/>
          <p:nvPr/>
        </p:nvSpPr>
        <p:spPr>
          <a:xfrm>
            <a:off x="4250384" y="1356288"/>
            <a:ext cx="4943628" cy="584775"/>
          </a:xfrm>
          <a:prstGeom prst="rect">
            <a:avLst/>
          </a:prstGeom>
          <a:noFill/>
          <a:ln w="28575">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t>School Administration</a:t>
            </a:r>
          </a:p>
        </p:txBody>
      </p:sp>
      <p:sp>
        <p:nvSpPr>
          <p:cNvPr id="11" name="TextBox 10">
            <a:extLst>
              <a:ext uri="{FF2B5EF4-FFF2-40B4-BE49-F238E27FC236}">
                <a16:creationId xmlns:a16="http://schemas.microsoft.com/office/drawing/2014/main" id="{3D594445-8830-7EA9-1B63-BF033DD90821}"/>
              </a:ext>
            </a:extLst>
          </p:cNvPr>
          <p:cNvSpPr txBox="1"/>
          <p:nvPr/>
        </p:nvSpPr>
        <p:spPr>
          <a:xfrm>
            <a:off x="4886220" y="1845089"/>
            <a:ext cx="4096930" cy="8063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ct val="20000"/>
              </a:spcBef>
              <a:spcAft>
                <a:spcPts val="600"/>
              </a:spcAft>
            </a:pPr>
            <a:r>
              <a:rPr lang="en-US" sz="2400" b="1">
                <a:ea typeface="+mn-lt"/>
                <a:cs typeface="+mn-lt"/>
              </a:rPr>
              <a:t>Mr. Mike Kinnard, Principal</a:t>
            </a:r>
            <a:r>
              <a:rPr lang="en-US" sz="2400">
                <a:ea typeface="+mn-lt"/>
                <a:cs typeface="+mn-lt"/>
              </a:rPr>
              <a:t> </a:t>
            </a:r>
          </a:p>
          <a:p>
            <a:pPr algn="ctr">
              <a:lnSpc>
                <a:spcPct val="90000"/>
              </a:lnSpc>
              <a:spcBef>
                <a:spcPct val="20000"/>
              </a:spcBef>
              <a:spcAft>
                <a:spcPts val="600"/>
              </a:spcAft>
            </a:pPr>
            <a:r>
              <a:rPr lang="en-US">
                <a:ea typeface="+mn-lt"/>
                <a:cs typeface="+mn-lt"/>
              </a:rPr>
              <a:t>mkinnard@mauryk12.org</a:t>
            </a:r>
            <a:endParaRPr lang="en-US"/>
          </a:p>
        </p:txBody>
      </p:sp>
      <p:sp>
        <p:nvSpPr>
          <p:cNvPr id="23" name="TextBox 22">
            <a:extLst>
              <a:ext uri="{FF2B5EF4-FFF2-40B4-BE49-F238E27FC236}">
                <a16:creationId xmlns:a16="http://schemas.microsoft.com/office/drawing/2014/main" id="{0B851DB2-C38D-BEFE-CEC0-CCB4F0717C54}"/>
              </a:ext>
            </a:extLst>
          </p:cNvPr>
          <p:cNvSpPr txBox="1"/>
          <p:nvPr/>
        </p:nvSpPr>
        <p:spPr>
          <a:xfrm>
            <a:off x="5240160" y="3608379"/>
            <a:ext cx="339821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School Counselor</a:t>
            </a:r>
          </a:p>
        </p:txBody>
      </p:sp>
      <p:sp>
        <p:nvSpPr>
          <p:cNvPr id="12" name="TextBox 11">
            <a:extLst>
              <a:ext uri="{FF2B5EF4-FFF2-40B4-BE49-F238E27FC236}">
                <a16:creationId xmlns:a16="http://schemas.microsoft.com/office/drawing/2014/main" id="{74CFA781-A3CE-EC6E-C852-4776E2D8D836}"/>
              </a:ext>
            </a:extLst>
          </p:cNvPr>
          <p:cNvSpPr txBox="1"/>
          <p:nvPr/>
        </p:nvSpPr>
        <p:spPr>
          <a:xfrm>
            <a:off x="4879448" y="4045364"/>
            <a:ext cx="3684494" cy="738664"/>
          </a:xfrm>
          <a:prstGeom prst="rect">
            <a:avLst/>
          </a:prstGeom>
          <a:no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cs typeface="Arial"/>
              </a:rPr>
              <a:t>Ms. Lyndsey Spain</a:t>
            </a:r>
          </a:p>
          <a:p>
            <a:pPr algn="ctr"/>
            <a:r>
              <a:rPr lang="en-US">
                <a:cs typeface="Arial"/>
              </a:rPr>
              <a:t>LSpain@mauryk12.org</a:t>
            </a:r>
          </a:p>
        </p:txBody>
      </p:sp>
    </p:spTree>
    <p:extLst>
      <p:ext uri="{BB962C8B-B14F-4D97-AF65-F5344CB8AC3E}">
        <p14:creationId xmlns:p14="http://schemas.microsoft.com/office/powerpoint/2010/main" val="2141594806"/>
      </p:ext>
    </p:extLst>
  </p:cSld>
  <p:clrMapOvr>
    <a:masterClrMapping/>
  </p:clrMapOvr>
  <mc:AlternateContent xmlns:mc="http://schemas.openxmlformats.org/markup-compatibility/2006" xmlns:p14="http://schemas.microsoft.com/office/powerpoint/2010/main">
    <mc:Choice Requires="p14">
      <p:transition spd="slow" p14:dur="2000" advTm="21526"/>
    </mc:Choice>
    <mc:Fallback xmlns="">
      <p:transition spd="slow" advTm="2152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906ABA-655E-4186-A23D-C0F85F55AD01}"/>
              </a:ext>
            </a:extLst>
          </p:cNvPr>
          <p:cNvPicPr>
            <a:picLocks noChangeAspect="1"/>
          </p:cNvPicPr>
          <p:nvPr/>
        </p:nvPicPr>
        <p:blipFill rotWithShape="1">
          <a:blip r:embed="rId4"/>
          <a:srcRect r="61317" b="-1"/>
          <a:stretch/>
        </p:blipFill>
        <p:spPr>
          <a:xfrm>
            <a:off x="5169693" y="92270"/>
            <a:ext cx="397430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sp>
        <p:nvSpPr>
          <p:cNvPr id="5" name="Slide Number Placeholder 4">
            <a:extLst>
              <a:ext uri="{FF2B5EF4-FFF2-40B4-BE49-F238E27FC236}">
                <a16:creationId xmlns:a16="http://schemas.microsoft.com/office/drawing/2014/main" id="{5CC02110-CBF4-40F7-9EFA-5C24186924AC}"/>
              </a:ext>
            </a:extLst>
          </p:cNvPr>
          <p:cNvSpPr>
            <a:spLocks noGrp="1"/>
          </p:cNvSpPr>
          <p:nvPr>
            <p:ph type="sldNum" sz="quarter" idx="12"/>
          </p:nvPr>
        </p:nvSpPr>
        <p:spPr>
          <a:xfrm>
            <a:off x="8499984" y="6338683"/>
            <a:ext cx="413376" cy="365125"/>
          </a:xfrm>
        </p:spPr>
        <p:txBody>
          <a:bodyPr vert="horz" lIns="91440" tIns="45720" rIns="91440" bIns="45720" rtlCol="0" anchor="ctr">
            <a:normAutofit/>
          </a:bodyPr>
          <a:lstStyle/>
          <a:p>
            <a:pPr defTabSz="914400">
              <a:spcAft>
                <a:spcPts val="600"/>
              </a:spcAft>
            </a:pPr>
            <a:fld id="{1B6781E8-7A9C-4F2F-BA58-9CD544442227}" type="slidenum">
              <a:rPr lang="en-US" smtClean="0"/>
              <a:pPr defTabSz="914400">
                <a:spcAft>
                  <a:spcPts val="600"/>
                </a:spcAft>
              </a:pPr>
              <a:t>3</a:t>
            </a:fld>
            <a:endParaRPr lang="en-US"/>
          </a:p>
        </p:txBody>
      </p:sp>
      <p:graphicFrame>
        <p:nvGraphicFramePr>
          <p:cNvPr id="9" name="Table 9">
            <a:extLst>
              <a:ext uri="{FF2B5EF4-FFF2-40B4-BE49-F238E27FC236}">
                <a16:creationId xmlns:a16="http://schemas.microsoft.com/office/drawing/2014/main" id="{061CA507-51FA-43FD-8D72-5621C51C0A1E}"/>
              </a:ext>
            </a:extLst>
          </p:cNvPr>
          <p:cNvGraphicFramePr>
            <a:graphicFrameLocks noGrp="1"/>
          </p:cNvGraphicFramePr>
          <p:nvPr>
            <p:extLst>
              <p:ext uri="{D42A27DB-BD31-4B8C-83A1-F6EECF244321}">
                <p14:modId xmlns:p14="http://schemas.microsoft.com/office/powerpoint/2010/main" val="3285692031"/>
              </p:ext>
            </p:extLst>
          </p:nvPr>
        </p:nvGraphicFramePr>
        <p:xfrm>
          <a:off x="120321" y="230324"/>
          <a:ext cx="4446697" cy="5191735"/>
        </p:xfrm>
        <a:graphic>
          <a:graphicData uri="http://schemas.openxmlformats.org/drawingml/2006/table">
            <a:tbl>
              <a:tblPr firstRow="1" bandRow="1">
                <a:tableStyleId>{5C22544A-7EE6-4342-B048-85BDC9FD1C3A}</a:tableStyleId>
              </a:tblPr>
              <a:tblGrid>
                <a:gridCol w="3649042">
                  <a:extLst>
                    <a:ext uri="{9D8B030D-6E8A-4147-A177-3AD203B41FA5}">
                      <a16:colId xmlns:a16="http://schemas.microsoft.com/office/drawing/2014/main" val="3733705761"/>
                    </a:ext>
                  </a:extLst>
                </a:gridCol>
                <a:gridCol w="797655">
                  <a:extLst>
                    <a:ext uri="{9D8B030D-6E8A-4147-A177-3AD203B41FA5}">
                      <a16:colId xmlns:a16="http://schemas.microsoft.com/office/drawing/2014/main" val="3468667375"/>
                    </a:ext>
                  </a:extLst>
                </a:gridCol>
              </a:tblGrid>
              <a:tr h="370840">
                <a:tc>
                  <a:txBody>
                    <a:bodyPr/>
                    <a:lstStyle/>
                    <a:p>
                      <a:r>
                        <a:rPr lang="en-US"/>
                        <a:t>Contents</a:t>
                      </a:r>
                    </a:p>
                  </a:txBody>
                  <a:tcPr/>
                </a:tc>
                <a:tc>
                  <a:txBody>
                    <a:bodyPr/>
                    <a:lstStyle/>
                    <a:p>
                      <a:pPr algn="ctr"/>
                      <a:r>
                        <a:rPr lang="en-US"/>
                        <a:t>Page</a:t>
                      </a:r>
                    </a:p>
                  </a:txBody>
                  <a:tcPr/>
                </a:tc>
                <a:extLst>
                  <a:ext uri="{0D108BD9-81ED-4DB2-BD59-A6C34878D82A}">
                    <a16:rowId xmlns:a16="http://schemas.microsoft.com/office/drawing/2014/main" val="2562492281"/>
                  </a:ext>
                </a:extLst>
              </a:tr>
              <a:tr h="370839">
                <a:tc>
                  <a:txBody>
                    <a:bodyPr/>
                    <a:lstStyle/>
                    <a:p>
                      <a:pPr lvl="0">
                        <a:buNone/>
                      </a:pPr>
                      <a:r>
                        <a:rPr lang="en-US"/>
                        <a:t>Scheduling Guidelines and Policies</a:t>
                      </a:r>
                    </a:p>
                  </a:txBody>
                  <a:tcPr>
                    <a:solidFill>
                      <a:schemeClr val="bg1">
                        <a:lumMod val="95000"/>
                      </a:schemeClr>
                    </a:solidFill>
                  </a:tcPr>
                </a:tc>
                <a:tc>
                  <a:txBody>
                    <a:bodyPr/>
                    <a:lstStyle/>
                    <a:p>
                      <a:pPr lvl="0" algn="ctr">
                        <a:buNone/>
                      </a:pPr>
                      <a:r>
                        <a:rPr lang="en-US"/>
                        <a:t>4</a:t>
                      </a:r>
                    </a:p>
                  </a:txBody>
                  <a:tcPr>
                    <a:solidFill>
                      <a:schemeClr val="bg1">
                        <a:lumMod val="95000"/>
                      </a:schemeClr>
                    </a:solidFill>
                  </a:tcPr>
                </a:tc>
                <a:extLst>
                  <a:ext uri="{0D108BD9-81ED-4DB2-BD59-A6C34878D82A}">
                    <a16:rowId xmlns:a16="http://schemas.microsoft.com/office/drawing/2014/main" val="2390843501"/>
                  </a:ext>
                </a:extLst>
              </a:tr>
              <a:tr h="370838">
                <a:tc>
                  <a:txBody>
                    <a:bodyPr/>
                    <a:lstStyle/>
                    <a:p>
                      <a:pPr lvl="0">
                        <a:buNone/>
                      </a:pPr>
                      <a:r>
                        <a:rPr lang="en-US" sz="1600"/>
                        <a:t>High School Graduation Requirements</a:t>
                      </a:r>
                    </a:p>
                  </a:txBody>
                  <a:tcPr>
                    <a:solidFill>
                      <a:schemeClr val="bg1">
                        <a:lumMod val="95000"/>
                      </a:schemeClr>
                    </a:solidFill>
                  </a:tcPr>
                </a:tc>
                <a:tc>
                  <a:txBody>
                    <a:bodyPr/>
                    <a:lstStyle/>
                    <a:p>
                      <a:pPr lvl="0" algn="ctr">
                        <a:buNone/>
                      </a:pPr>
                      <a:r>
                        <a:rPr lang="en-US"/>
                        <a:t>7</a:t>
                      </a:r>
                    </a:p>
                  </a:txBody>
                  <a:tcPr>
                    <a:solidFill>
                      <a:schemeClr val="bg1">
                        <a:lumMod val="95000"/>
                      </a:schemeClr>
                    </a:solidFill>
                  </a:tcPr>
                </a:tc>
                <a:extLst>
                  <a:ext uri="{0D108BD9-81ED-4DB2-BD59-A6C34878D82A}">
                    <a16:rowId xmlns:a16="http://schemas.microsoft.com/office/drawing/2014/main" val="4126242718"/>
                  </a:ext>
                </a:extLst>
              </a:tr>
              <a:tr h="370838">
                <a:tc>
                  <a:txBody>
                    <a:bodyPr/>
                    <a:lstStyle/>
                    <a:p>
                      <a:pPr lvl="0">
                        <a:buNone/>
                      </a:pPr>
                      <a:r>
                        <a:rPr lang="en-US"/>
                        <a:t>Grading Policies</a:t>
                      </a:r>
                    </a:p>
                  </a:txBody>
                  <a:tcPr>
                    <a:solidFill>
                      <a:schemeClr val="bg1">
                        <a:lumMod val="95000"/>
                      </a:schemeClr>
                    </a:solidFill>
                  </a:tcPr>
                </a:tc>
                <a:tc>
                  <a:txBody>
                    <a:bodyPr/>
                    <a:lstStyle/>
                    <a:p>
                      <a:pPr lvl="0" algn="ctr">
                        <a:buNone/>
                      </a:pPr>
                      <a:r>
                        <a:rPr lang="en-US"/>
                        <a:t>9</a:t>
                      </a:r>
                    </a:p>
                  </a:txBody>
                  <a:tcPr>
                    <a:solidFill>
                      <a:schemeClr val="bg1">
                        <a:lumMod val="95000"/>
                      </a:schemeClr>
                    </a:solidFill>
                  </a:tcPr>
                </a:tc>
                <a:extLst>
                  <a:ext uri="{0D108BD9-81ED-4DB2-BD59-A6C34878D82A}">
                    <a16:rowId xmlns:a16="http://schemas.microsoft.com/office/drawing/2014/main" val="3503287667"/>
                  </a:ext>
                </a:extLst>
              </a:tr>
              <a:tr h="370838">
                <a:tc>
                  <a:txBody>
                    <a:bodyPr/>
                    <a:lstStyle/>
                    <a:p>
                      <a:pPr lvl="0">
                        <a:buNone/>
                      </a:pPr>
                      <a:r>
                        <a:rPr lang="en-US"/>
                        <a:t>Graduation Recognitions</a:t>
                      </a:r>
                    </a:p>
                  </a:txBody>
                  <a:tcPr>
                    <a:solidFill>
                      <a:schemeClr val="bg1">
                        <a:lumMod val="95000"/>
                      </a:schemeClr>
                    </a:solidFill>
                  </a:tcPr>
                </a:tc>
                <a:tc>
                  <a:txBody>
                    <a:bodyPr/>
                    <a:lstStyle/>
                    <a:p>
                      <a:pPr lvl="0" algn="ctr">
                        <a:buNone/>
                      </a:pPr>
                      <a:r>
                        <a:rPr lang="en-US"/>
                        <a:t>10</a:t>
                      </a:r>
                    </a:p>
                  </a:txBody>
                  <a:tcPr>
                    <a:solidFill>
                      <a:schemeClr val="bg1">
                        <a:lumMod val="95000"/>
                      </a:schemeClr>
                    </a:solidFill>
                  </a:tcPr>
                </a:tc>
                <a:extLst>
                  <a:ext uri="{0D108BD9-81ED-4DB2-BD59-A6C34878D82A}">
                    <a16:rowId xmlns:a16="http://schemas.microsoft.com/office/drawing/2014/main" val="3149109025"/>
                  </a:ext>
                </a:extLst>
              </a:tr>
              <a:tr h="370838">
                <a:tc>
                  <a:txBody>
                    <a:bodyPr/>
                    <a:lstStyle/>
                    <a:p>
                      <a:pPr lvl="0">
                        <a:buNone/>
                      </a:pPr>
                      <a:r>
                        <a:rPr lang="en-US"/>
                        <a:t>Tennessee Ready Graduate</a:t>
                      </a:r>
                    </a:p>
                  </a:txBody>
                  <a:tcPr>
                    <a:solidFill>
                      <a:schemeClr val="bg1">
                        <a:lumMod val="95000"/>
                      </a:schemeClr>
                    </a:solidFill>
                  </a:tcPr>
                </a:tc>
                <a:tc>
                  <a:txBody>
                    <a:bodyPr/>
                    <a:lstStyle/>
                    <a:p>
                      <a:pPr lvl="0" algn="ctr">
                        <a:buNone/>
                      </a:pPr>
                      <a:r>
                        <a:rPr lang="en-US"/>
                        <a:t>11</a:t>
                      </a:r>
                    </a:p>
                  </a:txBody>
                  <a:tcPr>
                    <a:solidFill>
                      <a:schemeClr val="bg1">
                        <a:lumMod val="95000"/>
                      </a:schemeClr>
                    </a:solidFill>
                  </a:tcPr>
                </a:tc>
                <a:extLst>
                  <a:ext uri="{0D108BD9-81ED-4DB2-BD59-A6C34878D82A}">
                    <a16:rowId xmlns:a16="http://schemas.microsoft.com/office/drawing/2014/main" val="121880299"/>
                  </a:ext>
                </a:extLst>
              </a:tr>
              <a:tr h="370838">
                <a:tc>
                  <a:txBody>
                    <a:bodyPr/>
                    <a:lstStyle/>
                    <a:p>
                      <a:pPr lvl="0">
                        <a:buNone/>
                      </a:pPr>
                      <a:r>
                        <a:rPr lang="en-US" b="1"/>
                        <a:t>Course Catalog</a:t>
                      </a:r>
                    </a:p>
                  </a:txBody>
                  <a:tcPr>
                    <a:solidFill>
                      <a:schemeClr val="bg1">
                        <a:lumMod val="95000"/>
                      </a:schemeClr>
                    </a:solidFill>
                  </a:tcPr>
                </a:tc>
                <a:tc>
                  <a:txBody>
                    <a:bodyPr/>
                    <a:lstStyle/>
                    <a:p>
                      <a:pPr lvl="0" algn="ctr">
                        <a:buNone/>
                      </a:pPr>
                      <a:r>
                        <a:rPr lang="en-US"/>
                        <a:t>12</a:t>
                      </a:r>
                    </a:p>
                  </a:txBody>
                  <a:tcPr>
                    <a:solidFill>
                      <a:schemeClr val="bg1">
                        <a:lumMod val="95000"/>
                      </a:schemeClr>
                    </a:solidFill>
                  </a:tcPr>
                </a:tc>
                <a:extLst>
                  <a:ext uri="{0D108BD9-81ED-4DB2-BD59-A6C34878D82A}">
                    <a16:rowId xmlns:a16="http://schemas.microsoft.com/office/drawing/2014/main" val="1970676494"/>
                  </a:ext>
                </a:extLst>
              </a:tr>
              <a:tr h="370838">
                <a:tc>
                  <a:txBody>
                    <a:bodyPr/>
                    <a:lstStyle/>
                    <a:p>
                      <a:pPr lvl="0">
                        <a:buNone/>
                      </a:pPr>
                      <a:r>
                        <a:rPr lang="en-US"/>
                        <a:t>Core Academic Courses</a:t>
                      </a:r>
                    </a:p>
                  </a:txBody>
                  <a:tcPr>
                    <a:solidFill>
                      <a:schemeClr val="bg1">
                        <a:lumMod val="95000"/>
                      </a:schemeClr>
                    </a:solidFill>
                  </a:tcPr>
                </a:tc>
                <a:tc>
                  <a:txBody>
                    <a:bodyPr/>
                    <a:lstStyle/>
                    <a:p>
                      <a:pPr lvl="0" algn="ctr">
                        <a:buNone/>
                      </a:pPr>
                      <a:r>
                        <a:rPr lang="en-US"/>
                        <a:t>13</a:t>
                      </a:r>
                    </a:p>
                  </a:txBody>
                  <a:tcPr>
                    <a:solidFill>
                      <a:schemeClr val="bg1">
                        <a:lumMod val="95000"/>
                      </a:schemeClr>
                    </a:solidFill>
                  </a:tcPr>
                </a:tc>
                <a:extLst>
                  <a:ext uri="{0D108BD9-81ED-4DB2-BD59-A6C34878D82A}">
                    <a16:rowId xmlns:a16="http://schemas.microsoft.com/office/drawing/2014/main" val="1167103295"/>
                  </a:ext>
                </a:extLst>
              </a:tr>
              <a:tr h="370838">
                <a:tc>
                  <a:txBody>
                    <a:bodyPr/>
                    <a:lstStyle/>
                    <a:p>
                      <a:pPr lvl="0">
                        <a:buNone/>
                      </a:pPr>
                      <a:r>
                        <a:rPr lang="en-US" sz="1800" b="0" i="0" u="none" strike="noStrike" noProof="0">
                          <a:latin typeface="Corbel"/>
                        </a:rPr>
                        <a:t>Advanced Academics</a:t>
                      </a:r>
                      <a:endParaRPr lang="en-US"/>
                    </a:p>
                  </a:txBody>
                  <a:tcPr>
                    <a:solidFill>
                      <a:schemeClr val="bg1">
                        <a:lumMod val="95000"/>
                      </a:schemeClr>
                    </a:solidFill>
                  </a:tcPr>
                </a:tc>
                <a:tc>
                  <a:txBody>
                    <a:bodyPr/>
                    <a:lstStyle/>
                    <a:p>
                      <a:pPr lvl="0" algn="ctr">
                        <a:buNone/>
                      </a:pPr>
                      <a:r>
                        <a:rPr lang="en-US"/>
                        <a:t>19</a:t>
                      </a:r>
                    </a:p>
                  </a:txBody>
                  <a:tcPr>
                    <a:solidFill>
                      <a:schemeClr val="bg1">
                        <a:lumMod val="95000"/>
                      </a:schemeClr>
                    </a:solidFill>
                  </a:tcPr>
                </a:tc>
                <a:extLst>
                  <a:ext uri="{0D108BD9-81ED-4DB2-BD59-A6C34878D82A}">
                    <a16:rowId xmlns:a16="http://schemas.microsoft.com/office/drawing/2014/main" val="1319525726"/>
                  </a:ext>
                </a:extLst>
              </a:tr>
              <a:tr h="370838">
                <a:tc>
                  <a:txBody>
                    <a:bodyPr/>
                    <a:lstStyle/>
                    <a:p>
                      <a:pPr lvl="0">
                        <a:buNone/>
                      </a:pPr>
                      <a:r>
                        <a:rPr lang="en-US" sz="1800" b="0" i="0" u="none" strike="noStrike" noProof="0">
                          <a:latin typeface="Corbel"/>
                        </a:rPr>
                        <a:t>AP Access Online Courses</a:t>
                      </a:r>
                      <a:endParaRPr lang="en-US"/>
                    </a:p>
                  </a:txBody>
                  <a:tcPr>
                    <a:solidFill>
                      <a:schemeClr val="bg1">
                        <a:lumMod val="95000"/>
                      </a:schemeClr>
                    </a:solidFill>
                  </a:tcPr>
                </a:tc>
                <a:tc>
                  <a:txBody>
                    <a:bodyPr/>
                    <a:lstStyle/>
                    <a:p>
                      <a:pPr lvl="0" algn="ctr">
                        <a:buNone/>
                      </a:pPr>
                      <a:r>
                        <a:rPr lang="en-US" sz="1800" b="0" i="0" u="none" strike="noStrike" noProof="0">
                          <a:latin typeface="Corbel"/>
                        </a:rPr>
                        <a:t>21</a:t>
                      </a:r>
                    </a:p>
                  </a:txBody>
                  <a:tcPr>
                    <a:solidFill>
                      <a:schemeClr val="bg1">
                        <a:lumMod val="95000"/>
                      </a:schemeClr>
                    </a:solidFill>
                  </a:tcPr>
                </a:tc>
                <a:extLst>
                  <a:ext uri="{0D108BD9-81ED-4DB2-BD59-A6C34878D82A}">
                    <a16:rowId xmlns:a16="http://schemas.microsoft.com/office/drawing/2014/main" val="761246986"/>
                  </a:ext>
                </a:extLst>
              </a:tr>
              <a:tr h="370838">
                <a:tc>
                  <a:txBody>
                    <a:bodyPr/>
                    <a:lstStyle/>
                    <a:p>
                      <a:pPr lvl="0">
                        <a:buNone/>
                      </a:pPr>
                      <a:r>
                        <a:rPr lang="en-US" sz="1800" b="0" i="0" u="none" strike="noStrike" noProof="0">
                          <a:latin typeface="Corbel"/>
                        </a:rPr>
                        <a:t>Elective Courses</a:t>
                      </a:r>
                      <a:endParaRPr lang="en-US"/>
                    </a:p>
                  </a:txBody>
                  <a:tcPr>
                    <a:solidFill>
                      <a:schemeClr val="bg1">
                        <a:lumMod val="95000"/>
                      </a:schemeClr>
                    </a:solidFill>
                  </a:tcPr>
                </a:tc>
                <a:tc>
                  <a:txBody>
                    <a:bodyPr/>
                    <a:lstStyle/>
                    <a:p>
                      <a:pPr lvl="0" algn="ctr">
                        <a:buNone/>
                      </a:pPr>
                      <a:r>
                        <a:rPr lang="en-US"/>
                        <a:t>22</a:t>
                      </a:r>
                    </a:p>
                  </a:txBody>
                  <a:tcPr>
                    <a:solidFill>
                      <a:schemeClr val="bg1">
                        <a:lumMod val="95000"/>
                      </a:schemeClr>
                    </a:solidFill>
                  </a:tcPr>
                </a:tc>
                <a:extLst>
                  <a:ext uri="{0D108BD9-81ED-4DB2-BD59-A6C34878D82A}">
                    <a16:rowId xmlns:a16="http://schemas.microsoft.com/office/drawing/2014/main" val="4163277091"/>
                  </a:ext>
                </a:extLst>
              </a:tr>
              <a:tr h="370838">
                <a:tc>
                  <a:txBody>
                    <a:bodyPr/>
                    <a:lstStyle/>
                    <a:p>
                      <a:pPr lvl="0">
                        <a:buNone/>
                      </a:pPr>
                      <a:r>
                        <a:rPr lang="en-US"/>
                        <a:t>Testing and Assessment</a:t>
                      </a:r>
                    </a:p>
                  </a:txBody>
                  <a:tcPr>
                    <a:solidFill>
                      <a:schemeClr val="bg1">
                        <a:lumMod val="95000"/>
                      </a:schemeClr>
                    </a:solidFill>
                  </a:tcPr>
                </a:tc>
                <a:tc>
                  <a:txBody>
                    <a:bodyPr/>
                    <a:lstStyle/>
                    <a:p>
                      <a:pPr lvl="0" algn="ctr">
                        <a:buNone/>
                      </a:pPr>
                      <a:r>
                        <a:rPr lang="en-US"/>
                        <a:t>32</a:t>
                      </a:r>
                    </a:p>
                  </a:txBody>
                  <a:tcPr>
                    <a:solidFill>
                      <a:schemeClr val="bg1">
                        <a:lumMod val="95000"/>
                      </a:schemeClr>
                    </a:solidFill>
                  </a:tcPr>
                </a:tc>
                <a:extLst>
                  <a:ext uri="{0D108BD9-81ED-4DB2-BD59-A6C34878D82A}">
                    <a16:rowId xmlns:a16="http://schemas.microsoft.com/office/drawing/2014/main" val="1177019532"/>
                  </a:ext>
                </a:extLst>
              </a:tr>
              <a:tr h="370838">
                <a:tc>
                  <a:txBody>
                    <a:bodyPr/>
                    <a:lstStyle/>
                    <a:p>
                      <a:pPr lvl="0">
                        <a:buNone/>
                      </a:pPr>
                      <a:r>
                        <a:rPr lang="en-US"/>
                        <a:t>TN State Scholarship Programs</a:t>
                      </a:r>
                    </a:p>
                  </a:txBody>
                  <a:tcPr>
                    <a:solidFill>
                      <a:schemeClr val="bg1">
                        <a:lumMod val="95000"/>
                      </a:schemeClr>
                    </a:solidFill>
                  </a:tcPr>
                </a:tc>
                <a:tc>
                  <a:txBody>
                    <a:bodyPr/>
                    <a:lstStyle/>
                    <a:p>
                      <a:pPr lvl="0" algn="ctr">
                        <a:buNone/>
                      </a:pPr>
                      <a:r>
                        <a:rPr lang="en-US"/>
                        <a:t>34</a:t>
                      </a:r>
                    </a:p>
                  </a:txBody>
                  <a:tcPr>
                    <a:solidFill>
                      <a:schemeClr val="bg1">
                        <a:lumMod val="95000"/>
                      </a:schemeClr>
                    </a:solidFill>
                  </a:tcPr>
                </a:tc>
                <a:extLst>
                  <a:ext uri="{0D108BD9-81ED-4DB2-BD59-A6C34878D82A}">
                    <a16:rowId xmlns:a16="http://schemas.microsoft.com/office/drawing/2014/main" val="963449111"/>
                  </a:ext>
                </a:extLst>
              </a:tr>
              <a:tr h="370838">
                <a:tc>
                  <a:txBody>
                    <a:bodyPr/>
                    <a:lstStyle/>
                    <a:p>
                      <a:pPr lvl="0">
                        <a:buNone/>
                      </a:pPr>
                      <a:r>
                        <a:rPr lang="en-US"/>
                        <a:t>Collegiate Athletics Eligibility</a:t>
                      </a:r>
                      <a:endParaRPr lang="en-US" err="1"/>
                    </a:p>
                  </a:txBody>
                  <a:tcPr>
                    <a:solidFill>
                      <a:schemeClr val="bg1">
                        <a:lumMod val="95000"/>
                      </a:schemeClr>
                    </a:solidFill>
                  </a:tcPr>
                </a:tc>
                <a:tc>
                  <a:txBody>
                    <a:bodyPr/>
                    <a:lstStyle/>
                    <a:p>
                      <a:pPr lvl="0" algn="ctr">
                        <a:buNone/>
                      </a:pPr>
                      <a:r>
                        <a:rPr lang="en-US"/>
                        <a:t>35</a:t>
                      </a:r>
                    </a:p>
                  </a:txBody>
                  <a:tcPr>
                    <a:solidFill>
                      <a:schemeClr val="bg1">
                        <a:lumMod val="95000"/>
                      </a:schemeClr>
                    </a:solidFill>
                  </a:tcPr>
                </a:tc>
                <a:extLst>
                  <a:ext uri="{0D108BD9-81ED-4DB2-BD59-A6C34878D82A}">
                    <a16:rowId xmlns:a16="http://schemas.microsoft.com/office/drawing/2014/main" val="1249766898"/>
                  </a:ext>
                </a:extLst>
              </a:tr>
            </a:tbl>
          </a:graphicData>
        </a:graphic>
      </p:graphicFrame>
    </p:spTree>
    <p:extLst>
      <p:ext uri="{BB962C8B-B14F-4D97-AF65-F5344CB8AC3E}">
        <p14:creationId xmlns:p14="http://schemas.microsoft.com/office/powerpoint/2010/main" val="1771375412"/>
      </p:ext>
    </p:extLst>
  </p:cSld>
  <p:clrMapOvr>
    <a:masterClrMapping/>
  </p:clrMapOvr>
  <mc:AlternateContent xmlns:mc="http://schemas.openxmlformats.org/markup-compatibility/2006" xmlns:p14="http://schemas.microsoft.com/office/powerpoint/2010/main">
    <mc:Choice Requires="p14">
      <p:transition spd="slow" p14:dur="2000" advTm="18302"/>
    </mc:Choice>
    <mc:Fallback xmlns="">
      <p:transition spd="slow" advTm="1830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01265" y="685800"/>
            <a:ext cx="1979972" cy="5105400"/>
          </a:xfrm>
        </p:spPr>
        <p:txBody>
          <a:bodyPr>
            <a:normAutofit/>
          </a:bodyPr>
          <a:lstStyle/>
          <a:p>
            <a:r>
              <a:rPr lang="en-US" sz="3700">
                <a:solidFill>
                  <a:srgbClr val="FFFFFF"/>
                </a:solidFill>
              </a:rPr>
              <a:t>Class Schedule</a:t>
            </a:r>
            <a:br>
              <a:rPr lang="en-US" sz="3700">
                <a:solidFill>
                  <a:srgbClr val="FFFFFF"/>
                </a:solidFill>
              </a:rPr>
            </a:br>
            <a:r>
              <a:rPr lang="en-US" sz="3700">
                <a:solidFill>
                  <a:srgbClr val="FFFFFF"/>
                </a:solidFill>
              </a:rPr>
              <a:t> </a:t>
            </a:r>
          </a:p>
        </p:txBody>
      </p:sp>
      <p:grpSp>
        <p:nvGrpSpPr>
          <p:cNvPr id="27" name="Group 2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2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Slide Number Placeholder 2">
            <a:extLst>
              <a:ext uri="{FF2B5EF4-FFF2-40B4-BE49-F238E27FC236}">
                <a16:creationId xmlns:a16="http://schemas.microsoft.com/office/drawing/2014/main" id="{04CD9389-7BAD-4B10-B268-8318621A3698}"/>
              </a:ext>
            </a:extLst>
          </p:cNvPr>
          <p:cNvSpPr>
            <a:spLocks/>
          </p:cNvSpPr>
          <p:nvPr/>
        </p:nvSpPr>
        <p:spPr>
          <a:xfrm>
            <a:off x="8720720" y="6475508"/>
            <a:ext cx="246542" cy="210406"/>
          </a:xfrm>
          <a:prstGeom prst="rect">
            <a:avLst/>
          </a:prstGeom>
        </p:spPr>
        <p:txBody>
          <a:bodyPr/>
          <a:lstStyle/>
          <a:p>
            <a:pPr defTabSz="260604">
              <a:spcAft>
                <a:spcPts val="600"/>
              </a:spcAft>
            </a:pPr>
            <a:fld id="{1B6781E8-7A9C-4F2F-BA58-9CD544442227}" type="slidenum">
              <a:rPr lang="en-US" sz="1026" kern="1200">
                <a:solidFill>
                  <a:schemeClr val="tx1"/>
                </a:solidFill>
                <a:latin typeface="+mn-lt"/>
                <a:ea typeface="+mn-ea"/>
                <a:cs typeface="+mn-cs"/>
              </a:rPr>
              <a:pPr defTabSz="260604">
                <a:spcAft>
                  <a:spcPts val="600"/>
                </a:spcAft>
              </a:pPr>
              <a:t>4</a:t>
            </a:fld>
            <a:endParaRPr lang="en-US"/>
          </a:p>
        </p:txBody>
      </p:sp>
      <p:sp>
        <p:nvSpPr>
          <p:cNvPr id="5" name="TextBox 4">
            <a:extLst>
              <a:ext uri="{FF2B5EF4-FFF2-40B4-BE49-F238E27FC236}">
                <a16:creationId xmlns:a16="http://schemas.microsoft.com/office/drawing/2014/main" id="{643FD7DC-6EF6-4D06-B5CA-E0916F83D363}"/>
              </a:ext>
            </a:extLst>
          </p:cNvPr>
          <p:cNvSpPr txBox="1"/>
          <p:nvPr/>
        </p:nvSpPr>
        <p:spPr>
          <a:xfrm>
            <a:off x="4324012" y="545577"/>
            <a:ext cx="4303256" cy="1235082"/>
          </a:xfrm>
          <a:prstGeom prst="rect">
            <a:avLst/>
          </a:prstGeom>
          <a:noFill/>
        </p:spPr>
        <p:txBody>
          <a:bodyPr wrap="square" lIns="91440" tIns="45720" rIns="91440" bIns="45720" rtlCol="0" anchor="t">
            <a:spAutoFit/>
          </a:bodyPr>
          <a:lstStyle/>
          <a:p>
            <a:pPr defTabSz="260604">
              <a:spcAft>
                <a:spcPts val="600"/>
              </a:spcAft>
            </a:pPr>
            <a:r>
              <a:rPr lang="en-US" sz="1200" kern="1200">
                <a:latin typeface="+mn-lt"/>
                <a:ea typeface="+mn-ea"/>
                <a:cs typeface="+mn-cs"/>
              </a:rPr>
              <a:t>BCHS offers 7-class periods each day. Students can earn 7 credits in a school year.  1 credit classes are year-long and  ½ credit classes are one semester in length.   </a:t>
            </a:r>
            <a:endParaRPr lang="en-US" sz="1200" kern="1200">
              <a:latin typeface="+mn-lt"/>
            </a:endParaRPr>
          </a:p>
          <a:p>
            <a:pPr defTabSz="260604">
              <a:spcAft>
                <a:spcPts val="600"/>
              </a:spcAft>
            </a:pPr>
            <a:endParaRPr lang="en-US" sz="1026" kern="1200">
              <a:solidFill>
                <a:schemeClr val="tx1"/>
              </a:solidFill>
              <a:latin typeface="+mn-lt"/>
              <a:ea typeface="+mn-ea"/>
              <a:cs typeface="+mn-cs"/>
            </a:endParaRPr>
          </a:p>
          <a:p>
            <a:pPr>
              <a:spcAft>
                <a:spcPts val="600"/>
              </a:spcAft>
            </a:pPr>
            <a:endParaRPr lang="en-US"/>
          </a:p>
        </p:txBody>
      </p:sp>
      <p:pic>
        <p:nvPicPr>
          <p:cNvPr id="4" name="Graphic 3" descr="Stopwatch">
            <a:extLst>
              <a:ext uri="{FF2B5EF4-FFF2-40B4-BE49-F238E27FC236}">
                <a16:creationId xmlns:a16="http://schemas.microsoft.com/office/drawing/2014/main" id="{B55D91A1-CA2E-41F2-8C90-58E3DA0145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61449" y="545105"/>
            <a:ext cx="804897" cy="816865"/>
          </a:xfrm>
          <a:prstGeom prst="rect">
            <a:avLst/>
          </a:prstGeom>
        </p:spPr>
      </p:pic>
      <p:sp>
        <p:nvSpPr>
          <p:cNvPr id="7" name="TextBox 6">
            <a:extLst>
              <a:ext uri="{FF2B5EF4-FFF2-40B4-BE49-F238E27FC236}">
                <a16:creationId xmlns:a16="http://schemas.microsoft.com/office/drawing/2014/main" id="{536EA957-1C4C-410B-8B8A-ABFE1E22E0D4}"/>
              </a:ext>
            </a:extLst>
          </p:cNvPr>
          <p:cNvSpPr txBox="1"/>
          <p:nvPr/>
        </p:nvSpPr>
        <p:spPr>
          <a:xfrm>
            <a:off x="3826873" y="1398998"/>
            <a:ext cx="2552482" cy="307777"/>
          </a:xfrm>
          <a:prstGeom prst="rect">
            <a:avLst/>
          </a:prstGeom>
          <a:noFill/>
          <a:ln>
            <a:noFill/>
          </a:ln>
        </p:spPr>
        <p:txBody>
          <a:bodyPr wrap="square" lIns="91440" tIns="45720" rIns="91440" bIns="45720" rtlCol="0" anchor="t">
            <a:spAutoFit/>
          </a:bodyPr>
          <a:lstStyle/>
          <a:p>
            <a:pPr defTabSz="260604">
              <a:spcAft>
                <a:spcPts val="600"/>
              </a:spcAft>
            </a:pPr>
            <a:r>
              <a:rPr lang="en-US" sz="1400" b="1" kern="1200">
                <a:latin typeface="+mn-lt"/>
                <a:ea typeface="+mn-ea"/>
                <a:cs typeface="+mn-cs"/>
              </a:rPr>
              <a:t>Course Registration/Requests</a:t>
            </a:r>
            <a:endParaRPr lang="en-US" sz="1400" b="1"/>
          </a:p>
        </p:txBody>
      </p:sp>
      <p:sp>
        <p:nvSpPr>
          <p:cNvPr id="8" name="TextBox 7">
            <a:extLst>
              <a:ext uri="{FF2B5EF4-FFF2-40B4-BE49-F238E27FC236}">
                <a16:creationId xmlns:a16="http://schemas.microsoft.com/office/drawing/2014/main" id="{3AF91D9A-B4B2-4745-B6E1-FB934BCAD497}"/>
              </a:ext>
            </a:extLst>
          </p:cNvPr>
          <p:cNvSpPr txBox="1"/>
          <p:nvPr/>
        </p:nvSpPr>
        <p:spPr>
          <a:xfrm>
            <a:off x="4245878" y="1783897"/>
            <a:ext cx="3927939" cy="3307957"/>
          </a:xfrm>
          <a:prstGeom prst="rect">
            <a:avLst/>
          </a:prstGeom>
          <a:noFill/>
        </p:spPr>
        <p:txBody>
          <a:bodyPr wrap="square" lIns="91440" tIns="45720" rIns="91440" bIns="45720" rtlCol="0" anchor="t">
            <a:spAutoFit/>
          </a:bodyPr>
          <a:lstStyle/>
          <a:p>
            <a:pPr marL="162560" indent="-162560" defTabSz="260604">
              <a:spcAft>
                <a:spcPts val="600"/>
              </a:spcAft>
              <a:buFont typeface="Arial"/>
              <a:buChar char="•"/>
            </a:pPr>
            <a:r>
              <a:rPr lang="en-US" sz="1200" kern="1200">
                <a:latin typeface="+mn-lt"/>
                <a:ea typeface="+mn-ea"/>
                <a:cs typeface="+mn-cs"/>
              </a:rPr>
              <a:t>There will be an 8th Grade night for students/parents. Course request sheets will be provided for students at that time. </a:t>
            </a:r>
            <a:endParaRPr lang="en-US" sz="1200" kern="1200">
              <a:latin typeface="+mn-lt"/>
            </a:endParaRPr>
          </a:p>
          <a:p>
            <a:pPr marL="162560" indent="-162560" defTabSz="260604">
              <a:spcAft>
                <a:spcPts val="600"/>
              </a:spcAft>
              <a:buFont typeface="Arial"/>
              <a:buChar char="•"/>
            </a:pPr>
            <a:r>
              <a:rPr lang="en-US" sz="1200" kern="1200">
                <a:latin typeface="+mn-lt"/>
                <a:ea typeface="+mn-ea"/>
                <a:cs typeface="+mn-cs"/>
              </a:rPr>
              <a:t>We will be meeting with current 9th graders at SHHS </a:t>
            </a:r>
            <a:r>
              <a:rPr lang="en-US" sz="1200"/>
              <a:t>on April 9th and current 9th graders at CHS at a later date. </a:t>
            </a:r>
            <a:endParaRPr lang="en-US" sz="1200" kern="1200">
              <a:latin typeface="+mn-lt"/>
            </a:endParaRPr>
          </a:p>
          <a:p>
            <a:pPr marL="162560" indent="-162560" defTabSz="260604">
              <a:spcAft>
                <a:spcPts val="600"/>
              </a:spcAft>
              <a:buFont typeface="Arial"/>
              <a:buChar char="•"/>
            </a:pPr>
            <a:r>
              <a:rPr lang="en-US" sz="1200"/>
              <a:t>New</a:t>
            </a:r>
            <a:r>
              <a:rPr lang="en-US" sz="1200" kern="1200">
                <a:latin typeface="+mn-lt"/>
                <a:ea typeface="+mn-ea"/>
                <a:cs typeface="+mn-cs"/>
              </a:rPr>
              <a:t> students </a:t>
            </a:r>
            <a:r>
              <a:rPr lang="en-US" sz="1200"/>
              <a:t>can</a:t>
            </a:r>
            <a:r>
              <a:rPr lang="en-US" sz="1200" kern="1200">
                <a:latin typeface="+mn-lt"/>
                <a:ea typeface="+mn-ea"/>
                <a:cs typeface="+mn-cs"/>
              </a:rPr>
              <a:t> request courses</a:t>
            </a:r>
            <a:r>
              <a:rPr lang="en-US" sz="1200"/>
              <a:t> once the enrollment process is complete.</a:t>
            </a:r>
          </a:p>
          <a:p>
            <a:pPr marL="162560" indent="-162560" defTabSz="260604">
              <a:spcAft>
                <a:spcPts val="600"/>
              </a:spcAft>
              <a:buFont typeface="Arial"/>
              <a:buChar char="•"/>
            </a:pPr>
            <a:r>
              <a:rPr lang="en-US" sz="1200" kern="1200">
                <a:latin typeface="+mn-lt"/>
                <a:ea typeface="+mn-ea"/>
                <a:cs typeface="+mn-cs"/>
              </a:rPr>
              <a:t>Students will pick 7 classes and alternates.   </a:t>
            </a:r>
            <a:endParaRPr lang="en-US"/>
          </a:p>
          <a:p>
            <a:pPr marL="162560" indent="-162560" defTabSz="260604">
              <a:spcAft>
                <a:spcPts val="600"/>
              </a:spcAft>
              <a:buFont typeface="Arial"/>
              <a:buChar char="•"/>
            </a:pPr>
            <a:r>
              <a:rPr lang="en-US" sz="1200" kern="1200">
                <a:latin typeface="+mn-lt"/>
                <a:ea typeface="+mn-ea"/>
                <a:cs typeface="+mn-cs"/>
              </a:rPr>
              <a:t>If there is a scheduling conflict between one or more classes the student requests or if a requested class does not end up being offered, alternates are used based on priority set by the student during course registration. </a:t>
            </a:r>
            <a:endParaRPr lang="en-US" sz="1200" kern="1200">
              <a:latin typeface="+mn-lt"/>
            </a:endParaRPr>
          </a:p>
          <a:p>
            <a:pPr marL="162560" indent="-162560" defTabSz="260604">
              <a:spcAft>
                <a:spcPts val="600"/>
              </a:spcAft>
              <a:buFont typeface="Arial"/>
              <a:buChar char="•"/>
            </a:pPr>
            <a:endParaRPr lang="en-US" sz="798" kern="1200">
              <a:solidFill>
                <a:schemeClr val="tx1"/>
              </a:solidFill>
              <a:latin typeface="+mn-lt"/>
            </a:endParaRPr>
          </a:p>
          <a:p>
            <a:pPr marL="162560" indent="-162560" defTabSz="260604">
              <a:spcAft>
                <a:spcPts val="600"/>
              </a:spcAft>
              <a:buFont typeface="Arial"/>
              <a:buChar char="•"/>
            </a:pPr>
            <a:endParaRPr lang="en-US" sz="798" kern="1200">
              <a:solidFill>
                <a:schemeClr val="tx1"/>
              </a:solidFill>
              <a:latin typeface="+mn-lt"/>
            </a:endParaRPr>
          </a:p>
          <a:p>
            <a:pPr marL="285750" indent="-285750">
              <a:spcAft>
                <a:spcPts val="600"/>
              </a:spcAft>
              <a:buFont typeface="Arial"/>
              <a:buChar char="•"/>
            </a:pPr>
            <a:endParaRPr lang="en-US" sz="1400"/>
          </a:p>
        </p:txBody>
      </p:sp>
      <p:pic>
        <p:nvPicPr>
          <p:cNvPr id="11" name="Graphic 10" descr="Checklist">
            <a:extLst>
              <a:ext uri="{FF2B5EF4-FFF2-40B4-BE49-F238E27FC236}">
                <a16:creationId xmlns:a16="http://schemas.microsoft.com/office/drawing/2014/main" id="{C2C8AA78-8B44-4E27-AD1C-2399F7CCD1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82334" y="5222977"/>
            <a:ext cx="760780" cy="742286"/>
          </a:xfrm>
          <a:prstGeom prst="rect">
            <a:avLst/>
          </a:prstGeom>
        </p:spPr>
      </p:pic>
      <p:sp>
        <p:nvSpPr>
          <p:cNvPr id="6" name="Rectangle 5">
            <a:extLst>
              <a:ext uri="{FF2B5EF4-FFF2-40B4-BE49-F238E27FC236}">
                <a16:creationId xmlns:a16="http://schemas.microsoft.com/office/drawing/2014/main" id="{6B5DD675-7874-EC7E-7273-31DCDF7595E8}"/>
              </a:ext>
            </a:extLst>
          </p:cNvPr>
          <p:cNvSpPr/>
          <p:nvPr/>
        </p:nvSpPr>
        <p:spPr>
          <a:xfrm>
            <a:off x="3829860" y="4880384"/>
            <a:ext cx="2284356" cy="307777"/>
          </a:xfrm>
          <a:prstGeom prst="rect">
            <a:avLst/>
          </a:prstGeom>
        </p:spPr>
        <p:txBody>
          <a:bodyPr wrap="square" lIns="91440" tIns="45720" rIns="91440" bIns="45720" anchor="t">
            <a:spAutoFit/>
          </a:bodyPr>
          <a:lstStyle/>
          <a:p>
            <a:pPr defTabSz="260604">
              <a:spcAft>
                <a:spcPts val="600"/>
              </a:spcAft>
            </a:pPr>
            <a:r>
              <a:rPr lang="en-US" sz="1400" b="1" kern="1200">
                <a:latin typeface="+mn-lt"/>
                <a:ea typeface="+mn-ea"/>
                <a:cs typeface="+mn-cs"/>
              </a:rPr>
              <a:t>Official Student Schedules  </a:t>
            </a:r>
            <a:endParaRPr lang="en-US" sz="1400" b="1"/>
          </a:p>
        </p:txBody>
      </p:sp>
      <p:sp>
        <p:nvSpPr>
          <p:cNvPr id="17" name="TextBox 16">
            <a:extLst>
              <a:ext uri="{FF2B5EF4-FFF2-40B4-BE49-F238E27FC236}">
                <a16:creationId xmlns:a16="http://schemas.microsoft.com/office/drawing/2014/main" id="{7DFEA66F-84B7-DB8F-C2B9-B218224CAF7E}"/>
              </a:ext>
            </a:extLst>
          </p:cNvPr>
          <p:cNvSpPr txBox="1"/>
          <p:nvPr/>
        </p:nvSpPr>
        <p:spPr>
          <a:xfrm>
            <a:off x="4188060" y="5287198"/>
            <a:ext cx="4710402" cy="1154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260604">
              <a:spcAft>
                <a:spcPts val="600"/>
              </a:spcAft>
            </a:pPr>
            <a:r>
              <a:rPr lang="en-US" sz="1400" b="1" i="1" kern="1200">
                <a:solidFill>
                  <a:srgbClr val="0070C0"/>
                </a:solidFill>
                <a:latin typeface="+mn-lt"/>
                <a:ea typeface="+mn-ea"/>
                <a:cs typeface="+mn-cs"/>
              </a:rPr>
              <a:t>Schedules are not official until the first day of the school year.</a:t>
            </a:r>
            <a:r>
              <a:rPr lang="en-US" sz="1200" i="1" kern="1200">
                <a:solidFill>
                  <a:srgbClr val="0070C0"/>
                </a:solidFill>
                <a:latin typeface="+mn-lt"/>
                <a:ea typeface="+mn-ea"/>
                <a:cs typeface="+mn-cs"/>
              </a:rPr>
              <a:t> </a:t>
            </a:r>
            <a:endParaRPr lang="en-US" i="1">
              <a:solidFill>
                <a:srgbClr val="0070C0"/>
              </a:solidFill>
            </a:endParaRPr>
          </a:p>
          <a:p>
            <a:pPr defTabSz="260604">
              <a:spcAft>
                <a:spcPts val="600"/>
              </a:spcAft>
            </a:pPr>
            <a:r>
              <a:rPr lang="en-US" sz="1200" kern="1200">
                <a:latin typeface="+mn-lt"/>
                <a:ea typeface="+mn-ea"/>
                <a:cs typeface="+mn-cs"/>
              </a:rPr>
              <a:t>Schedules will be posted in </a:t>
            </a:r>
            <a:r>
              <a:rPr lang="en-US" sz="1200" kern="1200" err="1">
                <a:latin typeface="+mn-lt"/>
                <a:ea typeface="+mn-ea"/>
                <a:cs typeface="+mn-cs"/>
              </a:rPr>
              <a:t>StudentVue</a:t>
            </a:r>
            <a:r>
              <a:rPr lang="en-US" sz="1200" kern="1200">
                <a:latin typeface="+mn-lt"/>
                <a:ea typeface="+mn-ea"/>
                <a:cs typeface="+mn-cs"/>
              </a:rPr>
              <a:t>. Class periods and staffing are subject to change throughout the summer, so schedules often go through multiple iterations before they are finalized. </a:t>
            </a:r>
            <a:endParaRPr lang="en-US"/>
          </a:p>
        </p:txBody>
      </p:sp>
      <p:pic>
        <p:nvPicPr>
          <p:cNvPr id="18" name="Graphic 17" descr="Clipboard with solid fill">
            <a:extLst>
              <a:ext uri="{FF2B5EF4-FFF2-40B4-BE49-F238E27FC236}">
                <a16:creationId xmlns:a16="http://schemas.microsoft.com/office/drawing/2014/main" id="{D6B561ED-1D11-5CB9-5233-AC350159490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80797" y="2755022"/>
            <a:ext cx="782561" cy="865295"/>
          </a:xfrm>
          <a:prstGeom prst="rect">
            <a:avLst/>
          </a:prstGeom>
        </p:spPr>
      </p:pic>
    </p:spTree>
    <p:extLst>
      <p:ext uri="{BB962C8B-B14F-4D97-AF65-F5344CB8AC3E}">
        <p14:creationId xmlns:p14="http://schemas.microsoft.com/office/powerpoint/2010/main" val="1763203873"/>
      </p:ext>
    </p:extLst>
  </p:cSld>
  <p:clrMapOvr>
    <a:masterClrMapping/>
  </p:clrMapOvr>
  <mc:AlternateContent xmlns:mc="http://schemas.openxmlformats.org/markup-compatibility/2006" xmlns:p14="http://schemas.microsoft.com/office/powerpoint/2010/main">
    <mc:Choice Requires="p14">
      <p:transition spd="slow" p14:dur="2000" advTm="21526"/>
    </mc:Choice>
    <mc:Fallback xmlns="">
      <p:transition spd="slow" advTm="2152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3CF936-4685-CF22-46F9-69EEF87DC56B}"/>
              </a:ext>
            </a:extLst>
          </p:cNvPr>
          <p:cNvSpPr>
            <a:spLocks noGrp="1"/>
          </p:cNvSpPr>
          <p:nvPr>
            <p:ph type="sldNum" sz="quarter" idx="12"/>
          </p:nvPr>
        </p:nvSpPr>
        <p:spPr/>
        <p:txBody>
          <a:bodyPr/>
          <a:lstStyle/>
          <a:p>
            <a:fld id="{1B6781E8-7A9C-4F2F-BA58-9CD544442227}" type="slidenum">
              <a:rPr lang="en-US" smtClean="0"/>
              <a:pPr/>
              <a:t>5</a:t>
            </a:fld>
            <a:endParaRPr lang="en-US"/>
          </a:p>
        </p:txBody>
      </p:sp>
      <p:sp>
        <p:nvSpPr>
          <p:cNvPr id="3" name="Rectangle 2">
            <a:extLst>
              <a:ext uri="{FF2B5EF4-FFF2-40B4-BE49-F238E27FC236}">
                <a16:creationId xmlns:a16="http://schemas.microsoft.com/office/drawing/2014/main" id="{D7FB7FAB-2FE1-3088-0539-F4EC4ADD166A}"/>
              </a:ext>
            </a:extLst>
          </p:cNvPr>
          <p:cNvSpPr/>
          <p:nvPr/>
        </p:nvSpPr>
        <p:spPr>
          <a:xfrm>
            <a:off x="2639583" y="6035573"/>
            <a:ext cx="4278719" cy="577081"/>
          </a:xfrm>
          <a:prstGeom prst="rect">
            <a:avLst/>
          </a:prstGeom>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90000"/>
              </a:lnSpc>
            </a:pPr>
            <a:endParaRPr lang="en-US" sz="1100"/>
          </a:p>
          <a:p>
            <a:pPr>
              <a:lnSpc>
                <a:spcPct val="90000"/>
              </a:lnSpc>
              <a:buFont typeface="Wingdings" panose="05000000000000000000" pitchFamily="2" charset="2"/>
              <a:buChar char="ü"/>
            </a:pPr>
            <a:endParaRPr lang="en-US" sz="1200"/>
          </a:p>
          <a:p>
            <a:pPr>
              <a:lnSpc>
                <a:spcPct val="90000"/>
              </a:lnSpc>
              <a:buFont typeface="Wingdings" panose="05000000000000000000" pitchFamily="2" charset="2"/>
              <a:buChar char="ü"/>
            </a:pPr>
            <a:endParaRPr lang="en-US" sz="1200">
              <a:ea typeface="+mn-lt"/>
              <a:cs typeface="+mn-lt"/>
            </a:endParaRPr>
          </a:p>
        </p:txBody>
      </p:sp>
      <p:sp>
        <p:nvSpPr>
          <p:cNvPr id="6" name="TextBox 5">
            <a:extLst>
              <a:ext uri="{FF2B5EF4-FFF2-40B4-BE49-F238E27FC236}">
                <a16:creationId xmlns:a16="http://schemas.microsoft.com/office/drawing/2014/main" id="{FBF801D2-B6C7-BC46-ACF7-716959E337A1}"/>
              </a:ext>
            </a:extLst>
          </p:cNvPr>
          <p:cNvSpPr txBox="1"/>
          <p:nvPr/>
        </p:nvSpPr>
        <p:spPr>
          <a:xfrm>
            <a:off x="831484" y="2250524"/>
            <a:ext cx="783474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u="sng">
                <a:ea typeface="+mn-lt"/>
                <a:cs typeface="+mn-lt"/>
              </a:rPr>
              <a:t>SCHEDULE CHANGES</a:t>
            </a:r>
            <a:endParaRPr lang="en-US">
              <a:ea typeface="+mn-lt"/>
              <a:cs typeface="+mn-lt"/>
            </a:endParaRPr>
          </a:p>
          <a:p>
            <a:pPr algn="ctr"/>
            <a:endParaRPr lang="en-US" b="1"/>
          </a:p>
        </p:txBody>
      </p:sp>
      <p:sp>
        <p:nvSpPr>
          <p:cNvPr id="8" name="Rectangle 7">
            <a:extLst>
              <a:ext uri="{FF2B5EF4-FFF2-40B4-BE49-F238E27FC236}">
                <a16:creationId xmlns:a16="http://schemas.microsoft.com/office/drawing/2014/main" id="{EA74E983-A6B1-511D-BF95-9752DB3B75D5}"/>
              </a:ext>
            </a:extLst>
          </p:cNvPr>
          <p:cNvSpPr/>
          <p:nvPr/>
        </p:nvSpPr>
        <p:spPr>
          <a:xfrm>
            <a:off x="1426260" y="5029018"/>
            <a:ext cx="7719264" cy="909480"/>
          </a:xfrm>
          <a:prstGeom prst="rect">
            <a:avLst/>
          </a:prstGeom>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90000"/>
              </a:lnSpc>
            </a:pPr>
            <a:endParaRPr lang="en-US" sz="1100"/>
          </a:p>
          <a:p>
            <a:pPr>
              <a:lnSpc>
                <a:spcPct val="90000"/>
              </a:lnSpc>
            </a:pPr>
            <a:endParaRPr lang="en-US" sz="1200"/>
          </a:p>
          <a:p>
            <a:pPr>
              <a:lnSpc>
                <a:spcPct val="90000"/>
              </a:lnSpc>
              <a:buFont typeface="Wingdings" panose="05000000000000000000" pitchFamily="2" charset="2"/>
              <a:buChar char="ü"/>
            </a:pPr>
            <a:endParaRPr lang="en-US" sz="1200">
              <a:ea typeface="+mn-lt"/>
              <a:cs typeface="+mn-lt"/>
            </a:endParaRPr>
          </a:p>
          <a:p>
            <a:pPr>
              <a:lnSpc>
                <a:spcPct val="90000"/>
              </a:lnSpc>
              <a:buFont typeface="Wingdings" panose="05000000000000000000" pitchFamily="2" charset="2"/>
              <a:buChar char="ü"/>
            </a:pPr>
            <a:endParaRPr lang="en-US" sz="1200"/>
          </a:p>
          <a:p>
            <a:pPr>
              <a:lnSpc>
                <a:spcPct val="90000"/>
              </a:lnSpc>
              <a:buFont typeface="Wingdings" panose="05000000000000000000" pitchFamily="2" charset="2"/>
              <a:buChar char="ü"/>
            </a:pPr>
            <a:endParaRPr lang="en-US" sz="1200"/>
          </a:p>
        </p:txBody>
      </p:sp>
      <p:sp>
        <p:nvSpPr>
          <p:cNvPr id="9" name="Rectangle 8">
            <a:extLst>
              <a:ext uri="{FF2B5EF4-FFF2-40B4-BE49-F238E27FC236}">
                <a16:creationId xmlns:a16="http://schemas.microsoft.com/office/drawing/2014/main" id="{C727B1EF-60A6-6294-27D6-FBC284141AD3}"/>
              </a:ext>
            </a:extLst>
          </p:cNvPr>
          <p:cNvSpPr/>
          <p:nvPr/>
        </p:nvSpPr>
        <p:spPr>
          <a:xfrm>
            <a:off x="1359085" y="5579002"/>
            <a:ext cx="3874628" cy="743280"/>
          </a:xfrm>
          <a:prstGeom prst="rect">
            <a:avLst/>
          </a:prstGeom>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90000"/>
              </a:lnSpc>
            </a:pPr>
            <a:endParaRPr lang="en-US" sz="1100"/>
          </a:p>
          <a:p>
            <a:pPr>
              <a:lnSpc>
                <a:spcPct val="90000"/>
              </a:lnSpc>
              <a:buFont typeface="Wingdings" panose="05000000000000000000" pitchFamily="2" charset="2"/>
              <a:buChar char="ü"/>
            </a:pPr>
            <a:endParaRPr lang="en-US" sz="1200">
              <a:ea typeface="+mn-lt"/>
              <a:cs typeface="+mn-lt"/>
            </a:endParaRPr>
          </a:p>
          <a:p>
            <a:pPr>
              <a:lnSpc>
                <a:spcPct val="90000"/>
              </a:lnSpc>
              <a:buFont typeface="Wingdings" panose="05000000000000000000" pitchFamily="2" charset="2"/>
              <a:buChar char="ü"/>
            </a:pPr>
            <a:endParaRPr lang="en-US" sz="1200">
              <a:ea typeface="+mn-lt"/>
              <a:cs typeface="+mn-lt"/>
            </a:endParaRPr>
          </a:p>
          <a:p>
            <a:pPr>
              <a:lnSpc>
                <a:spcPct val="90000"/>
              </a:lnSpc>
              <a:buFont typeface="Wingdings" panose="05000000000000000000" pitchFamily="2" charset="2"/>
              <a:buChar char="ü"/>
            </a:pPr>
            <a:endParaRPr lang="en-US" sz="1200"/>
          </a:p>
        </p:txBody>
      </p:sp>
      <p:sp>
        <p:nvSpPr>
          <p:cNvPr id="11" name="Rectangle 10">
            <a:extLst>
              <a:ext uri="{FF2B5EF4-FFF2-40B4-BE49-F238E27FC236}">
                <a16:creationId xmlns:a16="http://schemas.microsoft.com/office/drawing/2014/main" id="{7B6A4D99-95EC-56FE-5799-1ED92C78FE08}"/>
              </a:ext>
            </a:extLst>
          </p:cNvPr>
          <p:cNvSpPr/>
          <p:nvPr/>
        </p:nvSpPr>
        <p:spPr>
          <a:xfrm>
            <a:off x="1211096" y="4106430"/>
            <a:ext cx="7424330" cy="2360646"/>
          </a:xfrm>
          <a:prstGeom prst="rect">
            <a:avLst/>
          </a:prstGeom>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90000"/>
              </a:lnSpc>
            </a:pPr>
            <a:r>
              <a:rPr lang="en-US" b="1"/>
              <a:t>Schedule changes will ONLY be made for the following reasons:</a:t>
            </a:r>
            <a:endParaRPr lang="en-US"/>
          </a:p>
          <a:p>
            <a:endParaRPr lang="en-US" b="1"/>
          </a:p>
          <a:p>
            <a:pPr marL="228600" indent="-228600">
              <a:buFont typeface="Wingdings"/>
              <a:buChar char="ü"/>
            </a:pPr>
            <a:r>
              <a:rPr lang="en-US" sz="1400"/>
              <a:t>  The school needs to balance class sizes or make adjustments  to the master schedule due to staffing changes.</a:t>
            </a:r>
          </a:p>
          <a:p>
            <a:pPr marL="285750" indent="-285750">
              <a:buFont typeface="Wingdings,Sans-Serif" panose="05000000000000000000" pitchFamily="2" charset="2"/>
              <a:buChar char="ü"/>
            </a:pPr>
            <a:r>
              <a:rPr lang="en-US" sz="1400"/>
              <a:t>The student did not pass a class that was a prerequisite for another class.</a:t>
            </a:r>
          </a:p>
          <a:p>
            <a:pPr marL="285750" indent="-285750">
              <a:buFont typeface="Wingdings,Sans-Serif" panose="05000000000000000000" pitchFamily="2" charset="2"/>
              <a:buChar char="ü"/>
            </a:pPr>
            <a:r>
              <a:rPr lang="en-US" sz="1400"/>
              <a:t>The student  has been scheduled into a course out of sequence.</a:t>
            </a:r>
          </a:p>
          <a:p>
            <a:pPr marL="285750" indent="-285750">
              <a:buFont typeface="Wingdings,Sans-Serif" panose="05000000000000000000" pitchFamily="2" charset="2"/>
              <a:buChar char="ü"/>
            </a:pPr>
            <a:r>
              <a:rPr lang="en-US" sz="1400"/>
              <a:t>The student has already taken AND passed the course.</a:t>
            </a:r>
          </a:p>
          <a:p>
            <a:pPr marL="285750" indent="-285750">
              <a:lnSpc>
                <a:spcPct val="90000"/>
              </a:lnSpc>
              <a:buFont typeface="Wingdings,Sans-Serif" panose="05000000000000000000" pitchFamily="2" charset="2"/>
              <a:buChar char="ü"/>
            </a:pPr>
            <a:endParaRPr lang="en-US" sz="1200"/>
          </a:p>
          <a:p>
            <a:pPr marL="285750" indent="-285750">
              <a:lnSpc>
                <a:spcPct val="90000"/>
              </a:lnSpc>
              <a:buFont typeface="Wingdings,Sans-Serif" panose="05000000000000000000" pitchFamily="2" charset="2"/>
              <a:buChar char="ü"/>
            </a:pPr>
            <a:endParaRPr lang="en-US" sz="1200"/>
          </a:p>
          <a:p>
            <a:pPr>
              <a:lnSpc>
                <a:spcPct val="90000"/>
              </a:lnSpc>
              <a:buFont typeface="Wingdings" panose="05000000000000000000" pitchFamily="2" charset="2"/>
              <a:buChar char="ü"/>
            </a:pPr>
            <a:endParaRPr lang="en-US" sz="1200"/>
          </a:p>
          <a:p>
            <a:pPr>
              <a:lnSpc>
                <a:spcPct val="90000"/>
              </a:lnSpc>
              <a:buFont typeface="Wingdings" panose="05000000000000000000" pitchFamily="2" charset="2"/>
              <a:buChar char="ü"/>
            </a:pPr>
            <a:endParaRPr lang="en-US" sz="1200"/>
          </a:p>
        </p:txBody>
      </p:sp>
      <p:sp>
        <p:nvSpPr>
          <p:cNvPr id="10" name="Rectangle 9">
            <a:extLst>
              <a:ext uri="{FF2B5EF4-FFF2-40B4-BE49-F238E27FC236}">
                <a16:creationId xmlns:a16="http://schemas.microsoft.com/office/drawing/2014/main" id="{D41D859A-9647-E00E-AF66-CE3175808B3F}"/>
              </a:ext>
            </a:extLst>
          </p:cNvPr>
          <p:cNvSpPr/>
          <p:nvPr/>
        </p:nvSpPr>
        <p:spPr>
          <a:xfrm>
            <a:off x="830095" y="5206399"/>
            <a:ext cx="7719264" cy="743280"/>
          </a:xfrm>
          <a:prstGeom prst="rect">
            <a:avLst/>
          </a:prstGeom>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90000"/>
              </a:lnSpc>
            </a:pPr>
            <a:endParaRPr lang="en-US" sz="1100"/>
          </a:p>
          <a:p>
            <a:pPr>
              <a:lnSpc>
                <a:spcPct val="90000"/>
              </a:lnSpc>
            </a:pPr>
            <a:endParaRPr lang="en-US" sz="1200"/>
          </a:p>
          <a:p>
            <a:pPr>
              <a:lnSpc>
                <a:spcPct val="90000"/>
              </a:lnSpc>
              <a:buFont typeface="Wingdings" panose="05000000000000000000" pitchFamily="2" charset="2"/>
              <a:buChar char="ü"/>
            </a:pPr>
            <a:endParaRPr lang="en-US" sz="1200">
              <a:ea typeface="+mn-lt"/>
              <a:cs typeface="+mn-lt"/>
            </a:endParaRPr>
          </a:p>
          <a:p>
            <a:pPr>
              <a:lnSpc>
                <a:spcPct val="90000"/>
              </a:lnSpc>
              <a:buFont typeface="Wingdings" panose="05000000000000000000" pitchFamily="2" charset="2"/>
              <a:buChar char="ü"/>
            </a:pPr>
            <a:endParaRPr lang="en-US" sz="1200"/>
          </a:p>
        </p:txBody>
      </p:sp>
      <p:sp>
        <p:nvSpPr>
          <p:cNvPr id="21" name="TextBox 1">
            <a:extLst>
              <a:ext uri="{FF2B5EF4-FFF2-40B4-BE49-F238E27FC236}">
                <a16:creationId xmlns:a16="http://schemas.microsoft.com/office/drawing/2014/main" id="{64FDF388-B5DE-C616-99C3-70E8E92797E2}"/>
              </a:ext>
            </a:extLst>
          </p:cNvPr>
          <p:cNvSpPr txBox="1"/>
          <p:nvPr/>
        </p:nvSpPr>
        <p:spPr>
          <a:xfrm>
            <a:off x="736141" y="2634672"/>
            <a:ext cx="8381830" cy="116955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i="1">
                <a:solidFill>
                  <a:srgbClr val="0070C0"/>
                </a:solidFill>
                <a:cs typeface="Segoe UI"/>
              </a:rPr>
              <a:t>Schedule changes made after the start of the school year will only be made for limited, approved reasons. BCHS reserves the right to deny a request to drop a course the student requested.  </a:t>
            </a:r>
            <a:endParaRPr lang="en-US">
              <a:solidFill>
                <a:srgbClr val="0070C0"/>
              </a:solidFill>
              <a:cs typeface="Segoe UI"/>
            </a:endParaRPr>
          </a:p>
          <a:p>
            <a:r>
              <a:rPr lang="en-US" sz="1400">
                <a:cs typeface="Segoe UI"/>
              </a:rPr>
              <a:t>Students are expected to stay in the classes they requested since this is how we create our master schedule and hire/assign school staff.  ​There is not enough space in other classes to accommodate widespread changes for unnecessary reasons. </a:t>
            </a:r>
            <a:endParaRPr lang="en-US"/>
          </a:p>
        </p:txBody>
      </p:sp>
      <p:sp>
        <p:nvSpPr>
          <p:cNvPr id="22" name="TextBox 1">
            <a:extLst>
              <a:ext uri="{FF2B5EF4-FFF2-40B4-BE49-F238E27FC236}">
                <a16:creationId xmlns:a16="http://schemas.microsoft.com/office/drawing/2014/main" id="{BBC9FA69-4994-EFE7-F91E-450F5CB4577A}"/>
              </a:ext>
            </a:extLst>
          </p:cNvPr>
          <p:cNvSpPr txBox="1"/>
          <p:nvPr/>
        </p:nvSpPr>
        <p:spPr>
          <a:xfrm>
            <a:off x="1240025" y="360504"/>
            <a:ext cx="7879878" cy="186512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90000"/>
              </a:lnSpc>
            </a:pPr>
            <a:r>
              <a:rPr lang="en-US" sz="1600" b="1">
                <a:cs typeface="Arial"/>
              </a:rPr>
              <a:t>Reasons a student does not get a requested class</a:t>
            </a:r>
            <a:endParaRPr lang="en-US" sz="1600">
              <a:cs typeface="Arial"/>
            </a:endParaRPr>
          </a:p>
          <a:p>
            <a:pPr>
              <a:lnSpc>
                <a:spcPct val="90000"/>
              </a:lnSpc>
            </a:pPr>
            <a:endParaRPr lang="en-US" sz="1400" i="1">
              <a:cs typeface="Arial"/>
            </a:endParaRPr>
          </a:p>
          <a:p>
            <a:pPr marL="285750" indent="-285750">
              <a:lnSpc>
                <a:spcPct val="90000"/>
              </a:lnSpc>
              <a:buFont typeface="Wingdings"/>
              <a:buChar char="Ø"/>
            </a:pPr>
            <a:r>
              <a:rPr lang="en-US" sz="1400">
                <a:cs typeface="Arial"/>
              </a:rPr>
              <a:t>BCHS was not able to offer the class on the master schedule.</a:t>
            </a:r>
          </a:p>
          <a:p>
            <a:pPr marL="285750" indent="-285750">
              <a:lnSpc>
                <a:spcPct val="90000"/>
              </a:lnSpc>
              <a:buFont typeface="Wingdings"/>
              <a:buChar char="Ø"/>
            </a:pPr>
            <a:r>
              <a:rPr lang="en-US" sz="1400">
                <a:cs typeface="Arial"/>
              </a:rPr>
              <a:t>There is a scheduling conflict among classes the student chose.</a:t>
            </a:r>
          </a:p>
          <a:p>
            <a:pPr marL="285750" indent="-285750">
              <a:lnSpc>
                <a:spcPct val="90000"/>
              </a:lnSpc>
              <a:buFont typeface="Wingdings"/>
              <a:buChar char="Ø"/>
            </a:pPr>
            <a:r>
              <a:rPr lang="en-US" sz="1400">
                <a:cs typeface="Arial"/>
              </a:rPr>
              <a:t>The class was full.</a:t>
            </a:r>
          </a:p>
          <a:p>
            <a:pPr marL="285750" indent="-285750">
              <a:lnSpc>
                <a:spcPct val="90000"/>
              </a:lnSpc>
              <a:buFont typeface="Wingdings"/>
              <a:buChar char="Ø"/>
            </a:pPr>
            <a:r>
              <a:rPr lang="en-US" sz="1400">
                <a:cs typeface="Arial"/>
              </a:rPr>
              <a:t>The student did not take/pass the required pre-requisite class.</a:t>
            </a:r>
          </a:p>
          <a:p>
            <a:pPr marL="285750" indent="-285750">
              <a:lnSpc>
                <a:spcPct val="90000"/>
              </a:lnSpc>
              <a:buFont typeface="Wingdings"/>
              <a:buChar char="Ø"/>
            </a:pPr>
            <a:r>
              <a:rPr lang="en-US" sz="1400">
                <a:cs typeface="Arial"/>
              </a:rPr>
              <a:t>The student did not meet the eligibility requirements to take the class.</a:t>
            </a:r>
          </a:p>
          <a:p>
            <a:pPr marL="285750" indent="-285750">
              <a:lnSpc>
                <a:spcPct val="90000"/>
              </a:lnSpc>
              <a:buFont typeface="Wingdings"/>
              <a:buChar char="Ø"/>
            </a:pPr>
            <a:endParaRPr lang="en-US" sz="1400">
              <a:cs typeface="Arial"/>
            </a:endParaRPr>
          </a:p>
          <a:p>
            <a:pPr>
              <a:lnSpc>
                <a:spcPct val="90000"/>
              </a:lnSpc>
            </a:pPr>
            <a:r>
              <a:rPr lang="en-US" sz="1400" i="1">
                <a:cs typeface="Arial"/>
              </a:rPr>
              <a:t>When one of the above reasons occur, the student's schedule is filled with the student's alternate requests.</a:t>
            </a:r>
          </a:p>
        </p:txBody>
      </p:sp>
    </p:spTree>
    <p:extLst>
      <p:ext uri="{BB962C8B-B14F-4D97-AF65-F5344CB8AC3E}">
        <p14:creationId xmlns:p14="http://schemas.microsoft.com/office/powerpoint/2010/main" val="593545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85700" y="860913"/>
            <a:ext cx="1832574" cy="221008"/>
          </a:xfrm>
        </p:spPr>
        <p:txBody>
          <a:bodyPr vert="horz" lIns="91440" tIns="45720" rIns="91440" bIns="45720" rtlCol="0" anchor="ctr">
            <a:normAutofit fontScale="90000"/>
          </a:bodyPr>
          <a:lstStyle/>
          <a:p>
            <a:br>
              <a:rPr lang="en-US" sz="3400"/>
            </a:br>
            <a:r>
              <a:rPr lang="en-US" sz="3400">
                <a:solidFill>
                  <a:srgbClr val="000000"/>
                </a:solidFill>
              </a:rPr>
              <a:t> </a:t>
            </a:r>
          </a:p>
        </p:txBody>
      </p:sp>
      <p:sp>
        <p:nvSpPr>
          <p:cNvPr id="3" name="Slide Number Placeholder 2">
            <a:extLst>
              <a:ext uri="{FF2B5EF4-FFF2-40B4-BE49-F238E27FC236}">
                <a16:creationId xmlns:a16="http://schemas.microsoft.com/office/drawing/2014/main" id="{04CD9389-7BAD-4B10-B268-8318621A3698}"/>
              </a:ext>
            </a:extLst>
          </p:cNvPr>
          <p:cNvSpPr>
            <a:spLocks noGrp="1"/>
          </p:cNvSpPr>
          <p:nvPr>
            <p:ph type="sldNum" sz="quarter" idx="12"/>
          </p:nvPr>
        </p:nvSpPr>
        <p:spPr>
          <a:xfrm>
            <a:off x="8213892" y="6003321"/>
            <a:ext cx="413375" cy="365125"/>
          </a:xfrm>
        </p:spPr>
        <p:txBody>
          <a:bodyPr vert="horz" lIns="91440" tIns="45720" rIns="91440" bIns="45720" rtlCol="0" anchor="ctr">
            <a:normAutofit/>
          </a:bodyPr>
          <a:lstStyle/>
          <a:p>
            <a:pPr>
              <a:spcAft>
                <a:spcPts val="600"/>
              </a:spcAft>
            </a:pPr>
            <a:fld id="{1B6781E8-7A9C-4F2F-BA58-9CD544442227}" type="slidenum">
              <a:rPr lang="en-US">
                <a:solidFill>
                  <a:srgbClr val="000000"/>
                </a:solidFill>
              </a:rPr>
              <a:pPr>
                <a:spcAft>
                  <a:spcPts val="600"/>
                </a:spcAft>
              </a:pPr>
              <a:t>6</a:t>
            </a:fld>
            <a:endParaRPr lang="en-US">
              <a:solidFill>
                <a:srgbClr val="000000"/>
              </a:solidFill>
            </a:endParaRPr>
          </a:p>
        </p:txBody>
      </p:sp>
      <p:sp>
        <p:nvSpPr>
          <p:cNvPr id="4" name="Rectangle 3">
            <a:extLst>
              <a:ext uri="{FF2B5EF4-FFF2-40B4-BE49-F238E27FC236}">
                <a16:creationId xmlns:a16="http://schemas.microsoft.com/office/drawing/2014/main" id="{4BE7E693-9D91-4211-9D9B-0CF7D450BEB2}"/>
              </a:ext>
            </a:extLst>
          </p:cNvPr>
          <p:cNvSpPr/>
          <p:nvPr/>
        </p:nvSpPr>
        <p:spPr>
          <a:xfrm>
            <a:off x="951750" y="262328"/>
            <a:ext cx="5997740" cy="3942618"/>
          </a:xfrm>
          <a:prstGeom prst="rect">
            <a:avLst/>
          </a:prstGeom>
        </p:spPr>
        <p:txBody>
          <a:bodyPr wrap="square" lIns="91440" tIns="45720" rIns="91440" bIns="45720" anchor="t">
            <a:spAutoFit/>
          </a:bodyPr>
          <a:lstStyle/>
          <a:p>
            <a:pPr>
              <a:lnSpc>
                <a:spcPct val="90000"/>
              </a:lnSpc>
            </a:pPr>
            <a:endParaRPr lang="en-US" sz="2000" b="1"/>
          </a:p>
          <a:p>
            <a:pPr>
              <a:lnSpc>
                <a:spcPct val="90000"/>
              </a:lnSpc>
            </a:pPr>
            <a:r>
              <a:rPr lang="en-US" sz="2000" b="1"/>
              <a:t>Schedule Change Request Process:</a:t>
            </a:r>
          </a:p>
          <a:p>
            <a:pPr>
              <a:lnSpc>
                <a:spcPct val="90000"/>
              </a:lnSpc>
            </a:pPr>
            <a:endParaRPr lang="en-US" sz="2000" b="1"/>
          </a:p>
          <a:p>
            <a:pPr>
              <a:lnSpc>
                <a:spcPct val="90000"/>
              </a:lnSpc>
            </a:pPr>
            <a:r>
              <a:rPr lang="en-US" sz="1600"/>
              <a:t>While we understand every circumstance is different, it is important for students and parents to know that there are many reasons schedule changes during the school year are not permitted.  However, if the student believes a change is necessary, we encourage the student to follow the process outlined below.  </a:t>
            </a:r>
          </a:p>
          <a:p>
            <a:pPr>
              <a:lnSpc>
                <a:spcPct val="90000"/>
              </a:lnSpc>
            </a:pPr>
            <a:endParaRPr lang="en-US" sz="1000"/>
          </a:p>
          <a:p>
            <a:pPr marL="342900" indent="-342900">
              <a:lnSpc>
                <a:spcPct val="90000"/>
              </a:lnSpc>
              <a:buFont typeface="+mj-lt"/>
              <a:buAutoNum type="arabicPeriod"/>
            </a:pPr>
            <a:r>
              <a:rPr lang="en-US" sz="1600"/>
              <a:t>The request should be made BY THE STUDENT.  The student should stop by the guidance office or email/TEAMS chat his or her counselor to make an appointment to discuss the issues. </a:t>
            </a:r>
          </a:p>
          <a:p>
            <a:pPr marL="342900" indent="-342900">
              <a:lnSpc>
                <a:spcPct val="90000"/>
              </a:lnSpc>
              <a:buFont typeface="+mj-lt"/>
              <a:buAutoNum type="arabicPeriod"/>
            </a:pPr>
            <a:r>
              <a:rPr lang="en-US" sz="1600"/>
              <a:t>At the appointment, the student will be given  steps to be taken by the student in order to be considered for a schedule change. Additionally, there is a process for dropping an advanced course.</a:t>
            </a:r>
          </a:p>
          <a:p>
            <a:pPr marL="342900" indent="-342900">
              <a:lnSpc>
                <a:spcPct val="90000"/>
              </a:lnSpc>
              <a:buFont typeface="+mj-lt"/>
              <a:buAutoNum type="arabicPeriod"/>
            </a:pPr>
            <a:r>
              <a:rPr lang="en-US" sz="1600"/>
              <a:t>Final approval to drop an advanced  course will come from a school administrator.</a:t>
            </a:r>
          </a:p>
        </p:txBody>
      </p:sp>
      <p:sp>
        <p:nvSpPr>
          <p:cNvPr id="8" name="TextBox 7">
            <a:extLst>
              <a:ext uri="{FF2B5EF4-FFF2-40B4-BE49-F238E27FC236}">
                <a16:creationId xmlns:a16="http://schemas.microsoft.com/office/drawing/2014/main" id="{086D9D1B-E497-6CB4-381A-5E472FC17142}"/>
              </a:ext>
            </a:extLst>
          </p:cNvPr>
          <p:cNvSpPr txBox="1"/>
          <p:nvPr/>
        </p:nvSpPr>
        <p:spPr>
          <a:xfrm>
            <a:off x="1283095" y="4898154"/>
            <a:ext cx="5440013" cy="1384995"/>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Reasons a schedule change may not occur:</a:t>
            </a:r>
            <a:endParaRPr lang="en-US" sz="2000">
              <a:cs typeface="Segoe UI"/>
            </a:endParaRPr>
          </a:p>
          <a:p>
            <a:pPr marL="171450" indent="-171450">
              <a:buFont typeface="Arial"/>
              <a:buChar char="•"/>
            </a:pPr>
            <a:r>
              <a:rPr lang="en-US" sz="1600">
                <a:cs typeface="Arial"/>
              </a:rPr>
              <a:t>The student is failing the course, wants to bring up their GPA,  or thinks the class is too hard.   </a:t>
            </a:r>
          </a:p>
          <a:p>
            <a:pPr marL="171450" indent="-171450">
              <a:buFont typeface="Arial"/>
              <a:buChar char="•"/>
            </a:pPr>
            <a:r>
              <a:rPr lang="en-US" sz="1600">
                <a:cs typeface="Arial"/>
              </a:rPr>
              <a:t>The student is having a conflict with a teacher. </a:t>
            </a:r>
            <a:endParaRPr lang="en-US" sz="2400">
              <a:cs typeface="Arial"/>
            </a:endParaRPr>
          </a:p>
          <a:p>
            <a:pPr marL="171450" indent="-171450">
              <a:buFont typeface="Arial"/>
              <a:buChar char="•"/>
            </a:pPr>
            <a:r>
              <a:rPr lang="en-US" sz="1600">
                <a:cs typeface="Arial"/>
              </a:rPr>
              <a:t>The student is having conflicts with another student.  </a:t>
            </a:r>
            <a:endParaRPr lang="en-US" sz="1600" i="1">
              <a:cs typeface="Arial"/>
            </a:endParaRPr>
          </a:p>
        </p:txBody>
      </p:sp>
      <p:sp>
        <p:nvSpPr>
          <p:cNvPr id="10" name="TextBox 1">
            <a:extLst>
              <a:ext uri="{FF2B5EF4-FFF2-40B4-BE49-F238E27FC236}">
                <a16:creationId xmlns:a16="http://schemas.microsoft.com/office/drawing/2014/main" id="{DE50D190-0C69-6EF6-3732-B1FD779DB8C0}"/>
              </a:ext>
            </a:extLst>
          </p:cNvPr>
          <p:cNvSpPr txBox="1"/>
          <p:nvPr/>
        </p:nvSpPr>
        <p:spPr>
          <a:xfrm>
            <a:off x="6963778" y="1160003"/>
            <a:ext cx="2134238" cy="3970318"/>
          </a:xfrm>
          <a:prstGeom prst="rect">
            <a:avLst/>
          </a:prstGeom>
          <a:solidFill>
            <a:schemeClr val="bg2">
              <a:lumMod val="90000"/>
            </a:schemeClr>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1">
                <a:cs typeface="Segoe UI"/>
              </a:rPr>
              <a:t>Requests that are automatically denied:</a:t>
            </a:r>
            <a:r>
              <a:rPr lang="en-US" sz="1600">
                <a:cs typeface="Segoe UI"/>
              </a:rPr>
              <a:t>​</a:t>
            </a:r>
          </a:p>
          <a:p>
            <a:endParaRPr lang="en-US" sz="1400">
              <a:cs typeface="Segoe UI"/>
            </a:endParaRPr>
          </a:p>
          <a:p>
            <a:endParaRPr lang="en-US" sz="1400">
              <a:cs typeface="Segoe UI"/>
            </a:endParaRPr>
          </a:p>
          <a:p>
            <a:r>
              <a:rPr lang="en-US" sz="1200" b="1">
                <a:cs typeface="Arial"/>
              </a:rPr>
              <a:t>The student is no longer interested in subject. </a:t>
            </a:r>
          </a:p>
          <a:p>
            <a:endParaRPr lang="en-US" sz="1200">
              <a:cs typeface="Arial"/>
            </a:endParaRPr>
          </a:p>
          <a:p>
            <a:endParaRPr lang="en-US" sz="1200">
              <a:cs typeface="Arial"/>
            </a:endParaRPr>
          </a:p>
          <a:p>
            <a:endParaRPr lang="en-US" sz="1200">
              <a:cs typeface="Arial"/>
            </a:endParaRPr>
          </a:p>
          <a:p>
            <a:r>
              <a:rPr lang="en-US" sz="1200" b="1">
                <a:cs typeface="Arial"/>
              </a:rPr>
              <a:t>The student would like a different lunch period.  </a:t>
            </a:r>
          </a:p>
          <a:p>
            <a:endParaRPr lang="en-US" sz="1200">
              <a:cs typeface="Arial"/>
            </a:endParaRPr>
          </a:p>
          <a:p>
            <a:pPr lvl="1"/>
            <a:endParaRPr lang="en-US" sz="1200">
              <a:cs typeface="Arial"/>
            </a:endParaRPr>
          </a:p>
          <a:p>
            <a:pPr lvl="1"/>
            <a:endParaRPr lang="en-US" sz="1200">
              <a:cs typeface="Arial"/>
            </a:endParaRPr>
          </a:p>
          <a:p>
            <a:pPr lvl="1"/>
            <a:endParaRPr lang="en-US" sz="1200">
              <a:cs typeface="Arial"/>
            </a:endParaRPr>
          </a:p>
          <a:p>
            <a:r>
              <a:rPr lang="en-US" sz="1200" b="1">
                <a:cs typeface="Arial"/>
              </a:rPr>
              <a:t>The student wants to be in a different class period</a:t>
            </a:r>
            <a:r>
              <a:rPr lang="en-US" sz="1200" b="1" i="1">
                <a:cs typeface="Arial"/>
              </a:rPr>
              <a:t>. </a:t>
            </a:r>
            <a:endParaRPr lang="en-US" b="1">
              <a:cs typeface="Arial"/>
            </a:endParaRPr>
          </a:p>
          <a:p>
            <a:endParaRPr lang="en-US" sz="1200">
              <a:cs typeface="Arial"/>
            </a:endParaRPr>
          </a:p>
          <a:p>
            <a:endParaRPr lang="en-US" sz="1200">
              <a:cs typeface="Arial"/>
            </a:endParaRPr>
          </a:p>
          <a:p>
            <a:endParaRPr lang="en-US" sz="1200">
              <a:cs typeface="Arial"/>
            </a:endParaRPr>
          </a:p>
        </p:txBody>
      </p:sp>
    </p:spTree>
    <p:extLst>
      <p:ext uri="{BB962C8B-B14F-4D97-AF65-F5344CB8AC3E}">
        <p14:creationId xmlns:p14="http://schemas.microsoft.com/office/powerpoint/2010/main" val="1324309562"/>
      </p:ext>
    </p:extLst>
  </p:cSld>
  <p:clrMapOvr>
    <a:masterClrMapping/>
  </p:clrMapOvr>
  <mc:AlternateContent xmlns:mc="http://schemas.openxmlformats.org/markup-compatibility/2006" xmlns:p14="http://schemas.microsoft.com/office/powerpoint/2010/main">
    <mc:Choice Requires="p14">
      <p:transition spd="slow" p14:dur="2000" advTm="21526"/>
    </mc:Choice>
    <mc:Fallback xmlns="">
      <p:transition spd="slow" advTm="2152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67838FC3-1F39-482C-BFB4-F6753B6064C1}"/>
              </a:ext>
            </a:extLst>
          </p:cNvPr>
          <p:cNvSpPr>
            <a:spLocks noGrp="1"/>
          </p:cNvSpPr>
          <p:nvPr>
            <p:ph type="sldNum" sz="quarter" idx="12"/>
          </p:nvPr>
        </p:nvSpPr>
        <p:spPr>
          <a:xfrm>
            <a:off x="8618025" y="6395419"/>
            <a:ext cx="427833" cy="365125"/>
          </a:xfrm>
        </p:spPr>
        <p:txBody>
          <a:bodyPr/>
          <a:lstStyle/>
          <a:p>
            <a:fld id="{1B6781E8-7A9C-4F2F-BA58-9CD544442227}" type="slidenum">
              <a:rPr lang="en-US" dirty="0" smtClean="0"/>
              <a:pPr/>
              <a:t>7</a:t>
            </a:fld>
            <a:endParaRPr lang="en-US"/>
          </a:p>
        </p:txBody>
      </p:sp>
      <p:sp>
        <p:nvSpPr>
          <p:cNvPr id="10" name="Rectangle 9">
            <a:extLst>
              <a:ext uri="{FF2B5EF4-FFF2-40B4-BE49-F238E27FC236}">
                <a16:creationId xmlns:a16="http://schemas.microsoft.com/office/drawing/2014/main" id="{50446F53-E6BE-4FF0-9986-A34263FB2806}"/>
              </a:ext>
            </a:extLst>
          </p:cNvPr>
          <p:cNvSpPr/>
          <p:nvPr/>
        </p:nvSpPr>
        <p:spPr>
          <a:xfrm>
            <a:off x="1280755" y="93310"/>
            <a:ext cx="7667629" cy="369332"/>
          </a:xfrm>
          <a:prstGeom prst="rect">
            <a:avLst/>
          </a:prstGeom>
        </p:spPr>
        <p:txBody>
          <a:bodyPr wrap="square">
            <a:spAutoFit/>
          </a:bodyPr>
          <a:lstStyle/>
          <a:p>
            <a:r>
              <a:rPr lang="en-US" b="1"/>
              <a:t>TN HIGH SCHOOL GRADUATION REQUIREMENTS  </a:t>
            </a:r>
            <a:r>
              <a:rPr lang="en-US" sz="1600"/>
              <a:t>(MINIMUM OF 22 CREDITS)</a:t>
            </a:r>
            <a:endParaRPr lang="en-US"/>
          </a:p>
        </p:txBody>
      </p:sp>
      <p:graphicFrame>
        <p:nvGraphicFramePr>
          <p:cNvPr id="17" name="Diagram 16">
            <a:extLst>
              <a:ext uri="{FF2B5EF4-FFF2-40B4-BE49-F238E27FC236}">
                <a16:creationId xmlns:a16="http://schemas.microsoft.com/office/drawing/2014/main" id="{49FA2E20-F8A1-431F-85BF-19EC2E63F6C3}"/>
              </a:ext>
            </a:extLst>
          </p:cNvPr>
          <p:cNvGraphicFramePr/>
          <p:nvPr>
            <p:extLst>
              <p:ext uri="{D42A27DB-BD31-4B8C-83A1-F6EECF244321}">
                <p14:modId xmlns:p14="http://schemas.microsoft.com/office/powerpoint/2010/main" val="3856071639"/>
              </p:ext>
            </p:extLst>
          </p:nvPr>
        </p:nvGraphicFramePr>
        <p:xfrm>
          <a:off x="756138" y="1872667"/>
          <a:ext cx="7631723" cy="83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 19">
            <a:extLst>
              <a:ext uri="{FF2B5EF4-FFF2-40B4-BE49-F238E27FC236}">
                <a16:creationId xmlns:a16="http://schemas.microsoft.com/office/drawing/2014/main" id="{D42E3DA4-FEE2-422C-B0E6-93F74B2B0004}"/>
              </a:ext>
            </a:extLst>
          </p:cNvPr>
          <p:cNvGraphicFramePr>
            <a:graphicFrameLocks noGrp="1"/>
          </p:cNvGraphicFramePr>
          <p:nvPr>
            <p:extLst>
              <p:ext uri="{D42A27DB-BD31-4B8C-83A1-F6EECF244321}">
                <p14:modId xmlns:p14="http://schemas.microsoft.com/office/powerpoint/2010/main" val="2462266806"/>
              </p:ext>
            </p:extLst>
          </p:nvPr>
        </p:nvGraphicFramePr>
        <p:xfrm>
          <a:off x="1162820" y="475699"/>
          <a:ext cx="7676520" cy="1642110"/>
        </p:xfrm>
        <a:graphic>
          <a:graphicData uri="http://schemas.openxmlformats.org/drawingml/2006/table">
            <a:tbl>
              <a:tblPr firstRow="1" bandRow="1">
                <a:tableStyleId>{5C22544A-7EE6-4342-B048-85BDC9FD1C3A}</a:tableStyleId>
              </a:tblPr>
              <a:tblGrid>
                <a:gridCol w="1873066">
                  <a:extLst>
                    <a:ext uri="{9D8B030D-6E8A-4147-A177-3AD203B41FA5}">
                      <a16:colId xmlns:a16="http://schemas.microsoft.com/office/drawing/2014/main" val="3345935466"/>
                    </a:ext>
                  </a:extLst>
                </a:gridCol>
                <a:gridCol w="2051452">
                  <a:extLst>
                    <a:ext uri="{9D8B030D-6E8A-4147-A177-3AD203B41FA5}">
                      <a16:colId xmlns:a16="http://schemas.microsoft.com/office/drawing/2014/main" val="1147895030"/>
                    </a:ext>
                  </a:extLst>
                </a:gridCol>
                <a:gridCol w="1892887">
                  <a:extLst>
                    <a:ext uri="{9D8B030D-6E8A-4147-A177-3AD203B41FA5}">
                      <a16:colId xmlns:a16="http://schemas.microsoft.com/office/drawing/2014/main" val="3463038099"/>
                    </a:ext>
                  </a:extLst>
                </a:gridCol>
                <a:gridCol w="1859115">
                  <a:extLst>
                    <a:ext uri="{9D8B030D-6E8A-4147-A177-3AD203B41FA5}">
                      <a16:colId xmlns:a16="http://schemas.microsoft.com/office/drawing/2014/main" val="2142714378"/>
                    </a:ext>
                  </a:extLst>
                </a:gridCol>
              </a:tblGrid>
              <a:tr h="208453">
                <a:tc gridSpan="4">
                  <a:txBody>
                    <a:bodyPr/>
                    <a:lstStyle/>
                    <a:p>
                      <a:pPr algn="ctr" fontAlgn="b"/>
                      <a:r>
                        <a:rPr lang="en-US" sz="1400">
                          <a:effectLst/>
                        </a:rPr>
                        <a:t>TN Graduation Requirements:  22 Credits</a:t>
                      </a:r>
                      <a:endParaRPr lang="en-US" sz="1400" b="1">
                        <a:effectLst/>
                        <a:latin typeface="Calibri" panose="020F0502020204030204" pitchFamily="34" charset="0"/>
                      </a:endParaRPr>
                    </a:p>
                  </a:txBody>
                  <a:tcPr marL="9525" marR="9525" marT="9525" anchor="b">
                    <a:solidFill>
                      <a:schemeClr val="accent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33344785"/>
                  </a:ext>
                </a:extLst>
              </a:tr>
              <a:tr h="312679">
                <a:tc>
                  <a:txBody>
                    <a:bodyPr/>
                    <a:lstStyle/>
                    <a:p>
                      <a:pPr algn="ctr" fontAlgn="b"/>
                      <a:r>
                        <a:rPr lang="en-US" sz="1200" b="1">
                          <a:solidFill>
                            <a:schemeClr val="bg1"/>
                          </a:solidFill>
                          <a:effectLst/>
                        </a:rPr>
                        <a:t>ENGLISH </a:t>
                      </a:r>
                      <a:endParaRPr lang="en-US" sz="1200" b="1">
                        <a:solidFill>
                          <a:schemeClr val="bg1"/>
                        </a:solidFill>
                        <a:effectLst/>
                        <a:latin typeface="Calibri"/>
                      </a:endParaRPr>
                    </a:p>
                    <a:p>
                      <a:pPr lvl="0" algn="ctr">
                        <a:buNone/>
                      </a:pPr>
                      <a:r>
                        <a:rPr lang="en-US" sz="1200" b="1">
                          <a:solidFill>
                            <a:schemeClr val="bg1"/>
                          </a:solidFill>
                          <a:effectLst/>
                        </a:rPr>
                        <a:t>(4 Credits) </a:t>
                      </a:r>
                      <a:endParaRPr lang="en-US" sz="1200" b="1">
                        <a:solidFill>
                          <a:schemeClr val="bg1"/>
                        </a:solidFill>
                        <a:effectLst/>
                        <a:latin typeface="Calibri"/>
                      </a:endParaRPr>
                    </a:p>
                  </a:txBody>
                  <a:tcPr marL="9525" marR="9525" marT="9525" anchor="b">
                    <a:solidFill>
                      <a:schemeClr val="bg1">
                        <a:lumMod val="50000"/>
                      </a:schemeClr>
                    </a:solidFill>
                  </a:tcPr>
                </a:tc>
                <a:tc>
                  <a:txBody>
                    <a:bodyPr/>
                    <a:lstStyle/>
                    <a:p>
                      <a:pPr algn="ctr" fontAlgn="b"/>
                      <a:r>
                        <a:rPr lang="en-US" sz="1200" b="1">
                          <a:solidFill>
                            <a:schemeClr val="bg1"/>
                          </a:solidFill>
                          <a:effectLst/>
                        </a:rPr>
                        <a:t>MATH</a:t>
                      </a:r>
                      <a:endParaRPr lang="en-US" sz="1200" b="1">
                        <a:solidFill>
                          <a:schemeClr val="bg1"/>
                        </a:solidFill>
                        <a:effectLst/>
                        <a:latin typeface="Calibri"/>
                      </a:endParaRPr>
                    </a:p>
                    <a:p>
                      <a:pPr lvl="0" algn="ctr">
                        <a:buNone/>
                      </a:pPr>
                      <a:r>
                        <a:rPr lang="en-US" sz="1200" b="1">
                          <a:solidFill>
                            <a:schemeClr val="bg1"/>
                          </a:solidFill>
                          <a:effectLst/>
                        </a:rPr>
                        <a:t> (4 Credits) </a:t>
                      </a:r>
                      <a:endParaRPr lang="en-US" sz="1200" b="1">
                        <a:solidFill>
                          <a:schemeClr val="bg1"/>
                        </a:solidFill>
                        <a:effectLst/>
                        <a:latin typeface="Calibri"/>
                      </a:endParaRPr>
                    </a:p>
                  </a:txBody>
                  <a:tcPr marL="9525" marR="9525" marT="9525" anchor="b">
                    <a:solidFill>
                      <a:schemeClr val="bg1">
                        <a:lumMod val="50000"/>
                      </a:schemeClr>
                    </a:solidFill>
                  </a:tcPr>
                </a:tc>
                <a:tc>
                  <a:txBody>
                    <a:bodyPr/>
                    <a:lstStyle/>
                    <a:p>
                      <a:pPr algn="ctr" fontAlgn="b"/>
                      <a:r>
                        <a:rPr lang="en-US" sz="1200" b="1">
                          <a:solidFill>
                            <a:schemeClr val="bg1"/>
                          </a:solidFill>
                          <a:effectLst/>
                        </a:rPr>
                        <a:t>SCIENCE </a:t>
                      </a:r>
                      <a:endParaRPr lang="en-US" sz="1200" b="1">
                        <a:solidFill>
                          <a:schemeClr val="bg1"/>
                        </a:solidFill>
                        <a:effectLst/>
                        <a:latin typeface="Calibri"/>
                      </a:endParaRPr>
                    </a:p>
                    <a:p>
                      <a:pPr lvl="0" algn="ctr">
                        <a:buNone/>
                      </a:pPr>
                      <a:r>
                        <a:rPr lang="en-US" sz="1200" b="1">
                          <a:solidFill>
                            <a:schemeClr val="bg1"/>
                          </a:solidFill>
                          <a:effectLst/>
                        </a:rPr>
                        <a:t> (3 Credits) </a:t>
                      </a:r>
                      <a:endParaRPr lang="en-US" sz="1200" b="1">
                        <a:solidFill>
                          <a:schemeClr val="bg1"/>
                        </a:solidFill>
                        <a:effectLst/>
                        <a:latin typeface="Calibri"/>
                      </a:endParaRPr>
                    </a:p>
                  </a:txBody>
                  <a:tcPr marL="9525" marR="9525" marT="9525" anchor="b">
                    <a:solidFill>
                      <a:schemeClr val="bg1">
                        <a:lumMod val="50000"/>
                      </a:schemeClr>
                    </a:solidFill>
                  </a:tcPr>
                </a:tc>
                <a:tc>
                  <a:txBody>
                    <a:bodyPr/>
                    <a:lstStyle/>
                    <a:p>
                      <a:pPr algn="ctr" fontAlgn="b"/>
                      <a:r>
                        <a:rPr lang="en-US" sz="1200" b="1">
                          <a:solidFill>
                            <a:schemeClr val="bg1"/>
                          </a:solidFill>
                          <a:effectLst/>
                        </a:rPr>
                        <a:t>SOCIAL STUDIES  (3 Credits) </a:t>
                      </a:r>
                      <a:endParaRPr lang="en-US" sz="1200" b="1">
                        <a:solidFill>
                          <a:schemeClr val="bg1"/>
                        </a:solidFill>
                        <a:effectLst/>
                        <a:latin typeface="Calibri"/>
                      </a:endParaRPr>
                    </a:p>
                  </a:txBody>
                  <a:tcPr marL="9525" marR="9525" marT="9525" anchor="b">
                    <a:solidFill>
                      <a:schemeClr val="bg1">
                        <a:lumMod val="50000"/>
                      </a:schemeClr>
                    </a:solidFill>
                  </a:tcPr>
                </a:tc>
                <a:extLst>
                  <a:ext uri="{0D108BD9-81ED-4DB2-BD59-A6C34878D82A}">
                    <a16:rowId xmlns:a16="http://schemas.microsoft.com/office/drawing/2014/main" val="325059308"/>
                  </a:ext>
                </a:extLst>
              </a:tr>
              <a:tr h="182397">
                <a:tc>
                  <a:txBody>
                    <a:bodyPr/>
                    <a:lstStyle/>
                    <a:p>
                      <a:pPr fontAlgn="b"/>
                      <a:r>
                        <a:rPr lang="en-US" sz="1200">
                          <a:effectLst/>
                        </a:rPr>
                        <a:t>ENGLISH I </a:t>
                      </a:r>
                      <a:endParaRPr lang="en-US" sz="1200">
                        <a:effectLst/>
                        <a:latin typeface="Calibri"/>
                      </a:endParaRPr>
                    </a:p>
                  </a:txBody>
                  <a:tcPr marL="9525" marR="9525" marT="9525" anchor="b">
                    <a:solidFill>
                      <a:schemeClr val="bg1"/>
                    </a:solidFill>
                  </a:tcPr>
                </a:tc>
                <a:tc>
                  <a:txBody>
                    <a:bodyPr/>
                    <a:lstStyle/>
                    <a:p>
                      <a:pPr fontAlgn="b"/>
                      <a:r>
                        <a:rPr lang="en-US" sz="1200">
                          <a:effectLst/>
                        </a:rPr>
                        <a:t>ALGEBRA I </a:t>
                      </a:r>
                      <a:endParaRPr lang="en-US" sz="1200">
                        <a:effectLst/>
                        <a:latin typeface="Calibri"/>
                      </a:endParaRPr>
                    </a:p>
                  </a:txBody>
                  <a:tcPr marL="9525" marR="9525" marT="9525" anchor="b">
                    <a:solidFill>
                      <a:schemeClr val="bg1"/>
                    </a:solidFill>
                  </a:tcPr>
                </a:tc>
                <a:tc>
                  <a:txBody>
                    <a:bodyPr/>
                    <a:lstStyle/>
                    <a:p>
                      <a:pPr fontAlgn="b"/>
                      <a:r>
                        <a:rPr lang="en-US" sz="1200">
                          <a:effectLst/>
                        </a:rPr>
                        <a:t>CHEMISTRY  </a:t>
                      </a:r>
                      <a:endParaRPr lang="en-US" sz="1200">
                        <a:effectLst/>
                        <a:latin typeface="Calibri"/>
                      </a:endParaRPr>
                    </a:p>
                  </a:txBody>
                  <a:tcPr marL="9525" marR="9525" marT="9525" anchor="b">
                    <a:solidFill>
                      <a:schemeClr val="bg1"/>
                    </a:solidFill>
                  </a:tcPr>
                </a:tc>
                <a:tc>
                  <a:txBody>
                    <a:bodyPr/>
                    <a:lstStyle/>
                    <a:p>
                      <a:pPr fontAlgn="b"/>
                      <a:r>
                        <a:rPr lang="en-US" sz="1200">
                          <a:effectLst/>
                        </a:rPr>
                        <a:t>WORLD HISTORY </a:t>
                      </a: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3700274174"/>
                  </a:ext>
                </a:extLst>
              </a:tr>
              <a:tr h="227939">
                <a:tc>
                  <a:txBody>
                    <a:bodyPr/>
                    <a:lstStyle/>
                    <a:p>
                      <a:pPr fontAlgn="b"/>
                      <a:r>
                        <a:rPr lang="en-US" sz="1200">
                          <a:effectLst/>
                        </a:rPr>
                        <a:t>ENGLISH II </a:t>
                      </a:r>
                      <a:endParaRPr lang="en-US" sz="1200">
                        <a:effectLst/>
                        <a:latin typeface="Calibri"/>
                      </a:endParaRPr>
                    </a:p>
                  </a:txBody>
                  <a:tcPr marL="9525" marR="9525" marT="9525" anchor="b">
                    <a:solidFill>
                      <a:schemeClr val="bg1"/>
                    </a:solidFill>
                  </a:tcPr>
                </a:tc>
                <a:tc>
                  <a:txBody>
                    <a:bodyPr/>
                    <a:lstStyle/>
                    <a:p>
                      <a:pPr fontAlgn="b"/>
                      <a:r>
                        <a:rPr lang="en-US" sz="1200">
                          <a:effectLst/>
                        </a:rPr>
                        <a:t>GEOMETRY</a:t>
                      </a:r>
                      <a:endParaRPr lang="en-US" sz="1200">
                        <a:effectLst/>
                        <a:latin typeface="Calibri"/>
                      </a:endParaRPr>
                    </a:p>
                  </a:txBody>
                  <a:tcPr marL="9525" marR="9525" marT="9525" anchor="b">
                    <a:solidFill>
                      <a:schemeClr val="bg1"/>
                    </a:solidFill>
                  </a:tcPr>
                </a:tc>
                <a:tc>
                  <a:txBody>
                    <a:bodyPr/>
                    <a:lstStyle/>
                    <a:p>
                      <a:pPr fontAlgn="b"/>
                      <a:r>
                        <a:rPr lang="en-US" sz="1200">
                          <a:effectLst/>
                        </a:rPr>
                        <a:t>BIOLOGY </a:t>
                      </a:r>
                      <a:endParaRPr lang="en-US" sz="1200">
                        <a:effectLst/>
                        <a:latin typeface="Calibri"/>
                      </a:endParaRPr>
                    </a:p>
                  </a:txBody>
                  <a:tcPr marL="9525" marR="9525" marT="9525" anchor="b">
                    <a:solidFill>
                      <a:schemeClr val="bg1"/>
                    </a:solidFill>
                  </a:tcPr>
                </a:tc>
                <a:tc>
                  <a:txBody>
                    <a:bodyPr/>
                    <a:lstStyle/>
                    <a:p>
                      <a:pPr fontAlgn="b"/>
                      <a:r>
                        <a:rPr lang="en-US" sz="1200">
                          <a:effectLst/>
                        </a:rPr>
                        <a:t>AMERICAN HISTORY </a:t>
                      </a: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3846177503"/>
                  </a:ext>
                </a:extLst>
              </a:tr>
              <a:tr h="237849">
                <a:tc>
                  <a:txBody>
                    <a:bodyPr/>
                    <a:lstStyle/>
                    <a:p>
                      <a:pPr fontAlgn="b"/>
                      <a:r>
                        <a:rPr lang="en-US" sz="1200">
                          <a:effectLst/>
                        </a:rPr>
                        <a:t>ENGLISH III </a:t>
                      </a:r>
                      <a:endParaRPr lang="en-US" sz="1200">
                        <a:effectLst/>
                        <a:latin typeface="Calibri"/>
                      </a:endParaRPr>
                    </a:p>
                  </a:txBody>
                  <a:tcPr marL="9525" marR="9525" marT="9525" anchor="b">
                    <a:solidFill>
                      <a:schemeClr val="bg1"/>
                    </a:solidFill>
                  </a:tcPr>
                </a:tc>
                <a:tc>
                  <a:txBody>
                    <a:bodyPr/>
                    <a:lstStyle/>
                    <a:p>
                      <a:pPr lvl="0">
                        <a:buNone/>
                      </a:pPr>
                      <a:r>
                        <a:rPr lang="en-US" sz="1200" b="0" i="0" u="none" strike="noStrike" noProof="0">
                          <a:solidFill>
                            <a:srgbClr val="000000"/>
                          </a:solidFill>
                          <a:effectLst/>
                          <a:latin typeface="Corbel"/>
                        </a:rPr>
                        <a:t>ALGEBRA II </a:t>
                      </a:r>
                      <a:endParaRPr lang="en-US" b="0" i="0" u="none" strike="noStrike" noProof="0">
                        <a:solidFill>
                          <a:srgbClr val="000000"/>
                        </a:solidFill>
                        <a:latin typeface="Corbel"/>
                      </a:endParaRPr>
                    </a:p>
                  </a:txBody>
                  <a:tcPr marL="9525" marR="9525" marT="9525" anchor="b">
                    <a:solidFill>
                      <a:schemeClr val="bg1"/>
                    </a:solidFill>
                  </a:tcPr>
                </a:tc>
                <a:tc>
                  <a:txBody>
                    <a:bodyPr/>
                    <a:lstStyle/>
                    <a:p>
                      <a:pPr fontAlgn="b"/>
                      <a:r>
                        <a:rPr lang="en-US" sz="1200">
                          <a:effectLst/>
                        </a:rPr>
                        <a:t>ANOTHER LAB SCIENCE </a:t>
                      </a:r>
                      <a:endParaRPr lang="en-US" sz="1200">
                        <a:effectLst/>
                        <a:latin typeface="Calibri"/>
                      </a:endParaRPr>
                    </a:p>
                  </a:txBody>
                  <a:tcPr marL="9525" marR="9525" marT="9525" anchor="b">
                    <a:solidFill>
                      <a:schemeClr val="bg1"/>
                    </a:solidFill>
                  </a:tcPr>
                </a:tc>
                <a:tc>
                  <a:txBody>
                    <a:bodyPr/>
                    <a:lstStyle/>
                    <a:p>
                      <a:pPr fontAlgn="b"/>
                      <a:r>
                        <a:rPr lang="en-US" sz="1200">
                          <a:effectLst/>
                        </a:rPr>
                        <a:t>US GOVERNMENT (.5 </a:t>
                      </a:r>
                      <a:r>
                        <a:rPr lang="en-US" sz="1100">
                          <a:effectLst/>
                        </a:rPr>
                        <a:t>credit</a:t>
                      </a:r>
                      <a:r>
                        <a:rPr lang="en-US" sz="1200">
                          <a:effectLst/>
                        </a:rPr>
                        <a:t>) </a:t>
                      </a: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1506227410"/>
                  </a:ext>
                </a:extLst>
              </a:tr>
              <a:tr h="191082">
                <a:tc>
                  <a:txBody>
                    <a:bodyPr/>
                    <a:lstStyle/>
                    <a:p>
                      <a:pPr fontAlgn="b"/>
                      <a:r>
                        <a:rPr lang="en-US" sz="1200">
                          <a:effectLst/>
                        </a:rPr>
                        <a:t>ENGLISH IV </a:t>
                      </a:r>
                      <a:endParaRPr lang="en-US" sz="1200">
                        <a:effectLst/>
                        <a:latin typeface="Calibri"/>
                      </a:endParaRPr>
                    </a:p>
                  </a:txBody>
                  <a:tcPr marL="9525" marR="9525" marT="9525" anchor="b">
                    <a:solidFill>
                      <a:schemeClr val="bg1"/>
                    </a:solidFill>
                  </a:tcPr>
                </a:tc>
                <a:tc>
                  <a:txBody>
                    <a:bodyPr/>
                    <a:lstStyle/>
                    <a:p>
                      <a:pPr fontAlgn="b"/>
                      <a:r>
                        <a:rPr lang="en-US" sz="1200">
                          <a:effectLst/>
                        </a:rPr>
                        <a:t>4</a:t>
                      </a:r>
                      <a:r>
                        <a:rPr lang="en-US" sz="1200" baseline="30000">
                          <a:effectLst/>
                        </a:rPr>
                        <a:t>TH</a:t>
                      </a:r>
                      <a:r>
                        <a:rPr lang="en-US" sz="1200">
                          <a:effectLst/>
                        </a:rPr>
                        <a:t> MATH COURSE </a:t>
                      </a:r>
                      <a:endParaRPr lang="en-US" sz="1200">
                        <a:effectLst/>
                        <a:latin typeface="Calibri"/>
                      </a:endParaRPr>
                    </a:p>
                  </a:txBody>
                  <a:tcPr marL="9525" marR="9525" marT="9525" anchor="b">
                    <a:solidFill>
                      <a:schemeClr val="bg1"/>
                    </a:solidFill>
                  </a:tcPr>
                </a:tc>
                <a:tc>
                  <a:txBody>
                    <a:bodyPr/>
                    <a:lstStyle/>
                    <a:p>
                      <a:pPr fontAlgn="b"/>
                      <a:endParaRPr lang="en-US" sz="1200">
                        <a:effectLst/>
                        <a:latin typeface="Calibri"/>
                      </a:endParaRPr>
                    </a:p>
                  </a:txBody>
                  <a:tcPr marL="9525" marR="9525" marT="9525" anchor="b">
                    <a:solidFill>
                      <a:schemeClr val="bg1"/>
                    </a:solidFill>
                  </a:tcPr>
                </a:tc>
                <a:tc>
                  <a:txBody>
                    <a:bodyPr/>
                    <a:lstStyle/>
                    <a:p>
                      <a:pPr fontAlgn="b"/>
                      <a:r>
                        <a:rPr lang="en-US" sz="1200">
                          <a:effectLst/>
                        </a:rPr>
                        <a:t>ECONOMICS (.5 </a:t>
                      </a:r>
                      <a:r>
                        <a:rPr lang="en-US" sz="1100">
                          <a:effectLst/>
                        </a:rPr>
                        <a:t>credit</a:t>
                      </a:r>
                      <a:r>
                        <a:rPr lang="en-US" sz="1200">
                          <a:effectLst/>
                        </a:rPr>
                        <a:t>) </a:t>
                      </a: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806981101"/>
                  </a:ext>
                </a:extLst>
              </a:tr>
            </a:tbl>
          </a:graphicData>
        </a:graphic>
      </p:graphicFrame>
      <p:graphicFrame>
        <p:nvGraphicFramePr>
          <p:cNvPr id="26" name="Table 25">
            <a:extLst>
              <a:ext uri="{FF2B5EF4-FFF2-40B4-BE49-F238E27FC236}">
                <a16:creationId xmlns:a16="http://schemas.microsoft.com/office/drawing/2014/main" id="{61593B5A-982C-424C-BF65-ED0D86CE63D2}"/>
              </a:ext>
            </a:extLst>
          </p:cNvPr>
          <p:cNvGraphicFramePr>
            <a:graphicFrameLocks noGrp="1"/>
          </p:cNvGraphicFramePr>
          <p:nvPr>
            <p:extLst>
              <p:ext uri="{D42A27DB-BD31-4B8C-83A1-F6EECF244321}">
                <p14:modId xmlns:p14="http://schemas.microsoft.com/office/powerpoint/2010/main" val="677462476"/>
              </p:ext>
            </p:extLst>
          </p:nvPr>
        </p:nvGraphicFramePr>
        <p:xfrm>
          <a:off x="1184704" y="2133914"/>
          <a:ext cx="2920999" cy="1817390"/>
        </p:xfrm>
        <a:graphic>
          <a:graphicData uri="http://schemas.openxmlformats.org/drawingml/2006/table">
            <a:tbl>
              <a:tblPr firstRow="1" bandRow="1">
                <a:tableStyleId>{5C22544A-7EE6-4342-B048-85BDC9FD1C3A}</a:tableStyleId>
              </a:tblPr>
              <a:tblGrid>
                <a:gridCol w="2920999">
                  <a:extLst>
                    <a:ext uri="{9D8B030D-6E8A-4147-A177-3AD203B41FA5}">
                      <a16:colId xmlns:a16="http://schemas.microsoft.com/office/drawing/2014/main" val="3604378215"/>
                    </a:ext>
                  </a:extLst>
                </a:gridCol>
              </a:tblGrid>
              <a:tr h="243027">
                <a:tc>
                  <a:txBody>
                    <a:bodyPr/>
                    <a:lstStyle/>
                    <a:p>
                      <a:pPr algn="ctr" fontAlgn="b"/>
                      <a:r>
                        <a:rPr lang="en-US" sz="1400">
                          <a:solidFill>
                            <a:schemeClr val="tx1"/>
                          </a:solidFill>
                          <a:effectLst/>
                        </a:rPr>
                        <a:t>FINE ART (1 Credit) </a:t>
                      </a:r>
                      <a:endParaRPr lang="en-US" sz="1400" b="1">
                        <a:solidFill>
                          <a:schemeClr val="tx1"/>
                        </a:solidFill>
                        <a:effectLst/>
                        <a:latin typeface="Calibri"/>
                      </a:endParaRPr>
                    </a:p>
                  </a:txBody>
                  <a:tcPr marL="9525" marR="9525" marT="9525" anchor="b">
                    <a:solidFill>
                      <a:schemeClr val="bg2">
                        <a:lumMod val="90000"/>
                      </a:schemeClr>
                    </a:solidFill>
                  </a:tcPr>
                </a:tc>
                <a:extLst>
                  <a:ext uri="{0D108BD9-81ED-4DB2-BD59-A6C34878D82A}">
                    <a16:rowId xmlns:a16="http://schemas.microsoft.com/office/drawing/2014/main" val="3713402516"/>
                  </a:ext>
                </a:extLst>
              </a:tr>
              <a:tr h="243026">
                <a:tc>
                  <a:txBody>
                    <a:bodyPr/>
                    <a:lstStyle/>
                    <a:p>
                      <a:pPr lvl="0" algn="ctr">
                        <a:lnSpc>
                          <a:spcPct val="100000"/>
                        </a:lnSpc>
                        <a:spcBef>
                          <a:spcPts val="0"/>
                        </a:spcBef>
                        <a:spcAft>
                          <a:spcPts val="0"/>
                        </a:spcAft>
                        <a:buNone/>
                      </a:pPr>
                      <a:r>
                        <a:rPr lang="en-US" sz="1400" b="1" i="0" u="none" strike="noStrike" noProof="0">
                          <a:solidFill>
                            <a:srgbClr val="000000"/>
                          </a:solidFill>
                          <a:effectLst/>
                          <a:latin typeface="Corbel"/>
                        </a:rPr>
                        <a:t>WORLD LANGUAGE (2 Credits) </a:t>
                      </a:r>
                      <a:endParaRPr lang="en-US" sz="1400" b="0" i="0" u="none" strike="noStrike" noProof="0">
                        <a:solidFill>
                          <a:srgbClr val="000000"/>
                        </a:solidFill>
                        <a:effectLst/>
                        <a:latin typeface="Corbel"/>
                      </a:endParaRPr>
                    </a:p>
                  </a:txBody>
                  <a:tcPr marL="9524" marR="9524" marT="9524" anchor="b">
                    <a:solidFill>
                      <a:schemeClr val="bg2"/>
                    </a:solidFill>
                  </a:tcPr>
                </a:tc>
                <a:extLst>
                  <a:ext uri="{0D108BD9-81ED-4DB2-BD59-A6C34878D82A}">
                    <a16:rowId xmlns:a16="http://schemas.microsoft.com/office/drawing/2014/main" val="3800808571"/>
                  </a:ext>
                </a:extLst>
              </a:tr>
              <a:tr h="243026">
                <a:tc>
                  <a:txBody>
                    <a:bodyPr/>
                    <a:lstStyle/>
                    <a:p>
                      <a:pPr lvl="0" algn="ctr">
                        <a:lnSpc>
                          <a:spcPct val="100000"/>
                        </a:lnSpc>
                        <a:spcBef>
                          <a:spcPts val="0"/>
                        </a:spcBef>
                        <a:spcAft>
                          <a:spcPts val="0"/>
                        </a:spcAft>
                        <a:buNone/>
                      </a:pPr>
                      <a:r>
                        <a:rPr lang="en-US" sz="1400" b="1" i="0" u="none" strike="noStrike" noProof="0">
                          <a:solidFill>
                            <a:srgbClr val="000000"/>
                          </a:solidFill>
                          <a:effectLst/>
                          <a:latin typeface="Corbel"/>
                        </a:rPr>
                        <a:t>Personal Finance (.5 Credit)</a:t>
                      </a:r>
                    </a:p>
                  </a:txBody>
                  <a:tcPr marL="9524" marR="9524" marT="9524" anchor="b">
                    <a:solidFill>
                      <a:schemeClr val="bg2">
                        <a:lumMod val="90000"/>
                      </a:schemeClr>
                    </a:solidFill>
                  </a:tcPr>
                </a:tc>
                <a:extLst>
                  <a:ext uri="{0D108BD9-81ED-4DB2-BD59-A6C34878D82A}">
                    <a16:rowId xmlns:a16="http://schemas.microsoft.com/office/drawing/2014/main" val="3386500"/>
                  </a:ext>
                </a:extLst>
              </a:tr>
              <a:tr h="300507">
                <a:tc>
                  <a:txBody>
                    <a:bodyPr/>
                    <a:lstStyle/>
                    <a:p>
                      <a:pPr algn="ctr" fontAlgn="b"/>
                      <a:r>
                        <a:rPr lang="en-US" sz="1400" b="1">
                          <a:effectLst/>
                        </a:rPr>
                        <a:t>Wellness and PE (1.5 Credits) </a:t>
                      </a:r>
                      <a:endParaRPr lang="en-US" sz="1400" b="1">
                        <a:effectLst/>
                        <a:latin typeface="Calibri" panose="020F0502020204030204" pitchFamily="34" charset="0"/>
                      </a:endParaRPr>
                    </a:p>
                  </a:txBody>
                  <a:tcPr marL="9525" marR="9525" marT="9525" anchor="b">
                    <a:solidFill>
                      <a:schemeClr val="bg2"/>
                    </a:solidFill>
                  </a:tcPr>
                </a:tc>
                <a:extLst>
                  <a:ext uri="{0D108BD9-81ED-4DB2-BD59-A6C34878D82A}">
                    <a16:rowId xmlns:a16="http://schemas.microsoft.com/office/drawing/2014/main" val="965380411"/>
                  </a:ext>
                </a:extLst>
              </a:tr>
              <a:tr h="290065">
                <a:tc>
                  <a:txBody>
                    <a:bodyPr/>
                    <a:lstStyle/>
                    <a:p>
                      <a:pPr fontAlgn="b"/>
                      <a:r>
                        <a:rPr lang="en-US" sz="1200">
                          <a:effectLst/>
                        </a:rPr>
                        <a:t>LIFE WELLNESS (1 credit) </a:t>
                      </a:r>
                    </a:p>
                  </a:txBody>
                  <a:tcPr marL="9525" marR="9525" marT="9525" anchor="b">
                    <a:solidFill>
                      <a:schemeClr val="bg1"/>
                    </a:solidFill>
                  </a:tcPr>
                </a:tc>
                <a:extLst>
                  <a:ext uri="{0D108BD9-81ED-4DB2-BD59-A6C34878D82A}">
                    <a16:rowId xmlns:a16="http://schemas.microsoft.com/office/drawing/2014/main" val="2422094839"/>
                  </a:ext>
                </a:extLst>
              </a:tr>
              <a:tr h="219509">
                <a:tc>
                  <a:txBody>
                    <a:bodyPr/>
                    <a:lstStyle/>
                    <a:p>
                      <a:pPr fontAlgn="b"/>
                      <a:r>
                        <a:rPr lang="en-US" sz="1200">
                          <a:effectLst/>
                        </a:rPr>
                        <a:t> PE (.5 credit)      </a:t>
                      </a:r>
                      <a:endParaRPr lang="en-US" sz="1200" b="0" i="0" u="none" strike="noStrike" noProof="0">
                        <a:effectLst/>
                        <a:latin typeface="Corbel"/>
                      </a:endParaRPr>
                    </a:p>
                    <a:p>
                      <a:pPr lvl="0">
                        <a:buNone/>
                      </a:pP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3030682803"/>
                  </a:ext>
                </a:extLst>
              </a:tr>
            </a:tbl>
          </a:graphicData>
        </a:graphic>
      </p:graphicFrame>
      <p:graphicFrame>
        <p:nvGraphicFramePr>
          <p:cNvPr id="31" name="Table 30">
            <a:extLst>
              <a:ext uri="{FF2B5EF4-FFF2-40B4-BE49-F238E27FC236}">
                <a16:creationId xmlns:a16="http://schemas.microsoft.com/office/drawing/2014/main" id="{3CCC7CDC-28E5-4C96-84BF-7C1BB468F774}"/>
              </a:ext>
            </a:extLst>
          </p:cNvPr>
          <p:cNvGraphicFramePr>
            <a:graphicFrameLocks noGrp="1"/>
          </p:cNvGraphicFramePr>
          <p:nvPr>
            <p:extLst>
              <p:ext uri="{D42A27DB-BD31-4B8C-83A1-F6EECF244321}">
                <p14:modId xmlns:p14="http://schemas.microsoft.com/office/powerpoint/2010/main" val="1078322547"/>
              </p:ext>
            </p:extLst>
          </p:nvPr>
        </p:nvGraphicFramePr>
        <p:xfrm>
          <a:off x="4179040" y="2249990"/>
          <a:ext cx="3797299" cy="1459230"/>
        </p:xfrm>
        <a:graphic>
          <a:graphicData uri="http://schemas.openxmlformats.org/drawingml/2006/table">
            <a:tbl>
              <a:tblPr firstRow="1" bandRow="1">
                <a:tableStyleId>{5C22544A-7EE6-4342-B048-85BDC9FD1C3A}</a:tableStyleId>
              </a:tblPr>
              <a:tblGrid>
                <a:gridCol w="3797299">
                  <a:extLst>
                    <a:ext uri="{9D8B030D-6E8A-4147-A177-3AD203B41FA5}">
                      <a16:colId xmlns:a16="http://schemas.microsoft.com/office/drawing/2014/main" val="1256402005"/>
                    </a:ext>
                  </a:extLst>
                </a:gridCol>
              </a:tblGrid>
              <a:tr h="238125">
                <a:tc>
                  <a:txBody>
                    <a:bodyPr/>
                    <a:lstStyle/>
                    <a:p>
                      <a:pPr algn="ctr" fontAlgn="b"/>
                      <a:r>
                        <a:rPr lang="en-US" sz="1400">
                          <a:solidFill>
                            <a:schemeClr val="tx1"/>
                          </a:solidFill>
                          <a:effectLst/>
                        </a:rPr>
                        <a:t>ELECTIVE FOCUS (3 Credits) </a:t>
                      </a:r>
                      <a:endParaRPr lang="en-US" sz="1400" b="1">
                        <a:solidFill>
                          <a:schemeClr val="tx1"/>
                        </a:solidFill>
                        <a:effectLst/>
                        <a:latin typeface="Calibri" panose="020F0502020204030204" pitchFamily="34" charset="0"/>
                      </a:endParaRPr>
                    </a:p>
                  </a:txBody>
                  <a:tcPr marL="9525" marR="9525" marT="9525" anchor="b">
                    <a:solidFill>
                      <a:schemeClr val="bg2">
                        <a:lumMod val="90000"/>
                      </a:schemeClr>
                    </a:solidFill>
                  </a:tcPr>
                </a:tc>
                <a:extLst>
                  <a:ext uri="{0D108BD9-81ED-4DB2-BD59-A6C34878D82A}">
                    <a16:rowId xmlns:a16="http://schemas.microsoft.com/office/drawing/2014/main" val="516418067"/>
                  </a:ext>
                </a:extLst>
              </a:tr>
              <a:tr h="238125">
                <a:tc>
                  <a:txBody>
                    <a:bodyPr/>
                    <a:lstStyle/>
                    <a:p>
                      <a:pPr fontAlgn="b"/>
                      <a:r>
                        <a:rPr lang="en-US" sz="1200">
                          <a:effectLst/>
                        </a:rPr>
                        <a:t>-AP (ADVANCED PLACEMENT)          </a:t>
                      </a: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2050714411"/>
                  </a:ext>
                </a:extLst>
              </a:tr>
              <a:tr h="238125">
                <a:tc>
                  <a:txBody>
                    <a:bodyPr/>
                    <a:lstStyle/>
                    <a:p>
                      <a:pPr fontAlgn="b"/>
                      <a:r>
                        <a:rPr lang="en-US" sz="1200">
                          <a:effectLst/>
                        </a:rPr>
                        <a:t>-CTE (CAREER AND TECHNICAL EDUCATION)   </a:t>
                      </a: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3321019576"/>
                  </a:ext>
                </a:extLst>
              </a:tr>
              <a:tr h="238125">
                <a:tc>
                  <a:txBody>
                    <a:bodyPr/>
                    <a:lstStyle/>
                    <a:p>
                      <a:pPr fontAlgn="b"/>
                      <a:r>
                        <a:rPr lang="en-US" sz="1200">
                          <a:effectLst/>
                        </a:rPr>
                        <a:t>-DE (DUAL ENROLLMENT) </a:t>
                      </a: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1969138600"/>
                  </a:ext>
                </a:extLst>
              </a:tr>
              <a:tr h="238125">
                <a:tc>
                  <a:txBody>
                    <a:bodyPr/>
                    <a:lstStyle/>
                    <a:p>
                      <a:pPr fontAlgn="b"/>
                      <a:r>
                        <a:rPr lang="en-US" sz="1200">
                          <a:effectLst/>
                        </a:rPr>
                        <a:t>-FINE ARTS (4 credits total) </a:t>
                      </a: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3792812930"/>
                  </a:ext>
                </a:extLst>
              </a:tr>
              <a:tr h="238125">
                <a:tc>
                  <a:txBody>
                    <a:bodyPr/>
                    <a:lstStyle/>
                    <a:p>
                      <a:pPr fontAlgn="b"/>
                      <a:r>
                        <a:rPr lang="en-US" sz="1200">
                          <a:effectLst/>
                        </a:rPr>
                        <a:t>-HUMANITIES </a:t>
                      </a:r>
                      <a:endParaRPr lang="en-US" sz="1200">
                        <a:effectLst/>
                        <a:latin typeface="Calibri"/>
                      </a:endParaRPr>
                    </a:p>
                  </a:txBody>
                  <a:tcPr marL="9525" marR="9525" marT="9525" anchor="b">
                    <a:solidFill>
                      <a:schemeClr val="bg1"/>
                    </a:solidFill>
                  </a:tcPr>
                </a:tc>
                <a:extLst>
                  <a:ext uri="{0D108BD9-81ED-4DB2-BD59-A6C34878D82A}">
                    <a16:rowId xmlns:a16="http://schemas.microsoft.com/office/drawing/2014/main" val="3822941059"/>
                  </a:ext>
                </a:extLst>
              </a:tr>
            </a:tbl>
          </a:graphicData>
        </a:graphic>
      </p:graphicFrame>
      <p:graphicFrame>
        <p:nvGraphicFramePr>
          <p:cNvPr id="33" name="Table 32">
            <a:extLst>
              <a:ext uri="{FF2B5EF4-FFF2-40B4-BE49-F238E27FC236}">
                <a16:creationId xmlns:a16="http://schemas.microsoft.com/office/drawing/2014/main" id="{5D827CB3-0AB9-4992-8517-4CB2D6A2A78E}"/>
              </a:ext>
            </a:extLst>
          </p:cNvPr>
          <p:cNvGraphicFramePr>
            <a:graphicFrameLocks noGrp="1"/>
          </p:cNvGraphicFramePr>
          <p:nvPr>
            <p:extLst>
              <p:ext uri="{D42A27DB-BD31-4B8C-83A1-F6EECF244321}">
                <p14:modId xmlns:p14="http://schemas.microsoft.com/office/powerpoint/2010/main" val="1977383696"/>
              </p:ext>
            </p:extLst>
          </p:nvPr>
        </p:nvGraphicFramePr>
        <p:xfrm>
          <a:off x="569047" y="3777296"/>
          <a:ext cx="8387133" cy="2245994"/>
        </p:xfrm>
        <a:graphic>
          <a:graphicData uri="http://schemas.openxmlformats.org/drawingml/2006/table">
            <a:tbl>
              <a:tblPr firstRow="1" bandRow="1">
                <a:tableStyleId>{5C22544A-7EE6-4342-B048-85BDC9FD1C3A}</a:tableStyleId>
              </a:tblPr>
              <a:tblGrid>
                <a:gridCol w="8387133">
                  <a:extLst>
                    <a:ext uri="{9D8B030D-6E8A-4147-A177-3AD203B41FA5}">
                      <a16:colId xmlns:a16="http://schemas.microsoft.com/office/drawing/2014/main" val="3806608884"/>
                    </a:ext>
                  </a:extLst>
                </a:gridCol>
              </a:tblGrid>
              <a:tr h="250127">
                <a:tc>
                  <a:txBody>
                    <a:bodyPr/>
                    <a:lstStyle/>
                    <a:p>
                      <a:pPr fontAlgn="b"/>
                      <a:r>
                        <a:rPr lang="en-US" sz="1400" dirty="0">
                          <a:effectLst/>
                        </a:rPr>
                        <a:t>NOTES:</a:t>
                      </a:r>
                      <a:endParaRPr lang="en-US" sz="1400" dirty="0">
                        <a:effectLst/>
                        <a:latin typeface="Arial" panose="020B0604020202020204" pitchFamily="34" charset="0"/>
                      </a:endParaRPr>
                    </a:p>
                  </a:txBody>
                  <a:tcPr marL="9525" marR="9525" marT="9525" anchor="b">
                    <a:solidFill>
                      <a:schemeClr val="accent1">
                        <a:lumMod val="75000"/>
                      </a:schemeClr>
                    </a:solidFill>
                  </a:tcPr>
                </a:tc>
                <a:extLst>
                  <a:ext uri="{0D108BD9-81ED-4DB2-BD59-A6C34878D82A}">
                    <a16:rowId xmlns:a16="http://schemas.microsoft.com/office/drawing/2014/main" val="2187581535"/>
                  </a:ext>
                </a:extLst>
              </a:tr>
              <a:tr h="562786">
                <a:tc>
                  <a:txBody>
                    <a:bodyPr/>
                    <a:lstStyle/>
                    <a:p>
                      <a:pPr marL="171450" indent="-171450" fontAlgn="b">
                        <a:buFont typeface="Arial"/>
                        <a:buChar char="•"/>
                      </a:pPr>
                      <a:r>
                        <a:rPr lang="en-US" sz="1200" b="1" dirty="0">
                          <a:effectLst/>
                        </a:rPr>
                        <a:t>Math</a:t>
                      </a:r>
                      <a:r>
                        <a:rPr lang="en-US" sz="1200" dirty="0">
                          <a:effectLst/>
                        </a:rPr>
                        <a:t>-Students need 4 credits in math AND must be enrolled in a math course every year of high school. </a:t>
                      </a:r>
                      <a:r>
                        <a:rPr lang="en-US" sz="1200" b="0" i="0" u="none" strike="noStrike" noProof="0" dirty="0">
                          <a:solidFill>
                            <a:srgbClr val="000000"/>
                          </a:solidFill>
                          <a:effectLst/>
                          <a:latin typeface="Corbel"/>
                        </a:rPr>
                        <a:t> Students who take high school math for credit in 8th grade will have 5+ math credits at graduation. The 4</a:t>
                      </a:r>
                      <a:r>
                        <a:rPr lang="en-US" sz="800" b="0" i="0" u="none" strike="noStrike" baseline="30000" noProof="0" dirty="0">
                          <a:solidFill>
                            <a:srgbClr val="000000"/>
                          </a:solidFill>
                          <a:effectLst/>
                          <a:latin typeface="Corbel"/>
                        </a:rPr>
                        <a:t>th</a:t>
                      </a:r>
                      <a:r>
                        <a:rPr lang="en-US" sz="1200" b="0" i="0" u="none" strike="noStrike" noProof="0" dirty="0">
                          <a:solidFill>
                            <a:srgbClr val="000000"/>
                          </a:solidFill>
                          <a:effectLst/>
                          <a:latin typeface="Corbel"/>
                        </a:rPr>
                        <a:t> Math credit must be in a course that is a higher level than Algebra II.  </a:t>
                      </a:r>
                      <a:endParaRPr lang="en-US" sz="1200" dirty="0">
                        <a:effectLst/>
                        <a:latin typeface="Arial" panose="020B0604020202020204" pitchFamily="34" charset="0"/>
                      </a:endParaRPr>
                    </a:p>
                  </a:txBody>
                  <a:tcPr marL="9525" marR="9525" marT="9525" anchor="b">
                    <a:solidFill>
                      <a:schemeClr val="bg1"/>
                    </a:solidFill>
                  </a:tcPr>
                </a:tc>
                <a:extLst>
                  <a:ext uri="{0D108BD9-81ED-4DB2-BD59-A6C34878D82A}">
                    <a16:rowId xmlns:a16="http://schemas.microsoft.com/office/drawing/2014/main" val="2176276894"/>
                  </a:ext>
                </a:extLst>
              </a:tr>
              <a:tr h="393057">
                <a:tc>
                  <a:txBody>
                    <a:bodyPr/>
                    <a:lstStyle/>
                    <a:p>
                      <a:pPr marL="171450" lvl="0" indent="-171450">
                        <a:buFont typeface="Arial"/>
                        <a:buChar char="•"/>
                      </a:pPr>
                      <a:r>
                        <a:rPr lang="en-US" sz="1200" b="0" i="0" u="none" strike="noStrike" noProof="0" dirty="0">
                          <a:solidFill>
                            <a:srgbClr val="000000"/>
                          </a:solidFill>
                          <a:effectLst/>
                          <a:latin typeface="Corbel"/>
                        </a:rPr>
                        <a:t>Beginning with students enrolling in 9th grade in 2024-2025, students must earn a high school computer science credit. Students may substitute computer science for 4th math, 3rd science, or an elective focus credit.</a:t>
                      </a:r>
                    </a:p>
                  </a:txBody>
                  <a:tcPr marL="9524" marR="9524" marT="9524" anchor="b">
                    <a:solidFill>
                      <a:schemeClr val="bg1"/>
                    </a:solidFill>
                  </a:tcPr>
                </a:tc>
                <a:extLst>
                  <a:ext uri="{0D108BD9-81ED-4DB2-BD59-A6C34878D82A}">
                    <a16:rowId xmlns:a16="http://schemas.microsoft.com/office/drawing/2014/main" val="2138359006"/>
                  </a:ext>
                </a:extLst>
              </a:tr>
              <a:tr h="223327">
                <a:tc>
                  <a:txBody>
                    <a:bodyPr/>
                    <a:lstStyle/>
                    <a:p>
                      <a:pPr marL="171450" indent="-171450" fontAlgn="b">
                        <a:buFont typeface="Arial"/>
                        <a:buChar char="•"/>
                      </a:pPr>
                      <a:r>
                        <a:rPr lang="en-US" sz="1200" b="1" dirty="0">
                          <a:effectLst/>
                        </a:rPr>
                        <a:t>Science</a:t>
                      </a:r>
                      <a:r>
                        <a:rPr lang="en-US" sz="1200" dirty="0">
                          <a:effectLst/>
                        </a:rPr>
                        <a:t>:  All science courses at BCHS are Lab Science Courses. </a:t>
                      </a:r>
                      <a:endParaRPr lang="en-US" sz="1200" dirty="0">
                        <a:effectLst/>
                        <a:latin typeface="Arial" panose="020B0604020202020204" pitchFamily="34" charset="0"/>
                      </a:endParaRPr>
                    </a:p>
                  </a:txBody>
                  <a:tcPr marL="9525" marR="9525" marT="9525" anchor="b">
                    <a:solidFill>
                      <a:schemeClr val="bg1"/>
                    </a:solidFill>
                  </a:tcPr>
                </a:tc>
                <a:extLst>
                  <a:ext uri="{0D108BD9-81ED-4DB2-BD59-A6C34878D82A}">
                    <a16:rowId xmlns:a16="http://schemas.microsoft.com/office/drawing/2014/main" val="3942822854"/>
                  </a:ext>
                </a:extLst>
              </a:tr>
              <a:tr h="223327">
                <a:tc>
                  <a:txBody>
                    <a:bodyPr/>
                    <a:lstStyle/>
                    <a:p>
                      <a:pPr marL="171450" indent="-171450" fontAlgn="b">
                        <a:buFont typeface="Arial"/>
                        <a:buChar char="•"/>
                      </a:pPr>
                      <a:r>
                        <a:rPr lang="en-US" sz="1200" b="1" dirty="0">
                          <a:effectLst/>
                        </a:rPr>
                        <a:t>Foreign Language-</a:t>
                      </a:r>
                      <a:r>
                        <a:rPr lang="en-US" sz="1200" dirty="0">
                          <a:effectLst/>
                        </a:rPr>
                        <a:t> The two required credits must be in the same language. </a:t>
                      </a:r>
                      <a:endParaRPr lang="en-US" sz="1200" dirty="0">
                        <a:effectLst/>
                        <a:latin typeface="Calibri" panose="020F0502020204030204" pitchFamily="34" charset="0"/>
                      </a:endParaRPr>
                    </a:p>
                  </a:txBody>
                  <a:tcPr marL="9525" marR="9525" marT="9525" anchor="b">
                    <a:solidFill>
                      <a:schemeClr val="bg1"/>
                    </a:solidFill>
                  </a:tcPr>
                </a:tc>
                <a:extLst>
                  <a:ext uri="{0D108BD9-81ED-4DB2-BD59-A6C34878D82A}">
                    <a16:rowId xmlns:a16="http://schemas.microsoft.com/office/drawing/2014/main" val="2195551323"/>
                  </a:ext>
                </a:extLst>
              </a:tr>
              <a:tr h="223327">
                <a:tc>
                  <a:txBody>
                    <a:bodyPr/>
                    <a:lstStyle/>
                    <a:p>
                      <a:pPr marL="171450" indent="-171450" fontAlgn="b">
                        <a:buFont typeface="Arial"/>
                        <a:buChar char="•"/>
                      </a:pPr>
                      <a:r>
                        <a:rPr lang="en-US" sz="1200" b="1" dirty="0">
                          <a:effectLst/>
                        </a:rPr>
                        <a:t>PE- </a:t>
                      </a:r>
                      <a:r>
                        <a:rPr lang="en-US" sz="1200" dirty="0">
                          <a:effectLst/>
                        </a:rPr>
                        <a:t>Life Wellness is a year-long PE/Health course required for all 9th graders. </a:t>
                      </a:r>
                      <a:endParaRPr lang="en-US" sz="1200" dirty="0">
                        <a:effectLst/>
                        <a:latin typeface="Arial" panose="020B0604020202020204" pitchFamily="34" charset="0"/>
                      </a:endParaRPr>
                    </a:p>
                  </a:txBody>
                  <a:tcPr marL="9525" marR="9525" marT="9525" anchor="b">
                    <a:solidFill>
                      <a:schemeClr val="bg1"/>
                    </a:solidFill>
                  </a:tcPr>
                </a:tc>
                <a:extLst>
                  <a:ext uri="{0D108BD9-81ED-4DB2-BD59-A6C34878D82A}">
                    <a16:rowId xmlns:a16="http://schemas.microsoft.com/office/drawing/2014/main" val="140688199"/>
                  </a:ext>
                </a:extLst>
              </a:tr>
              <a:tr h="223327">
                <a:tc>
                  <a:txBody>
                    <a:bodyPr/>
                    <a:lstStyle/>
                    <a:p>
                      <a:pPr marL="0" indent="0" fontAlgn="b">
                        <a:buNone/>
                      </a:pPr>
                      <a:r>
                        <a:rPr lang="en-US" sz="1200" dirty="0">
                          <a:effectLst/>
                        </a:rPr>
                        <a:t>       An additional semester of PE is required unless the student is on a sports team or in marching band.  </a:t>
                      </a:r>
                      <a:endParaRPr lang="en-US" sz="1200" dirty="0">
                        <a:effectLst/>
                        <a:latin typeface="Arial" panose="020B0604020202020204" pitchFamily="34" charset="0"/>
                      </a:endParaRPr>
                    </a:p>
                  </a:txBody>
                  <a:tcPr marL="9525" marR="9525" marT="9525" anchor="b">
                    <a:solidFill>
                      <a:schemeClr val="bg1"/>
                    </a:solidFill>
                  </a:tcPr>
                </a:tc>
                <a:extLst>
                  <a:ext uri="{0D108BD9-81ED-4DB2-BD59-A6C34878D82A}">
                    <a16:rowId xmlns:a16="http://schemas.microsoft.com/office/drawing/2014/main" val="1343204667"/>
                  </a:ext>
                </a:extLst>
              </a:tr>
            </a:tbl>
          </a:graphicData>
        </a:graphic>
      </p:graphicFrame>
      <p:sp>
        <p:nvSpPr>
          <p:cNvPr id="5" name="TextBox 4">
            <a:extLst>
              <a:ext uri="{FF2B5EF4-FFF2-40B4-BE49-F238E27FC236}">
                <a16:creationId xmlns:a16="http://schemas.microsoft.com/office/drawing/2014/main" id="{AFDADA5E-FC72-5FD5-67C1-427602EED33D}"/>
              </a:ext>
            </a:extLst>
          </p:cNvPr>
          <p:cNvSpPr txBox="1"/>
          <p:nvPr/>
        </p:nvSpPr>
        <p:spPr>
          <a:xfrm>
            <a:off x="2034659" y="6068074"/>
            <a:ext cx="66594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t>Note:</a:t>
            </a:r>
            <a:r>
              <a:rPr lang="en-US" sz="1200" b="1" i="1" dirty="0">
                <a:solidFill>
                  <a:srgbClr val="0070C0"/>
                </a:solidFill>
              </a:rPr>
              <a:t> The State Board of Education requires all students to complete an elective focus program of study with no less than three credits to prepare for postsecondary study and lifelong learning. Elective focus selection must be finalized by the end of the sophomore year.</a:t>
            </a:r>
          </a:p>
        </p:txBody>
      </p:sp>
      <p:pic>
        <p:nvPicPr>
          <p:cNvPr id="7" name="Graphic 11" descr="Warning outline">
            <a:extLst>
              <a:ext uri="{FF2B5EF4-FFF2-40B4-BE49-F238E27FC236}">
                <a16:creationId xmlns:a16="http://schemas.microsoft.com/office/drawing/2014/main" id="{09ED8A7A-82F6-0D9F-DF92-3FA00C32B96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28103" y="6114370"/>
            <a:ext cx="611802" cy="642662"/>
          </a:xfrm>
          <a:prstGeom prst="rect">
            <a:avLst/>
          </a:prstGeom>
        </p:spPr>
      </p:pic>
    </p:spTree>
    <p:extLst>
      <p:ext uri="{BB962C8B-B14F-4D97-AF65-F5344CB8AC3E}">
        <p14:creationId xmlns:p14="http://schemas.microsoft.com/office/powerpoint/2010/main" val="4011626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67838FC3-1F39-482C-BFB4-F6753B6064C1}"/>
              </a:ext>
            </a:extLst>
          </p:cNvPr>
          <p:cNvSpPr>
            <a:spLocks noGrp="1"/>
          </p:cNvSpPr>
          <p:nvPr>
            <p:ph type="sldNum" sz="quarter" idx="12"/>
          </p:nvPr>
        </p:nvSpPr>
        <p:spPr/>
        <p:txBody>
          <a:bodyPr/>
          <a:lstStyle/>
          <a:p>
            <a:fld id="{1B6781E8-7A9C-4F2F-BA58-9CD544442227}" type="slidenum">
              <a:rPr lang="en-US" smtClean="0"/>
              <a:pPr/>
              <a:t>8</a:t>
            </a:fld>
            <a:endParaRPr lang="en-US"/>
          </a:p>
        </p:txBody>
      </p:sp>
      <p:sp>
        <p:nvSpPr>
          <p:cNvPr id="10" name="Rectangle 9">
            <a:extLst>
              <a:ext uri="{FF2B5EF4-FFF2-40B4-BE49-F238E27FC236}">
                <a16:creationId xmlns:a16="http://schemas.microsoft.com/office/drawing/2014/main" id="{50446F53-E6BE-4FF0-9986-A34263FB2806}"/>
              </a:ext>
            </a:extLst>
          </p:cNvPr>
          <p:cNvSpPr/>
          <p:nvPr/>
        </p:nvSpPr>
        <p:spPr>
          <a:xfrm>
            <a:off x="1173038" y="93310"/>
            <a:ext cx="7631723" cy="369332"/>
          </a:xfrm>
          <a:prstGeom prst="rect">
            <a:avLst/>
          </a:prstGeom>
        </p:spPr>
        <p:txBody>
          <a:bodyPr wrap="square" lIns="91440" tIns="45720" rIns="91440" bIns="45720" anchor="t">
            <a:spAutoFit/>
          </a:bodyPr>
          <a:lstStyle/>
          <a:p>
            <a:r>
              <a:rPr lang="en-US" b="1"/>
              <a:t>TN HIGH SCHOOL GRADUATION REQUIREMENTS Credit Substitutions</a:t>
            </a:r>
            <a:endParaRPr lang="en-US" sz="1600" err="1"/>
          </a:p>
        </p:txBody>
      </p:sp>
      <p:graphicFrame>
        <p:nvGraphicFramePr>
          <p:cNvPr id="17" name="Diagram 16">
            <a:extLst>
              <a:ext uri="{FF2B5EF4-FFF2-40B4-BE49-F238E27FC236}">
                <a16:creationId xmlns:a16="http://schemas.microsoft.com/office/drawing/2014/main" id="{49FA2E20-F8A1-431F-85BF-19EC2E63F6C3}"/>
              </a:ext>
            </a:extLst>
          </p:cNvPr>
          <p:cNvGraphicFramePr/>
          <p:nvPr/>
        </p:nvGraphicFramePr>
        <p:xfrm>
          <a:off x="756138" y="1872667"/>
          <a:ext cx="7631723" cy="83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a:extLst>
              <a:ext uri="{FF2B5EF4-FFF2-40B4-BE49-F238E27FC236}">
                <a16:creationId xmlns:a16="http://schemas.microsoft.com/office/drawing/2014/main" id="{96AFC501-C93F-4C67-AC58-7F850C24B93F}"/>
              </a:ext>
            </a:extLst>
          </p:cNvPr>
          <p:cNvGraphicFramePr>
            <a:graphicFrameLocks noGrp="1"/>
          </p:cNvGraphicFramePr>
          <p:nvPr>
            <p:extLst>
              <p:ext uri="{D42A27DB-BD31-4B8C-83A1-F6EECF244321}">
                <p14:modId xmlns:p14="http://schemas.microsoft.com/office/powerpoint/2010/main" val="372366818"/>
              </p:ext>
            </p:extLst>
          </p:nvPr>
        </p:nvGraphicFramePr>
        <p:xfrm>
          <a:off x="1571761" y="425155"/>
          <a:ext cx="6480629" cy="2981618"/>
        </p:xfrm>
        <a:graphic>
          <a:graphicData uri="http://schemas.openxmlformats.org/drawingml/2006/table">
            <a:tbl>
              <a:tblPr firstRow="1" bandRow="1">
                <a:tableStyleId>{5C22544A-7EE6-4342-B048-85BDC9FD1C3A}</a:tableStyleId>
              </a:tblPr>
              <a:tblGrid>
                <a:gridCol w="6480629">
                  <a:extLst>
                    <a:ext uri="{9D8B030D-6E8A-4147-A177-3AD203B41FA5}">
                      <a16:colId xmlns:a16="http://schemas.microsoft.com/office/drawing/2014/main" val="3737388326"/>
                    </a:ext>
                  </a:extLst>
                </a:gridCol>
              </a:tblGrid>
              <a:tr h="238125">
                <a:tc>
                  <a:txBody>
                    <a:bodyPr/>
                    <a:lstStyle/>
                    <a:p>
                      <a:pPr algn="ctr" fontAlgn="b"/>
                      <a:r>
                        <a:rPr lang="en-US" sz="1400">
                          <a:effectLst/>
                        </a:rPr>
                        <a:t>Credit Substitutions </a:t>
                      </a:r>
                      <a:endParaRPr lang="en-US" sz="1400" b="1">
                        <a:effectLst/>
                        <a:latin typeface="Arial" panose="020B0604020202020204" pitchFamily="34" charset="0"/>
                      </a:endParaRPr>
                    </a:p>
                  </a:txBody>
                  <a:tcPr marL="9525" marR="9525" marT="9525" anchor="b">
                    <a:solidFill>
                      <a:schemeClr val="bg2">
                        <a:lumMod val="90000"/>
                      </a:schemeClr>
                    </a:solidFill>
                  </a:tcPr>
                </a:tc>
                <a:extLst>
                  <a:ext uri="{0D108BD9-81ED-4DB2-BD59-A6C34878D82A}">
                    <a16:rowId xmlns:a16="http://schemas.microsoft.com/office/drawing/2014/main" val="4058904946"/>
                  </a:ext>
                </a:extLst>
              </a:tr>
              <a:tr h="228600">
                <a:tc>
                  <a:txBody>
                    <a:bodyPr/>
                    <a:lstStyle/>
                    <a:p>
                      <a:pPr marL="285750" lvl="0" indent="-285750">
                        <a:buFont typeface="Wingdings"/>
                        <a:buChar char="Ø"/>
                      </a:pPr>
                      <a:r>
                        <a:rPr lang="en-US" sz="1400">
                          <a:effectLst/>
                        </a:rPr>
                        <a:t>Economics- Marketing I</a:t>
                      </a:r>
                      <a:endParaRPr lang="en-US" sz="1400">
                        <a:effectLst/>
                        <a:latin typeface="Arial"/>
                      </a:endParaRPr>
                    </a:p>
                  </a:txBody>
                  <a:tcPr marL="9524" marR="9524" marT="9524">
                    <a:solidFill>
                      <a:schemeClr val="bg1"/>
                    </a:solidFill>
                  </a:tcPr>
                </a:tc>
                <a:extLst>
                  <a:ext uri="{0D108BD9-81ED-4DB2-BD59-A6C34878D82A}">
                    <a16:rowId xmlns:a16="http://schemas.microsoft.com/office/drawing/2014/main" val="3655794765"/>
                  </a:ext>
                </a:extLst>
              </a:tr>
              <a:tr h="287401">
                <a:tc>
                  <a:txBody>
                    <a:bodyPr/>
                    <a:lstStyle/>
                    <a:p>
                      <a:pPr marL="285750" lvl="0" indent="-285750">
                        <a:buFont typeface="Wingdings"/>
                        <a:buChar char="Ø"/>
                      </a:pPr>
                      <a:r>
                        <a:rPr lang="en-US" sz="1400">
                          <a:effectLst/>
                        </a:rPr>
                        <a:t>English III- DE English 1010 </a:t>
                      </a:r>
                      <a:endParaRPr lang="en-US" sz="1400">
                        <a:effectLst/>
                        <a:latin typeface="Arial"/>
                      </a:endParaRPr>
                    </a:p>
                  </a:txBody>
                  <a:tcPr marL="9524" marR="9524" marT="9524">
                    <a:solidFill>
                      <a:schemeClr val="bg1"/>
                    </a:solidFill>
                  </a:tcPr>
                </a:tc>
                <a:extLst>
                  <a:ext uri="{0D108BD9-81ED-4DB2-BD59-A6C34878D82A}">
                    <a16:rowId xmlns:a16="http://schemas.microsoft.com/office/drawing/2014/main" val="4283961261"/>
                  </a:ext>
                </a:extLst>
              </a:tr>
              <a:tr h="238124">
                <a:tc>
                  <a:txBody>
                    <a:bodyPr/>
                    <a:lstStyle/>
                    <a:p>
                      <a:pPr marL="285750" lvl="0" indent="-285750">
                        <a:buFont typeface="Wingdings"/>
                        <a:buChar char="Ø"/>
                      </a:pPr>
                      <a:r>
                        <a:rPr lang="en-US" sz="1400">
                          <a:effectLst/>
                        </a:rPr>
                        <a:t>English IV- DE English 1010 or DE 1 English 1020 </a:t>
                      </a:r>
                      <a:endParaRPr lang="en-US" sz="1400">
                        <a:effectLst/>
                        <a:latin typeface="Arial"/>
                      </a:endParaRPr>
                    </a:p>
                  </a:txBody>
                  <a:tcPr marL="9524" marR="9524" marT="9524">
                    <a:solidFill>
                      <a:schemeClr val="bg1"/>
                    </a:solidFill>
                  </a:tcPr>
                </a:tc>
                <a:extLst>
                  <a:ext uri="{0D108BD9-81ED-4DB2-BD59-A6C34878D82A}">
                    <a16:rowId xmlns:a16="http://schemas.microsoft.com/office/drawing/2014/main" val="1951260441"/>
                  </a:ext>
                </a:extLst>
              </a:tr>
              <a:tr h="276780">
                <a:tc>
                  <a:txBody>
                    <a:bodyPr/>
                    <a:lstStyle/>
                    <a:p>
                      <a:pPr marL="285750" lvl="0" indent="-285750">
                        <a:buFont typeface="Wingdings"/>
                        <a:buChar char="Ø"/>
                      </a:pPr>
                      <a:r>
                        <a:rPr lang="en-US" sz="1400">
                          <a:effectLst/>
                        </a:rPr>
                        <a:t>Fine Art- Digital Arts I </a:t>
                      </a:r>
                      <a:endParaRPr lang="en-US" sz="1400">
                        <a:effectLst/>
                        <a:latin typeface="Arial"/>
                      </a:endParaRPr>
                    </a:p>
                  </a:txBody>
                  <a:tcPr marL="9524" marR="9524" marT="9524">
                    <a:solidFill>
                      <a:schemeClr val="bg1"/>
                    </a:solidFill>
                  </a:tcPr>
                </a:tc>
                <a:extLst>
                  <a:ext uri="{0D108BD9-81ED-4DB2-BD59-A6C34878D82A}">
                    <a16:rowId xmlns:a16="http://schemas.microsoft.com/office/drawing/2014/main" val="3041831972"/>
                  </a:ext>
                </a:extLst>
              </a:tr>
              <a:tr h="238124">
                <a:tc>
                  <a:txBody>
                    <a:bodyPr/>
                    <a:lstStyle/>
                    <a:p>
                      <a:pPr marL="285750" lvl="0" indent="-285750">
                        <a:buFont typeface="Wingdings"/>
                        <a:buChar char="Ø"/>
                      </a:pPr>
                      <a:r>
                        <a:rPr lang="en-US" sz="1400">
                          <a:effectLst/>
                        </a:rPr>
                        <a:t>Life Wellness- JROTC (1 year) </a:t>
                      </a:r>
                      <a:endParaRPr lang="en-US" sz="1400">
                        <a:effectLst/>
                        <a:latin typeface="Arial"/>
                      </a:endParaRPr>
                    </a:p>
                  </a:txBody>
                  <a:tcPr marL="9524" marR="9524" marT="9524">
                    <a:solidFill>
                      <a:schemeClr val="bg1"/>
                    </a:solidFill>
                  </a:tcPr>
                </a:tc>
                <a:extLst>
                  <a:ext uri="{0D108BD9-81ED-4DB2-BD59-A6C34878D82A}">
                    <a16:rowId xmlns:a16="http://schemas.microsoft.com/office/drawing/2014/main" val="653199564"/>
                  </a:ext>
                </a:extLst>
              </a:tr>
              <a:tr h="238124">
                <a:tc>
                  <a:txBody>
                    <a:bodyPr/>
                    <a:lstStyle/>
                    <a:p>
                      <a:pPr marL="285750" lvl="0" indent="-285750">
                        <a:buFont typeface="Wingdings"/>
                        <a:buChar char="Ø"/>
                      </a:pPr>
                      <a:r>
                        <a:rPr lang="en-US" sz="1400">
                          <a:effectLst/>
                        </a:rPr>
                        <a:t>PE- JROTC (2 years), Marching Band, or School Sports team</a:t>
                      </a:r>
                      <a:endParaRPr lang="en-US" sz="1400">
                        <a:effectLst/>
                        <a:latin typeface="Arial"/>
                      </a:endParaRPr>
                    </a:p>
                  </a:txBody>
                  <a:tcPr marL="9524" marR="9524" marT="9524">
                    <a:solidFill>
                      <a:schemeClr val="bg1"/>
                    </a:solidFill>
                  </a:tcPr>
                </a:tc>
                <a:extLst>
                  <a:ext uri="{0D108BD9-81ED-4DB2-BD59-A6C34878D82A}">
                    <a16:rowId xmlns:a16="http://schemas.microsoft.com/office/drawing/2014/main" val="255056186"/>
                  </a:ext>
                </a:extLst>
              </a:tr>
              <a:tr h="238124">
                <a:tc>
                  <a:txBody>
                    <a:bodyPr/>
                    <a:lstStyle/>
                    <a:p>
                      <a:pPr marL="285750" lvl="0" indent="-285750">
                        <a:buFont typeface="Wingdings"/>
                        <a:buChar char="Ø"/>
                      </a:pPr>
                      <a:r>
                        <a:rPr lang="en-US" sz="1400" b="0" i="0" u="none" strike="noStrike" noProof="0">
                          <a:solidFill>
                            <a:srgbClr val="000000"/>
                          </a:solidFill>
                          <a:effectLst/>
                          <a:latin typeface="Corbel"/>
                        </a:rPr>
                        <a:t>Personal Finance </a:t>
                      </a:r>
                      <a:r>
                        <a:rPr lang="en-US" sz="1400" b="1" i="0" u="sng" strike="noStrike" noProof="0">
                          <a:solidFill>
                            <a:srgbClr val="000000"/>
                          </a:solidFill>
                          <a:effectLst/>
                          <a:latin typeface="Corbel"/>
                        </a:rPr>
                        <a:t>OR</a:t>
                      </a:r>
                      <a:r>
                        <a:rPr lang="en-US" sz="1400" b="0" i="0" u="none" strike="noStrike" noProof="0">
                          <a:solidFill>
                            <a:srgbClr val="000000"/>
                          </a:solidFill>
                          <a:effectLst/>
                          <a:latin typeface="Corbel"/>
                        </a:rPr>
                        <a:t> US Gov- JROTC (3 years)</a:t>
                      </a:r>
                    </a:p>
                  </a:txBody>
                  <a:tcPr marL="9524" marR="9524" marT="9524">
                    <a:solidFill>
                      <a:schemeClr val="bg1"/>
                    </a:solidFill>
                  </a:tcPr>
                </a:tc>
                <a:extLst>
                  <a:ext uri="{0D108BD9-81ED-4DB2-BD59-A6C34878D82A}">
                    <a16:rowId xmlns:a16="http://schemas.microsoft.com/office/drawing/2014/main" val="3393929628"/>
                  </a:ext>
                </a:extLst>
              </a:tr>
              <a:tr h="238124">
                <a:tc>
                  <a:txBody>
                    <a:bodyPr/>
                    <a:lstStyle/>
                    <a:p>
                      <a:pPr marL="285750" lvl="0" indent="-285750">
                        <a:buFont typeface="Wingdings"/>
                        <a:buChar char="Ø"/>
                      </a:pPr>
                      <a:r>
                        <a:rPr lang="en-US" sz="1400">
                          <a:effectLst/>
                        </a:rPr>
                        <a:t>World History-AP Human Geography</a:t>
                      </a:r>
                      <a:endParaRPr lang="en-US" sz="1400">
                        <a:effectLst/>
                        <a:latin typeface="Arial"/>
                      </a:endParaRPr>
                    </a:p>
                  </a:txBody>
                  <a:tcPr marL="9524" marR="9524" marT="9524">
                    <a:solidFill>
                      <a:schemeClr val="bg1"/>
                    </a:solidFill>
                  </a:tcPr>
                </a:tc>
                <a:extLst>
                  <a:ext uri="{0D108BD9-81ED-4DB2-BD59-A6C34878D82A}">
                    <a16:rowId xmlns:a16="http://schemas.microsoft.com/office/drawing/2014/main" val="4106221291"/>
                  </a:ext>
                </a:extLst>
              </a:tr>
              <a:tr h="238124">
                <a:tc>
                  <a:txBody>
                    <a:bodyPr/>
                    <a:lstStyle/>
                    <a:p>
                      <a:pPr marL="285750" lvl="0" indent="-285750">
                        <a:buFont typeface="Wingdings"/>
                        <a:buChar char="Ø"/>
                      </a:pPr>
                      <a:r>
                        <a:rPr lang="en-US" sz="1400">
                          <a:effectLst/>
                        </a:rPr>
                        <a:t>All Honors/Pre-AP/ SDC/AP cover the standard course requirement</a:t>
                      </a:r>
                    </a:p>
                  </a:txBody>
                  <a:tcPr marL="9524" marR="9524" marT="9524">
                    <a:solidFill>
                      <a:schemeClr val="bg1"/>
                    </a:solidFill>
                  </a:tcPr>
                </a:tc>
                <a:extLst>
                  <a:ext uri="{0D108BD9-81ED-4DB2-BD59-A6C34878D82A}">
                    <a16:rowId xmlns:a16="http://schemas.microsoft.com/office/drawing/2014/main" val="1294184300"/>
                  </a:ext>
                </a:extLst>
              </a:tr>
              <a:tr h="238124">
                <a:tc>
                  <a:txBody>
                    <a:bodyPr/>
                    <a:lstStyle/>
                    <a:p>
                      <a:pPr marL="285750" lvl="0" indent="-285750">
                        <a:buFont typeface="Wingdings"/>
                        <a:buChar char="Ø"/>
                      </a:pPr>
                      <a:r>
                        <a:rPr lang="en-US" sz="1400">
                          <a:effectLst/>
                        </a:rPr>
                        <a:t>Not all DE credits cover the standard course requirement- check with the counselor</a:t>
                      </a:r>
                    </a:p>
                  </a:txBody>
                  <a:tcPr marL="9524" marR="9524" marT="9524">
                    <a:solidFill>
                      <a:schemeClr val="bg1"/>
                    </a:solidFill>
                  </a:tcPr>
                </a:tc>
                <a:extLst>
                  <a:ext uri="{0D108BD9-81ED-4DB2-BD59-A6C34878D82A}">
                    <a16:rowId xmlns:a16="http://schemas.microsoft.com/office/drawing/2014/main" val="3397646239"/>
                  </a:ext>
                </a:extLst>
              </a:tr>
            </a:tbl>
          </a:graphicData>
        </a:graphic>
      </p:graphicFrame>
      <p:graphicFrame>
        <p:nvGraphicFramePr>
          <p:cNvPr id="7" name="Table 8">
            <a:extLst>
              <a:ext uri="{FF2B5EF4-FFF2-40B4-BE49-F238E27FC236}">
                <a16:creationId xmlns:a16="http://schemas.microsoft.com/office/drawing/2014/main" id="{E6F022C4-005C-4D0B-8136-FE67467111AB}"/>
              </a:ext>
            </a:extLst>
          </p:cNvPr>
          <p:cNvGraphicFramePr>
            <a:graphicFrameLocks noGrp="1"/>
          </p:cNvGraphicFramePr>
          <p:nvPr>
            <p:extLst>
              <p:ext uri="{D42A27DB-BD31-4B8C-83A1-F6EECF244321}">
                <p14:modId xmlns:p14="http://schemas.microsoft.com/office/powerpoint/2010/main" val="2130623276"/>
              </p:ext>
            </p:extLst>
          </p:nvPr>
        </p:nvGraphicFramePr>
        <p:xfrm>
          <a:off x="563190" y="3472579"/>
          <a:ext cx="8463485" cy="889000"/>
        </p:xfrm>
        <a:graphic>
          <a:graphicData uri="http://schemas.openxmlformats.org/drawingml/2006/table">
            <a:tbl>
              <a:tblPr firstRow="1" bandRow="1">
                <a:tableStyleId>{5C22544A-7EE6-4342-B048-85BDC9FD1C3A}</a:tableStyleId>
              </a:tblPr>
              <a:tblGrid>
                <a:gridCol w="8463485">
                  <a:extLst>
                    <a:ext uri="{9D8B030D-6E8A-4147-A177-3AD203B41FA5}">
                      <a16:colId xmlns:a16="http://schemas.microsoft.com/office/drawing/2014/main" val="2837307602"/>
                    </a:ext>
                  </a:extLst>
                </a:gridCol>
              </a:tblGrid>
              <a:tr h="370840">
                <a:tc>
                  <a:txBody>
                    <a:bodyPr/>
                    <a:lstStyle/>
                    <a:p>
                      <a:r>
                        <a:rPr lang="en-US"/>
                        <a:t>Home School/Online School Credits</a:t>
                      </a:r>
                    </a:p>
                  </a:txBody>
                  <a:tcPr>
                    <a:solidFill>
                      <a:schemeClr val="accent1">
                        <a:lumMod val="75000"/>
                      </a:schemeClr>
                    </a:solidFill>
                  </a:tcPr>
                </a:tc>
                <a:extLst>
                  <a:ext uri="{0D108BD9-81ED-4DB2-BD59-A6C34878D82A}">
                    <a16:rowId xmlns:a16="http://schemas.microsoft.com/office/drawing/2014/main" val="687670723"/>
                  </a:ext>
                </a:extLst>
              </a:tr>
              <a:tr h="370839">
                <a:tc>
                  <a:txBody>
                    <a:bodyPr/>
                    <a:lstStyle/>
                    <a:p>
                      <a:pPr lvl="0">
                        <a:buNone/>
                      </a:pPr>
                      <a:r>
                        <a:rPr lang="en-US" sz="1400"/>
                        <a:t>For students to receive graduation credit for high school courses taken online or from a homeschool program, the courses must be taken from a nationally or regionally accredited program.  </a:t>
                      </a:r>
                    </a:p>
                  </a:txBody>
                  <a:tcPr>
                    <a:solidFill>
                      <a:schemeClr val="bg1"/>
                    </a:solidFill>
                  </a:tcPr>
                </a:tc>
                <a:extLst>
                  <a:ext uri="{0D108BD9-81ED-4DB2-BD59-A6C34878D82A}">
                    <a16:rowId xmlns:a16="http://schemas.microsoft.com/office/drawing/2014/main" val="3722267328"/>
                  </a:ext>
                </a:extLst>
              </a:tr>
            </a:tbl>
          </a:graphicData>
        </a:graphic>
      </p:graphicFrame>
      <p:graphicFrame>
        <p:nvGraphicFramePr>
          <p:cNvPr id="19" name="Table 18">
            <a:extLst>
              <a:ext uri="{FF2B5EF4-FFF2-40B4-BE49-F238E27FC236}">
                <a16:creationId xmlns:a16="http://schemas.microsoft.com/office/drawing/2014/main" id="{81445C5F-9A6F-4854-B7B8-4C3F48755B2D}"/>
              </a:ext>
            </a:extLst>
          </p:cNvPr>
          <p:cNvGraphicFramePr>
            <a:graphicFrameLocks noGrp="1"/>
          </p:cNvGraphicFramePr>
          <p:nvPr>
            <p:extLst>
              <p:ext uri="{D42A27DB-BD31-4B8C-83A1-F6EECF244321}">
                <p14:modId xmlns:p14="http://schemas.microsoft.com/office/powerpoint/2010/main" val="1597581956"/>
              </p:ext>
            </p:extLst>
          </p:nvPr>
        </p:nvGraphicFramePr>
        <p:xfrm>
          <a:off x="138545" y="4548909"/>
          <a:ext cx="8937486" cy="1870958"/>
        </p:xfrm>
        <a:graphic>
          <a:graphicData uri="http://schemas.openxmlformats.org/drawingml/2006/table">
            <a:tbl>
              <a:tblPr firstRow="1" bandRow="1">
                <a:tableStyleId>{5C22544A-7EE6-4342-B048-85BDC9FD1C3A}</a:tableStyleId>
              </a:tblPr>
              <a:tblGrid>
                <a:gridCol w="8937486">
                  <a:extLst>
                    <a:ext uri="{9D8B030D-6E8A-4147-A177-3AD203B41FA5}">
                      <a16:colId xmlns:a16="http://schemas.microsoft.com/office/drawing/2014/main" val="3027247195"/>
                    </a:ext>
                  </a:extLst>
                </a:gridCol>
              </a:tblGrid>
              <a:tr h="407918">
                <a:tc>
                  <a:txBody>
                    <a:bodyPr/>
                    <a:lstStyle/>
                    <a:p>
                      <a:pPr rtl="0" fontAlgn="base"/>
                      <a:r>
                        <a:rPr lang="en-US" sz="1600">
                          <a:effectLst/>
                        </a:rPr>
                        <a:t>Early Graduation</a:t>
                      </a:r>
                      <a:endParaRPr lang="en-US" sz="1600" b="1">
                        <a:solidFill>
                          <a:srgbClr val="FFFFFF"/>
                        </a:solidFill>
                        <a:effectLst/>
                      </a:endParaRPr>
                    </a:p>
                  </a:txBody>
                  <a:tcPr>
                    <a:solidFill>
                      <a:schemeClr val="bg1">
                        <a:lumMod val="50000"/>
                      </a:schemeClr>
                    </a:solidFill>
                  </a:tcPr>
                </a:tc>
                <a:extLst>
                  <a:ext uri="{0D108BD9-81ED-4DB2-BD59-A6C34878D82A}">
                    <a16:rowId xmlns:a16="http://schemas.microsoft.com/office/drawing/2014/main" val="985309602"/>
                  </a:ext>
                </a:extLst>
              </a:tr>
              <a:tr h="407918">
                <a:tc>
                  <a:txBody>
                    <a:bodyPr/>
                    <a:lstStyle/>
                    <a:p>
                      <a:pPr rtl="0" fontAlgn="base"/>
                      <a:r>
                        <a:rPr lang="en-US" sz="1400">
                          <a:effectLst/>
                        </a:rPr>
                        <a:t>Students may apply to graduate 1 semester early if they meet their graduations requirements by December of their senior year.  Students should work with their counselor the spring of their junior year and apply at the beginning of their senior year.  The request will be approved or denied by Maury County Board of Education.</a:t>
                      </a:r>
                      <a:endParaRPr lang="en-US" sz="1400" err="1">
                        <a:effectLst/>
                      </a:endParaRPr>
                    </a:p>
                  </a:txBody>
                  <a:tcPr>
                    <a:solidFill>
                      <a:schemeClr val="tx2">
                        <a:lumMod val="10000"/>
                        <a:lumOff val="90000"/>
                      </a:schemeClr>
                    </a:solidFill>
                  </a:tcPr>
                </a:tc>
                <a:extLst>
                  <a:ext uri="{0D108BD9-81ED-4DB2-BD59-A6C34878D82A}">
                    <a16:rowId xmlns:a16="http://schemas.microsoft.com/office/drawing/2014/main" val="1875734692"/>
                  </a:ext>
                </a:extLst>
              </a:tr>
              <a:tr h="407917">
                <a:tc>
                  <a:txBody>
                    <a:bodyPr/>
                    <a:lstStyle/>
                    <a:p>
                      <a:pPr lvl="0">
                        <a:buNone/>
                      </a:pPr>
                      <a:r>
                        <a:rPr lang="en-US" sz="1400" b="0" i="0" u="none" strike="noStrike" noProof="0">
                          <a:solidFill>
                            <a:srgbClr val="131E29"/>
                          </a:solidFill>
                          <a:effectLst/>
                          <a:latin typeface="Corbel"/>
                        </a:rPr>
                        <a:t>Students interested in graduating before their senior year must do so through the Tennessee Move on When Ready program and meet with their counselor by the end of their 10th grade year. Students must meet the TN MOWR requirements to be eligible.</a:t>
                      </a:r>
                      <a:r>
                        <a:rPr lang="en-US" sz="1400" b="0" i="0" u="none" strike="noStrike" noProof="0">
                          <a:solidFill>
                            <a:srgbClr val="131E29"/>
                          </a:solidFill>
                          <a:effectLst/>
                          <a:latin typeface="Myanmar Text"/>
                        </a:rPr>
                        <a:t> </a:t>
                      </a:r>
                      <a:endParaRPr lang="en-US" sz="1400">
                        <a:effectLst/>
                      </a:endParaRPr>
                    </a:p>
                  </a:txBody>
                  <a:tcPr>
                    <a:solidFill>
                      <a:schemeClr val="bg1">
                        <a:lumMod val="95000"/>
                      </a:schemeClr>
                    </a:solidFill>
                  </a:tcPr>
                </a:tc>
                <a:extLst>
                  <a:ext uri="{0D108BD9-81ED-4DB2-BD59-A6C34878D82A}">
                    <a16:rowId xmlns:a16="http://schemas.microsoft.com/office/drawing/2014/main" val="3561125614"/>
                  </a:ext>
                </a:extLst>
              </a:tr>
            </a:tbl>
          </a:graphicData>
        </a:graphic>
      </p:graphicFrame>
    </p:spTree>
    <p:extLst>
      <p:ext uri="{BB962C8B-B14F-4D97-AF65-F5344CB8AC3E}">
        <p14:creationId xmlns:p14="http://schemas.microsoft.com/office/powerpoint/2010/main" val="1176090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98000"/>
              </a:schemeClr>
            </a:gs>
          </a:gsLst>
          <a:lin ang="5400000" scaled="0"/>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6D51F8-7C05-42D6-AE63-0493DEC2B327}"/>
              </a:ext>
            </a:extLst>
          </p:cNvPr>
          <p:cNvSpPr>
            <a:spLocks noGrp="1"/>
          </p:cNvSpPr>
          <p:nvPr>
            <p:ph type="sldNum" sz="quarter" idx="12"/>
          </p:nvPr>
        </p:nvSpPr>
        <p:spPr>
          <a:xfrm>
            <a:off x="8608855" y="6405717"/>
            <a:ext cx="413375" cy="365125"/>
          </a:xfrm>
        </p:spPr>
        <p:txBody>
          <a:bodyPr>
            <a:normAutofit/>
          </a:bodyPr>
          <a:lstStyle/>
          <a:p>
            <a:pPr>
              <a:spcAft>
                <a:spcPts val="600"/>
              </a:spcAft>
            </a:pPr>
            <a:fld id="{1B6781E8-7A9C-4F2F-BA58-9CD544442227}" type="slidenum">
              <a:rPr lang="en-US" smtClean="0"/>
              <a:pPr>
                <a:spcAft>
                  <a:spcPts val="600"/>
                </a:spcAft>
              </a:pPr>
              <a:t>9</a:t>
            </a:fld>
            <a:endParaRPr lang="en-US"/>
          </a:p>
        </p:txBody>
      </p:sp>
      <p:graphicFrame>
        <p:nvGraphicFramePr>
          <p:cNvPr id="5" name="Table 5">
            <a:extLst>
              <a:ext uri="{FF2B5EF4-FFF2-40B4-BE49-F238E27FC236}">
                <a16:creationId xmlns:a16="http://schemas.microsoft.com/office/drawing/2014/main" id="{0B47B697-9155-4562-BB30-DE008B145320}"/>
              </a:ext>
            </a:extLst>
          </p:cNvPr>
          <p:cNvGraphicFramePr>
            <a:graphicFrameLocks noGrp="1"/>
          </p:cNvGraphicFramePr>
          <p:nvPr>
            <p:extLst>
              <p:ext uri="{D42A27DB-BD31-4B8C-83A1-F6EECF244321}">
                <p14:modId xmlns:p14="http://schemas.microsoft.com/office/powerpoint/2010/main" val="664702231"/>
              </p:ext>
            </p:extLst>
          </p:nvPr>
        </p:nvGraphicFramePr>
        <p:xfrm>
          <a:off x="1424405" y="1531009"/>
          <a:ext cx="1739503" cy="1718238"/>
        </p:xfrm>
        <a:graphic>
          <a:graphicData uri="http://schemas.openxmlformats.org/drawingml/2006/table">
            <a:tbl>
              <a:tblPr firstRow="1" bandRow="1">
                <a:tableStyleId>{073A0DAA-6AF3-43AB-8588-CEC1D06C72B9}</a:tableStyleId>
              </a:tblPr>
              <a:tblGrid>
                <a:gridCol w="760840">
                  <a:extLst>
                    <a:ext uri="{9D8B030D-6E8A-4147-A177-3AD203B41FA5}">
                      <a16:colId xmlns:a16="http://schemas.microsoft.com/office/drawing/2014/main" val="2369684098"/>
                    </a:ext>
                  </a:extLst>
                </a:gridCol>
                <a:gridCol w="978663">
                  <a:extLst>
                    <a:ext uri="{9D8B030D-6E8A-4147-A177-3AD203B41FA5}">
                      <a16:colId xmlns:a16="http://schemas.microsoft.com/office/drawing/2014/main" val="1652297424"/>
                    </a:ext>
                  </a:extLst>
                </a:gridCol>
              </a:tblGrid>
              <a:tr h="286373">
                <a:tc>
                  <a:txBody>
                    <a:bodyPr/>
                    <a:lstStyle/>
                    <a:p>
                      <a:r>
                        <a:rPr lang="en-US" sz="1200">
                          <a:solidFill>
                            <a:schemeClr val="tx1"/>
                          </a:solidFill>
                        </a:rPr>
                        <a:t>Grade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solidFill>
                        </a:rPr>
                        <a:t>Percentage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50095723"/>
                  </a:ext>
                </a:extLst>
              </a:tr>
              <a:tr h="286373">
                <a:tc>
                  <a:txBody>
                    <a:bodyPr/>
                    <a:lstStyle/>
                    <a:p>
                      <a:r>
                        <a:rPr lang="en-US" sz="120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t>90-100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72903504"/>
                  </a:ext>
                </a:extLst>
              </a:tr>
              <a:tr h="286373">
                <a:tc>
                  <a:txBody>
                    <a:bodyPr/>
                    <a:lstStyle/>
                    <a:p>
                      <a:r>
                        <a:rPr lang="en-US" sz="120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t>80-89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05561321"/>
                  </a:ext>
                </a:extLst>
              </a:tr>
              <a:tr h="286373">
                <a:tc>
                  <a:txBody>
                    <a:bodyPr/>
                    <a:lstStyle/>
                    <a:p>
                      <a:r>
                        <a:rPr lang="en-US" sz="120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t>70-79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73263793"/>
                  </a:ext>
                </a:extLst>
              </a:tr>
              <a:tr h="286373">
                <a:tc>
                  <a:txBody>
                    <a:bodyPr/>
                    <a:lstStyle/>
                    <a:p>
                      <a:r>
                        <a:rPr lang="en-US" sz="120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t>60-69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6412921"/>
                  </a:ext>
                </a:extLst>
              </a:tr>
              <a:tr h="286373">
                <a:tc>
                  <a:txBody>
                    <a:bodyPr/>
                    <a:lstStyle/>
                    <a:p>
                      <a:r>
                        <a:rPr lang="en-US" sz="120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t>0-59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6254827"/>
                  </a:ext>
                </a:extLst>
              </a:tr>
            </a:tbl>
          </a:graphicData>
        </a:graphic>
      </p:graphicFrame>
      <p:sp>
        <p:nvSpPr>
          <p:cNvPr id="7" name="TextBox 6">
            <a:extLst>
              <a:ext uri="{FF2B5EF4-FFF2-40B4-BE49-F238E27FC236}">
                <a16:creationId xmlns:a16="http://schemas.microsoft.com/office/drawing/2014/main" id="{F182AD96-3C36-4A12-8B92-4452FFB4A30F}"/>
              </a:ext>
            </a:extLst>
          </p:cNvPr>
          <p:cNvSpPr txBox="1"/>
          <p:nvPr/>
        </p:nvSpPr>
        <p:spPr>
          <a:xfrm>
            <a:off x="6785924" y="38590"/>
            <a:ext cx="2233304" cy="646331"/>
          </a:xfrm>
          <a:prstGeom prst="rect">
            <a:avLst/>
          </a:prstGeom>
          <a:noFill/>
        </p:spPr>
        <p:txBody>
          <a:bodyPr wrap="none" lIns="91440" tIns="45720" rIns="91440" bIns="45720" rtlCol="0" anchor="t">
            <a:spAutoFit/>
          </a:bodyPr>
          <a:lstStyle/>
          <a:p>
            <a:pPr algn="ctr"/>
            <a:r>
              <a:rPr lang="en-US" b="1"/>
              <a:t>GRADING POLICIES</a:t>
            </a:r>
          </a:p>
          <a:p>
            <a:endParaRPr lang="en-US"/>
          </a:p>
        </p:txBody>
      </p:sp>
      <p:graphicFrame>
        <p:nvGraphicFramePr>
          <p:cNvPr id="19" name="Table 5">
            <a:extLst>
              <a:ext uri="{FF2B5EF4-FFF2-40B4-BE49-F238E27FC236}">
                <a16:creationId xmlns:a16="http://schemas.microsoft.com/office/drawing/2014/main" id="{6E521291-2FE4-4485-B6B0-BD4BF43E5A44}"/>
              </a:ext>
            </a:extLst>
          </p:cNvPr>
          <p:cNvGraphicFramePr>
            <a:graphicFrameLocks noGrp="1"/>
          </p:cNvGraphicFramePr>
          <p:nvPr>
            <p:extLst>
              <p:ext uri="{D42A27DB-BD31-4B8C-83A1-F6EECF244321}">
                <p14:modId xmlns:p14="http://schemas.microsoft.com/office/powerpoint/2010/main" val="633894267"/>
              </p:ext>
            </p:extLst>
          </p:nvPr>
        </p:nvGraphicFramePr>
        <p:xfrm>
          <a:off x="3286681" y="1410584"/>
          <a:ext cx="5559597" cy="1901120"/>
        </p:xfrm>
        <a:graphic>
          <a:graphicData uri="http://schemas.openxmlformats.org/drawingml/2006/table">
            <a:tbl>
              <a:tblPr firstRow="1" bandRow="1">
                <a:tableStyleId>{073A0DAA-6AF3-43AB-8588-CEC1D06C72B9}</a:tableStyleId>
              </a:tblPr>
              <a:tblGrid>
                <a:gridCol w="1863897">
                  <a:extLst>
                    <a:ext uri="{9D8B030D-6E8A-4147-A177-3AD203B41FA5}">
                      <a16:colId xmlns:a16="http://schemas.microsoft.com/office/drawing/2014/main" val="2369684098"/>
                    </a:ext>
                  </a:extLst>
                </a:gridCol>
                <a:gridCol w="3695700">
                  <a:extLst>
                    <a:ext uri="{9D8B030D-6E8A-4147-A177-3AD203B41FA5}">
                      <a16:colId xmlns:a16="http://schemas.microsoft.com/office/drawing/2014/main" val="1652297424"/>
                    </a:ext>
                  </a:extLst>
                </a:gridCol>
              </a:tblGrid>
              <a:tr h="234800">
                <a:tc>
                  <a:txBody>
                    <a:bodyPr/>
                    <a:lstStyle/>
                    <a:p>
                      <a:r>
                        <a:rPr lang="en-US" sz="1200">
                          <a:solidFill>
                            <a:schemeClr val="tx1"/>
                          </a:solidFill>
                        </a:rPr>
                        <a:t>Course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solidFill>
                        </a:rPr>
                        <a:t>Percentage Points Added for Course Difficulty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50095723"/>
                  </a:ext>
                </a:extLst>
              </a:tr>
              <a:tr h="346640">
                <a:tc>
                  <a:txBody>
                    <a:bodyPr/>
                    <a:lstStyle/>
                    <a:p>
                      <a:r>
                        <a:rPr lang="en-US" sz="1200"/>
                        <a:t>Honors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t>+3 added to the semester grade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72903504"/>
                  </a:ext>
                </a:extLst>
              </a:tr>
              <a:tr h="234800">
                <a:tc>
                  <a:txBody>
                    <a:bodyPr/>
                    <a:lstStyle/>
                    <a:p>
                      <a:r>
                        <a:rPr lang="en-US" sz="1200"/>
                        <a:t>State Dual Credit (SDC)</a:t>
                      </a:r>
                    </a:p>
                    <a:p>
                      <a:r>
                        <a:rPr lang="en-US" sz="1200"/>
                        <a:t>Dual Enrollment (DE)</a:t>
                      </a:r>
                    </a:p>
                    <a:p>
                      <a:r>
                        <a:rPr lang="en-US" sz="1200"/>
                        <a:t>Industry Certification (IC)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200"/>
                    </a:p>
                    <a:p>
                      <a:r>
                        <a:rPr lang="en-US" sz="1200"/>
                        <a:t>+4 added to the semester grade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05561321"/>
                  </a:ext>
                </a:extLst>
              </a:tr>
              <a:tr h="234800">
                <a:tc>
                  <a:txBody>
                    <a:bodyPr/>
                    <a:lstStyle/>
                    <a:p>
                      <a:r>
                        <a:rPr lang="en-US" sz="1200"/>
                        <a:t>Advanced Placement (AP)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t>+ 5 added to the first semester grade</a:t>
                      </a:r>
                    </a:p>
                    <a:p>
                      <a:r>
                        <a:rPr lang="en-US" sz="1200"/>
                        <a:t>+5 added to the second semester grade for students that take the AP exam.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73263793"/>
                  </a:ext>
                </a:extLst>
              </a:tr>
            </a:tbl>
          </a:graphicData>
        </a:graphic>
      </p:graphicFrame>
      <p:sp>
        <p:nvSpPr>
          <p:cNvPr id="21" name="TextBox 20">
            <a:extLst>
              <a:ext uri="{FF2B5EF4-FFF2-40B4-BE49-F238E27FC236}">
                <a16:creationId xmlns:a16="http://schemas.microsoft.com/office/drawing/2014/main" id="{A1E5AFC4-531E-4269-906C-9B5ABD1FDA84}"/>
              </a:ext>
            </a:extLst>
          </p:cNvPr>
          <p:cNvSpPr txBox="1"/>
          <p:nvPr/>
        </p:nvSpPr>
        <p:spPr>
          <a:xfrm>
            <a:off x="1347685" y="362886"/>
            <a:ext cx="7354413" cy="1169551"/>
          </a:xfrm>
          <a:prstGeom prst="rect">
            <a:avLst/>
          </a:prstGeom>
          <a:noFill/>
        </p:spPr>
        <p:txBody>
          <a:bodyPr wrap="square" lIns="91440" tIns="45720" rIns="91440" bIns="45720" rtlCol="0" anchor="t">
            <a:spAutoFit/>
          </a:bodyPr>
          <a:lstStyle/>
          <a:p>
            <a:r>
              <a:rPr lang="en-US" sz="1400"/>
              <a:t>MCPS follows the Tennessee Uniform Grading Policy (3.301).  Grade Point Average (GPA) is not weighted.  However, the numerical grade earned in advanced courses are weighted based on the difficulty level of the course.  At BCHS, grades are posted to student transcripts each semester, awarding a ½ credit for each passing course.  The grades on the student’s transcript make up the student’s GPA.</a:t>
            </a:r>
          </a:p>
        </p:txBody>
      </p:sp>
      <p:sp>
        <p:nvSpPr>
          <p:cNvPr id="22" name="TextBox 21">
            <a:extLst>
              <a:ext uri="{FF2B5EF4-FFF2-40B4-BE49-F238E27FC236}">
                <a16:creationId xmlns:a16="http://schemas.microsoft.com/office/drawing/2014/main" id="{8F768E57-C949-4584-A3E6-A617FD00F641}"/>
              </a:ext>
            </a:extLst>
          </p:cNvPr>
          <p:cNvSpPr txBox="1"/>
          <p:nvPr/>
        </p:nvSpPr>
        <p:spPr>
          <a:xfrm>
            <a:off x="5286612" y="3707993"/>
            <a:ext cx="3618611" cy="2246769"/>
          </a:xfrm>
          <a:prstGeom prst="rect">
            <a:avLst/>
          </a:prstGeom>
          <a:noFill/>
          <a:ln>
            <a:solidFill>
              <a:schemeClr val="tx1">
                <a:lumMod val="95000"/>
                <a:lumOff val="5000"/>
              </a:schemeClr>
            </a:solidFill>
          </a:ln>
        </p:spPr>
        <p:txBody>
          <a:bodyPr wrap="square" lIns="91440" tIns="45720" rIns="91440" bIns="45720" rtlCol="0" anchor="t">
            <a:spAutoFit/>
          </a:bodyPr>
          <a:lstStyle/>
          <a:p>
            <a:pPr algn="ctr"/>
            <a:r>
              <a:rPr lang="en-US" sz="1400" b="1"/>
              <a:t>Failed Courses</a:t>
            </a:r>
          </a:p>
          <a:p>
            <a:r>
              <a:rPr lang="en-US" sz="1400"/>
              <a:t>Students who do not earn credit for a course required for graduation have 1 semester after the end of the failed semester to bring the grade to passing.  After that, the student must either retake the course or repeat the course in Credit Recovery.  To be eligible for Credit Recovery, the student must earn a grade above a 50.  Students that score below 50 must retake the course in the classroom.</a:t>
            </a:r>
          </a:p>
        </p:txBody>
      </p:sp>
      <p:graphicFrame>
        <p:nvGraphicFramePr>
          <p:cNvPr id="6" name="Table 5">
            <a:extLst>
              <a:ext uri="{FF2B5EF4-FFF2-40B4-BE49-F238E27FC236}">
                <a16:creationId xmlns:a16="http://schemas.microsoft.com/office/drawing/2014/main" id="{BCEB2CA7-D69B-5F84-25C9-D9BE3609C6D9}"/>
              </a:ext>
            </a:extLst>
          </p:cNvPr>
          <p:cNvGraphicFramePr>
            <a:graphicFrameLocks noGrp="1"/>
          </p:cNvGraphicFramePr>
          <p:nvPr>
            <p:extLst>
              <p:ext uri="{D42A27DB-BD31-4B8C-83A1-F6EECF244321}">
                <p14:modId xmlns:p14="http://schemas.microsoft.com/office/powerpoint/2010/main" val="3049001789"/>
              </p:ext>
            </p:extLst>
          </p:nvPr>
        </p:nvGraphicFramePr>
        <p:xfrm>
          <a:off x="1419049" y="4759365"/>
          <a:ext cx="2960370" cy="1097280"/>
        </p:xfrm>
        <a:graphic>
          <a:graphicData uri="http://schemas.openxmlformats.org/drawingml/2006/table">
            <a:tbl>
              <a:tblPr bandRow="1">
                <a:tableStyleId>{5C22544A-7EE6-4342-B048-85BDC9FD1C3A}</a:tableStyleId>
              </a:tblPr>
              <a:tblGrid>
                <a:gridCol w="1485900">
                  <a:extLst>
                    <a:ext uri="{9D8B030D-6E8A-4147-A177-3AD203B41FA5}">
                      <a16:colId xmlns:a16="http://schemas.microsoft.com/office/drawing/2014/main" val="3176341507"/>
                    </a:ext>
                  </a:extLst>
                </a:gridCol>
                <a:gridCol w="1474470">
                  <a:extLst>
                    <a:ext uri="{9D8B030D-6E8A-4147-A177-3AD203B41FA5}">
                      <a16:colId xmlns:a16="http://schemas.microsoft.com/office/drawing/2014/main" val="391034994"/>
                    </a:ext>
                  </a:extLst>
                </a:gridCol>
              </a:tblGrid>
              <a:tr h="0">
                <a:tc>
                  <a:txBody>
                    <a:bodyPr/>
                    <a:lstStyle/>
                    <a:p>
                      <a:pPr marL="0" marR="0">
                        <a:spcBef>
                          <a:spcPts val="300"/>
                        </a:spcBef>
                        <a:spcAft>
                          <a:spcPts val="300"/>
                        </a:spcAft>
                      </a:pPr>
                      <a:r>
                        <a:rPr lang="en-US">
                          <a:effectLst/>
                        </a:rPr>
                        <a:t>Freshman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300"/>
                        </a:spcBef>
                        <a:spcAft>
                          <a:spcPts val="300"/>
                        </a:spcAft>
                      </a:pPr>
                      <a:r>
                        <a:rPr lang="en-US">
                          <a:effectLst/>
                        </a:rPr>
                        <a:t>0 – 4 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5867758"/>
                  </a:ext>
                </a:extLst>
              </a:tr>
              <a:tr h="0">
                <a:tc>
                  <a:txBody>
                    <a:bodyPr/>
                    <a:lstStyle/>
                    <a:p>
                      <a:pPr marL="0" marR="0">
                        <a:spcBef>
                          <a:spcPts val="300"/>
                        </a:spcBef>
                        <a:spcAft>
                          <a:spcPts val="300"/>
                        </a:spcAft>
                      </a:pPr>
                      <a:r>
                        <a:rPr lang="en-US">
                          <a:effectLst/>
                        </a:rPr>
                        <a:t>Sophomore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300"/>
                        </a:spcBef>
                        <a:spcAft>
                          <a:spcPts val="300"/>
                        </a:spcAft>
                      </a:pPr>
                      <a:r>
                        <a:rPr lang="en-US">
                          <a:effectLst/>
                        </a:rPr>
                        <a:t>5 – 9 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22317280"/>
                  </a:ext>
                </a:extLst>
              </a:tr>
              <a:tr h="0">
                <a:tc>
                  <a:txBody>
                    <a:bodyPr/>
                    <a:lstStyle/>
                    <a:p>
                      <a:pPr marL="0" marR="0">
                        <a:spcBef>
                          <a:spcPts val="300"/>
                        </a:spcBef>
                        <a:spcAft>
                          <a:spcPts val="300"/>
                        </a:spcAft>
                      </a:pPr>
                      <a:r>
                        <a:rPr lang="en-US">
                          <a:effectLst/>
                        </a:rPr>
                        <a:t>Junior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300"/>
                        </a:spcBef>
                        <a:spcAft>
                          <a:spcPts val="300"/>
                        </a:spcAft>
                      </a:pPr>
                      <a:r>
                        <a:rPr lang="en-US">
                          <a:effectLst/>
                        </a:rPr>
                        <a:t>10 – 14 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68770469"/>
                  </a:ext>
                </a:extLst>
              </a:tr>
              <a:tr h="0">
                <a:tc>
                  <a:txBody>
                    <a:bodyPr/>
                    <a:lstStyle/>
                    <a:p>
                      <a:pPr marL="0" marR="0">
                        <a:spcBef>
                          <a:spcPts val="300"/>
                        </a:spcBef>
                        <a:spcAft>
                          <a:spcPts val="300"/>
                        </a:spcAft>
                      </a:pPr>
                      <a:r>
                        <a:rPr lang="en-US">
                          <a:effectLst/>
                        </a:rPr>
                        <a:t>Senior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300"/>
                        </a:spcBef>
                        <a:spcAft>
                          <a:spcPts val="300"/>
                        </a:spcAft>
                      </a:pPr>
                      <a:r>
                        <a:rPr lang="en-US">
                          <a:effectLst/>
                        </a:rPr>
                        <a:t>15 or more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22689537"/>
                  </a:ext>
                </a:extLst>
              </a:tr>
            </a:tbl>
          </a:graphicData>
        </a:graphic>
      </p:graphicFrame>
      <p:sp>
        <p:nvSpPr>
          <p:cNvPr id="9" name="TextBox 8">
            <a:extLst>
              <a:ext uri="{FF2B5EF4-FFF2-40B4-BE49-F238E27FC236}">
                <a16:creationId xmlns:a16="http://schemas.microsoft.com/office/drawing/2014/main" id="{F129F1BE-5249-9B0D-5625-109D22C0E2E8}"/>
              </a:ext>
            </a:extLst>
          </p:cNvPr>
          <p:cNvSpPr txBox="1"/>
          <p:nvPr/>
        </p:nvSpPr>
        <p:spPr>
          <a:xfrm>
            <a:off x="953984" y="3554328"/>
            <a:ext cx="426719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t>Classification of Students</a:t>
            </a:r>
          </a:p>
          <a:p>
            <a:r>
              <a:rPr lang="en-US" sz="1400"/>
              <a:t>At the conclusion of each school year, students are classified by grade level for the upcoming school year based on the number of years in high school and units of credit.</a:t>
            </a:r>
          </a:p>
          <a:p>
            <a:endParaRPr lang="en-US" sz="1400"/>
          </a:p>
        </p:txBody>
      </p:sp>
    </p:spTree>
    <p:extLst>
      <p:ext uri="{BB962C8B-B14F-4D97-AF65-F5344CB8AC3E}">
        <p14:creationId xmlns:p14="http://schemas.microsoft.com/office/powerpoint/2010/main" val="2615529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FCD9B94-D70B-4446-85E5-ACD390428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oy plastic numbers">
            <a:extLst>
              <a:ext uri="{FF2B5EF4-FFF2-40B4-BE49-F238E27FC236}">
                <a16:creationId xmlns:a16="http://schemas.microsoft.com/office/drawing/2014/main" id="{1A0B1CD8-7328-3ED3-1FD1-FE27A703A3BA}"/>
              </a:ext>
            </a:extLst>
          </p:cNvPr>
          <p:cNvPicPr>
            <a:picLocks noChangeAspect="1"/>
          </p:cNvPicPr>
          <p:nvPr/>
        </p:nvPicPr>
        <p:blipFill rotWithShape="1">
          <a:blip r:embed="rId2">
            <a:duotone>
              <a:schemeClr val="bg2">
                <a:shade val="45000"/>
                <a:satMod val="135000"/>
              </a:schemeClr>
              <a:prstClr val="white"/>
            </a:duotone>
            <a:alphaModFix amt="25000"/>
          </a:blip>
          <a:srcRect l="2508" r="8622" b="-3"/>
          <a:stretch/>
        </p:blipFill>
        <p:spPr>
          <a:xfrm>
            <a:off x="20" y="10"/>
            <a:ext cx="9143980" cy="6857990"/>
          </a:xfrm>
          <a:prstGeom prst="rect">
            <a:avLst/>
          </a:prstGeom>
        </p:spPr>
      </p:pic>
      <p:sp>
        <p:nvSpPr>
          <p:cNvPr id="2" name="Title 1">
            <a:extLst>
              <a:ext uri="{FF2B5EF4-FFF2-40B4-BE49-F238E27FC236}">
                <a16:creationId xmlns:a16="http://schemas.microsoft.com/office/drawing/2014/main" id="{DDA0B36A-F250-442A-93EA-2AD9A9E7CE2E}"/>
              </a:ext>
            </a:extLst>
          </p:cNvPr>
          <p:cNvSpPr>
            <a:spLocks noGrp="1"/>
          </p:cNvSpPr>
          <p:nvPr>
            <p:ph type="title"/>
          </p:nvPr>
        </p:nvSpPr>
        <p:spPr>
          <a:xfrm>
            <a:off x="482600" y="639099"/>
            <a:ext cx="2735620" cy="4965833"/>
          </a:xfrm>
        </p:spPr>
        <p:txBody>
          <a:bodyPr>
            <a:normAutofit/>
          </a:bodyPr>
          <a:lstStyle/>
          <a:p>
            <a:pPr algn="r"/>
            <a:r>
              <a:rPr lang="en-US" sz="3700"/>
              <a:t>Graduation Recognitions</a:t>
            </a:r>
          </a:p>
        </p:txBody>
      </p:sp>
      <p:cxnSp>
        <p:nvCxnSpPr>
          <p:cNvPr id="12" name="Straight Connector 11">
            <a:extLst>
              <a:ext uri="{FF2B5EF4-FFF2-40B4-BE49-F238E27FC236}">
                <a16:creationId xmlns:a16="http://schemas.microsoft.com/office/drawing/2014/main" id="{3378FF8B-3743-48E1-88E3-F4CADB3DEC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406171"/>
            <a:ext cx="0" cy="343168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D3E587D-C8C9-4389-B8A5-A706F7DE7FA7}"/>
              </a:ext>
            </a:extLst>
          </p:cNvPr>
          <p:cNvSpPr>
            <a:spLocks noGrp="1"/>
          </p:cNvSpPr>
          <p:nvPr>
            <p:ph idx="1"/>
          </p:nvPr>
        </p:nvSpPr>
        <p:spPr>
          <a:xfrm>
            <a:off x="3615267" y="315948"/>
            <a:ext cx="5063196" cy="6043004"/>
          </a:xfrm>
        </p:spPr>
        <p:txBody>
          <a:bodyPr>
            <a:normAutofit fontScale="92500" lnSpcReduction="10000"/>
          </a:bodyPr>
          <a:lstStyle/>
          <a:p>
            <a:pPr>
              <a:lnSpc>
                <a:spcPct val="90000"/>
              </a:lnSpc>
              <a:buFont typeface="Wingdings" panose="05000000000000000000" pitchFamily="2" charset="2"/>
              <a:buChar char="v"/>
            </a:pPr>
            <a:r>
              <a:rPr lang="en-US" sz="1400" b="1"/>
              <a:t>Graduation with Hono</a:t>
            </a:r>
            <a:r>
              <a:rPr lang="en-US" sz="1400"/>
              <a:t>r</a:t>
            </a:r>
            <a:r>
              <a:rPr lang="en-US" sz="1400" b="1"/>
              <a:t>s</a:t>
            </a:r>
            <a:r>
              <a:rPr lang="en-US" sz="1400"/>
              <a:t>-  Student graduates with a 3.0+ GPA</a:t>
            </a:r>
          </a:p>
          <a:p>
            <a:pPr marL="0" indent="0">
              <a:lnSpc>
                <a:spcPct val="90000"/>
              </a:lnSpc>
              <a:buNone/>
            </a:pPr>
            <a:endParaRPr lang="en-US" sz="1400" b="1"/>
          </a:p>
          <a:p>
            <a:pPr>
              <a:lnSpc>
                <a:spcPct val="90000"/>
              </a:lnSpc>
              <a:buFont typeface="Wingdings" panose="05000000000000000000" pitchFamily="2" charset="2"/>
              <a:buChar char="v"/>
            </a:pPr>
            <a:r>
              <a:rPr lang="en-US" sz="1400" b="1"/>
              <a:t>Graduation with State Honors</a:t>
            </a:r>
            <a:r>
              <a:rPr lang="en-US" sz="1400"/>
              <a:t>-  Student meets all ACT benchmarks</a:t>
            </a:r>
          </a:p>
          <a:p>
            <a:pPr lvl="1">
              <a:buFont typeface="Wingdings" panose="05000000000000000000" pitchFamily="2" charset="2"/>
              <a:buChar char="§"/>
            </a:pPr>
            <a:r>
              <a:rPr lang="en-US" sz="1600"/>
              <a:t>English:     18</a:t>
            </a:r>
          </a:p>
          <a:p>
            <a:pPr lvl="1">
              <a:buFont typeface="Wingdings" panose="05000000000000000000" pitchFamily="2" charset="2"/>
              <a:buChar char="§"/>
            </a:pPr>
            <a:r>
              <a:rPr lang="en-US" sz="1600"/>
              <a:t>Math:         22</a:t>
            </a:r>
          </a:p>
          <a:p>
            <a:pPr lvl="1">
              <a:buFont typeface="Wingdings" panose="05000000000000000000" pitchFamily="2" charset="2"/>
              <a:buChar char="§"/>
            </a:pPr>
            <a:r>
              <a:rPr lang="en-US" sz="1600"/>
              <a:t>Reading:   21</a:t>
            </a:r>
          </a:p>
          <a:p>
            <a:pPr lvl="1">
              <a:buFont typeface="Wingdings" panose="05000000000000000000" pitchFamily="2" charset="2"/>
              <a:buChar char="§"/>
            </a:pPr>
            <a:r>
              <a:rPr lang="en-US" sz="1600"/>
              <a:t>Science:   24</a:t>
            </a:r>
          </a:p>
          <a:p>
            <a:pPr>
              <a:lnSpc>
                <a:spcPct val="90000"/>
              </a:lnSpc>
              <a:buFont typeface="Wingdings" panose="05000000000000000000" pitchFamily="2" charset="2"/>
              <a:buChar char="v"/>
            </a:pPr>
            <a:endParaRPr lang="en-US" sz="1400"/>
          </a:p>
          <a:p>
            <a:pPr>
              <a:lnSpc>
                <a:spcPct val="90000"/>
              </a:lnSpc>
              <a:buFont typeface="Wingdings" panose="05000000000000000000" pitchFamily="2" charset="2"/>
              <a:buChar char="v"/>
            </a:pPr>
            <a:r>
              <a:rPr lang="en-US" sz="1400" b="1"/>
              <a:t>Graduation with Distinction</a:t>
            </a:r>
            <a:r>
              <a:rPr lang="en-US" sz="1400"/>
              <a:t>- Student graduates with a 3.0 + GPA    and satisfies one of the following:</a:t>
            </a:r>
          </a:p>
          <a:p>
            <a:pPr lvl="1">
              <a:lnSpc>
                <a:spcPct val="110000"/>
              </a:lnSpc>
              <a:buFont typeface="Wingdings" panose="05000000000000000000" pitchFamily="2" charset="2"/>
              <a:buChar char="§"/>
            </a:pPr>
            <a:r>
              <a:rPr lang="en-US" sz="1500"/>
              <a:t>Participate in Governor's School</a:t>
            </a:r>
          </a:p>
          <a:p>
            <a:pPr lvl="1">
              <a:lnSpc>
                <a:spcPct val="110000"/>
              </a:lnSpc>
              <a:buFont typeface="Wingdings" panose="05000000000000000000" pitchFamily="2" charset="2"/>
              <a:buChar char="§"/>
            </a:pPr>
            <a:r>
              <a:rPr lang="en-US" sz="1500"/>
              <a:t> Participate in a TN All State Musical Organization</a:t>
            </a:r>
          </a:p>
          <a:p>
            <a:pPr lvl="1">
              <a:lnSpc>
                <a:spcPct val="110000"/>
              </a:lnSpc>
              <a:buFont typeface="Wingdings" panose="05000000000000000000" pitchFamily="2" charset="2"/>
              <a:buChar char="§"/>
            </a:pPr>
            <a:r>
              <a:rPr lang="en-US" sz="1500"/>
              <a:t>Be a National Merit Finalist or Semi Finalist (Based on PSAT Score)</a:t>
            </a:r>
          </a:p>
          <a:p>
            <a:pPr lvl="1">
              <a:lnSpc>
                <a:spcPct val="110000"/>
              </a:lnSpc>
              <a:buFont typeface="Wingdings" panose="05000000000000000000" pitchFamily="2" charset="2"/>
              <a:buChar char="§"/>
            </a:pPr>
            <a:r>
              <a:rPr lang="en-US" sz="1500"/>
              <a:t>Composite Score of 31 on ACT</a:t>
            </a:r>
          </a:p>
          <a:p>
            <a:pPr lvl="1">
              <a:lnSpc>
                <a:spcPct val="110000"/>
              </a:lnSpc>
              <a:buFont typeface="Wingdings" panose="05000000000000000000" pitchFamily="2" charset="2"/>
              <a:buChar char="§"/>
            </a:pPr>
            <a:r>
              <a:rPr lang="en-US" sz="1500"/>
              <a:t> Score 3 or higher on two AP Exams</a:t>
            </a:r>
          </a:p>
          <a:p>
            <a:pPr lvl="1">
              <a:lnSpc>
                <a:spcPct val="110000"/>
              </a:lnSpc>
              <a:buFont typeface="Wingdings" panose="05000000000000000000" pitchFamily="2" charset="2"/>
              <a:buChar char="§"/>
            </a:pPr>
            <a:r>
              <a:rPr lang="en-US" sz="1500"/>
              <a:t>Earn 12 or more college credits (Dual Enrollment Classes)</a:t>
            </a:r>
          </a:p>
          <a:p>
            <a:pPr lvl="1">
              <a:lnSpc>
                <a:spcPct val="110000"/>
              </a:lnSpc>
              <a:buFont typeface="Wingdings" panose="05000000000000000000" pitchFamily="2" charset="2"/>
              <a:buChar char="§"/>
            </a:pPr>
            <a:r>
              <a:rPr lang="en-US" sz="1500"/>
              <a:t>Earn a nationally recognized industry certification</a:t>
            </a:r>
          </a:p>
          <a:p>
            <a:pPr lvl="1">
              <a:lnSpc>
                <a:spcPct val="90000"/>
              </a:lnSpc>
            </a:pPr>
            <a:endParaRPr lang="en-US" sz="1000"/>
          </a:p>
        </p:txBody>
      </p:sp>
      <p:sp>
        <p:nvSpPr>
          <p:cNvPr id="4" name="Slide Number Placeholder 3">
            <a:extLst>
              <a:ext uri="{FF2B5EF4-FFF2-40B4-BE49-F238E27FC236}">
                <a16:creationId xmlns:a16="http://schemas.microsoft.com/office/drawing/2014/main" id="{B052086C-64E2-47D8-9998-B0CC261392D4}"/>
              </a:ext>
            </a:extLst>
          </p:cNvPr>
          <p:cNvSpPr>
            <a:spLocks noGrp="1"/>
          </p:cNvSpPr>
          <p:nvPr>
            <p:ph type="sldNum" sz="quarter" idx="12"/>
          </p:nvPr>
        </p:nvSpPr>
        <p:spPr>
          <a:xfrm>
            <a:off x="8465232" y="6321937"/>
            <a:ext cx="413375" cy="365125"/>
          </a:xfrm>
        </p:spPr>
        <p:txBody>
          <a:bodyPr>
            <a:normAutofit/>
          </a:bodyPr>
          <a:lstStyle/>
          <a:p>
            <a:pPr>
              <a:spcAft>
                <a:spcPts val="600"/>
              </a:spcAft>
            </a:pPr>
            <a:fld id="{1B6781E8-7A9C-4F2F-BA58-9CD544442227}" type="slidenum">
              <a:rPr lang="en-US" smtClean="0"/>
              <a:pPr>
                <a:spcAft>
                  <a:spcPts val="600"/>
                </a:spcAft>
              </a:pPr>
              <a:t>10</a:t>
            </a:fld>
            <a:endParaRPr lang="en-US"/>
          </a:p>
        </p:txBody>
      </p:sp>
    </p:spTree>
    <p:extLst>
      <p:ext uri="{BB962C8B-B14F-4D97-AF65-F5344CB8AC3E}">
        <p14:creationId xmlns:p14="http://schemas.microsoft.com/office/powerpoint/2010/main" val="360668696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D5B045-5AB5-433E-8CD4-3198BE5567A1}"/>
              </a:ext>
            </a:extLst>
          </p:cNvPr>
          <p:cNvSpPr>
            <a:spLocks noGrp="1"/>
          </p:cNvSpPr>
          <p:nvPr>
            <p:ph type="sldNum" sz="quarter" idx="12"/>
          </p:nvPr>
        </p:nvSpPr>
        <p:spPr>
          <a:xfrm>
            <a:off x="7873999" y="6197599"/>
            <a:ext cx="787400" cy="365125"/>
          </a:xfrm>
        </p:spPr>
        <p:txBody>
          <a:bodyPr vert="horz" lIns="91440" tIns="45720" rIns="91440" bIns="45720" rtlCol="0" anchor="ctr">
            <a:normAutofit/>
          </a:bodyPr>
          <a:lstStyle/>
          <a:p>
            <a:pPr>
              <a:spcAft>
                <a:spcPts val="600"/>
              </a:spcAft>
            </a:pPr>
            <a:fld id="{1B6781E8-7A9C-4F2F-BA58-9CD544442227}" type="slidenum">
              <a:rPr lang="en-US" smtClean="0"/>
              <a:pPr>
                <a:spcAft>
                  <a:spcPts val="600"/>
                </a:spcAft>
              </a:pPr>
              <a:t>11</a:t>
            </a:fld>
            <a:endParaRPr lang="en-US"/>
          </a:p>
        </p:txBody>
      </p:sp>
      <p:pic>
        <p:nvPicPr>
          <p:cNvPr id="5" name="Picture 4">
            <a:extLst>
              <a:ext uri="{FF2B5EF4-FFF2-40B4-BE49-F238E27FC236}">
                <a16:creationId xmlns:a16="http://schemas.microsoft.com/office/drawing/2014/main" id="{38990A2A-FCEB-4BF4-89D9-8C2F1E513FED}"/>
              </a:ext>
            </a:extLst>
          </p:cNvPr>
          <p:cNvPicPr>
            <a:picLocks noChangeAspect="1"/>
          </p:cNvPicPr>
          <p:nvPr/>
        </p:nvPicPr>
        <p:blipFill>
          <a:blip r:embed="rId3"/>
          <a:stretch>
            <a:fillRect/>
          </a:stretch>
        </p:blipFill>
        <p:spPr>
          <a:xfrm>
            <a:off x="1121363" y="3318493"/>
            <a:ext cx="3519789" cy="2776970"/>
          </a:xfrm>
          <a:prstGeom prst="rect">
            <a:avLst/>
          </a:prstGeom>
        </p:spPr>
      </p:pic>
      <p:sp>
        <p:nvSpPr>
          <p:cNvPr id="6" name="Rectangle 5">
            <a:extLst>
              <a:ext uri="{FF2B5EF4-FFF2-40B4-BE49-F238E27FC236}">
                <a16:creationId xmlns:a16="http://schemas.microsoft.com/office/drawing/2014/main" id="{B7C6849F-FF6F-4C6A-A735-7EC4C299AF96}"/>
              </a:ext>
            </a:extLst>
          </p:cNvPr>
          <p:cNvSpPr/>
          <p:nvPr/>
        </p:nvSpPr>
        <p:spPr>
          <a:xfrm>
            <a:off x="1012410" y="299402"/>
            <a:ext cx="7019759" cy="2492990"/>
          </a:xfrm>
          <a:prstGeom prst="rect">
            <a:avLst/>
          </a:prstGeom>
        </p:spPr>
        <p:txBody>
          <a:bodyPr wrap="square" lIns="91440" tIns="45720" rIns="91440" bIns="45720" anchor="t">
            <a:spAutoFit/>
          </a:bodyPr>
          <a:lstStyle/>
          <a:p>
            <a:r>
              <a:rPr lang="en-US" b="1">
                <a:solidFill>
                  <a:srgbClr val="131E29"/>
                </a:solidFill>
                <a:latin typeface="Open Sans"/>
              </a:rPr>
              <a:t>TENNESSEE READY GRADUATE</a:t>
            </a:r>
            <a:r>
              <a:rPr lang="en-US" sz="1200" b="1">
                <a:solidFill>
                  <a:srgbClr val="131E29"/>
                </a:solidFill>
                <a:latin typeface="Open Sans"/>
              </a:rPr>
              <a:t> </a:t>
            </a:r>
            <a:r>
              <a:rPr lang="en-US" sz="1400" b="1">
                <a:solidFill>
                  <a:srgbClr val="131E29"/>
                </a:solidFill>
                <a:latin typeface="Corbel"/>
              </a:rPr>
              <a:t>is a distinction for high</a:t>
            </a:r>
            <a:r>
              <a:rPr lang="en-US" sz="1400" b="1">
                <a:solidFill>
                  <a:srgbClr val="131E29"/>
                </a:solidFill>
                <a:ea typeface="+mn-lt"/>
                <a:cs typeface="+mn-lt"/>
              </a:rPr>
              <a:t> school graduates who demonstrate readiness for meaningful postsecondary education, a training program, and/or workforce entry.</a:t>
            </a:r>
            <a:endParaRPr lang="en-US" sz="1400" b="1" i="1">
              <a:solidFill>
                <a:schemeClr val="accent5"/>
              </a:solidFill>
            </a:endParaRPr>
          </a:p>
          <a:p>
            <a:endParaRPr lang="en-US" sz="1600" i="1">
              <a:solidFill>
                <a:schemeClr val="accent5"/>
              </a:solidFill>
              <a:latin typeface="Open Sans"/>
              <a:ea typeface="Open Sans"/>
              <a:cs typeface="Open Sans"/>
            </a:endParaRPr>
          </a:p>
          <a:p>
            <a:endParaRPr lang="en-US" sz="1600" i="1">
              <a:solidFill>
                <a:srgbClr val="FFFF00"/>
              </a:solidFill>
              <a:latin typeface="Open Sans"/>
              <a:ea typeface="Open Sans"/>
              <a:cs typeface="Open Sans"/>
            </a:endParaRPr>
          </a:p>
          <a:p>
            <a:endParaRPr lang="en-US" sz="1600" i="1">
              <a:solidFill>
                <a:srgbClr val="131E29"/>
              </a:solidFill>
              <a:latin typeface="Open Sans"/>
            </a:endParaRPr>
          </a:p>
          <a:p>
            <a:endParaRPr lang="en-US" sz="1600" i="1">
              <a:solidFill>
                <a:srgbClr val="131E29"/>
              </a:solidFill>
              <a:latin typeface="Open Sans"/>
            </a:endParaRPr>
          </a:p>
          <a:p>
            <a:endParaRPr lang="en-US" sz="1600" i="1">
              <a:solidFill>
                <a:srgbClr val="131E29"/>
              </a:solidFill>
              <a:latin typeface="Open Sans"/>
            </a:endParaRPr>
          </a:p>
          <a:p>
            <a:endParaRPr lang="en-US" sz="1600" i="1">
              <a:solidFill>
                <a:srgbClr val="131E29"/>
              </a:solidFill>
              <a:latin typeface="Open Sans"/>
            </a:endParaRPr>
          </a:p>
          <a:p>
            <a:pPr>
              <a:buFont typeface="Arial" panose="020B0604020202020204" pitchFamily="34" charset="0"/>
              <a:buChar char="•"/>
            </a:pPr>
            <a:endParaRPr lang="en-US" sz="1400" b="0" i="0">
              <a:solidFill>
                <a:srgbClr val="131E29"/>
              </a:solidFill>
              <a:effectLst/>
              <a:latin typeface="Open Sans"/>
              <a:ea typeface="Open Sans"/>
              <a:cs typeface="Open Sans"/>
            </a:endParaRPr>
          </a:p>
        </p:txBody>
      </p:sp>
      <p:sp>
        <p:nvSpPr>
          <p:cNvPr id="7" name="Rectangle 6">
            <a:extLst>
              <a:ext uri="{FF2B5EF4-FFF2-40B4-BE49-F238E27FC236}">
                <a16:creationId xmlns:a16="http://schemas.microsoft.com/office/drawing/2014/main" id="{A0E947D4-355F-4C64-937B-E0944B0F7173}"/>
              </a:ext>
            </a:extLst>
          </p:cNvPr>
          <p:cNvSpPr/>
          <p:nvPr/>
        </p:nvSpPr>
        <p:spPr>
          <a:xfrm>
            <a:off x="4981115" y="4259439"/>
            <a:ext cx="3305874" cy="2246769"/>
          </a:xfrm>
          <a:prstGeom prst="rect">
            <a:avLst/>
          </a:prstGeom>
        </p:spPr>
        <p:txBody>
          <a:bodyPr wrap="square" lIns="91440" tIns="45720" rIns="91440" bIns="45720" anchor="t">
            <a:spAutoFit/>
          </a:bodyPr>
          <a:lstStyle/>
          <a:p>
            <a:pPr marL="285750" indent="-285750">
              <a:buFont typeface="Wingdings" panose="05000000000000000000" pitchFamily="2" charset="2"/>
              <a:buChar char="v"/>
            </a:pPr>
            <a:r>
              <a:rPr lang="en-US" sz="1400"/>
              <a:t>Earn a composite score of 21 or higher on the ACT or a 1060 or higher on the SAT</a:t>
            </a:r>
          </a:p>
          <a:p>
            <a:pPr marL="285750" indent="-285750">
              <a:buFont typeface="Wingdings" panose="05000000000000000000" pitchFamily="2" charset="2"/>
              <a:buChar char="v"/>
            </a:pPr>
            <a:r>
              <a:rPr lang="en-US" sz="1400"/>
              <a:t>Complete four early postsecondary opportunities (EPSOs)</a:t>
            </a:r>
          </a:p>
          <a:p>
            <a:pPr marL="285750" indent="-285750">
              <a:buFont typeface="Wingdings" panose="05000000000000000000" pitchFamily="2" charset="2"/>
              <a:buChar char="v"/>
            </a:pPr>
            <a:r>
              <a:rPr lang="en-US" sz="1400"/>
              <a:t>Complete two EPSOs + earn an industry certification</a:t>
            </a:r>
          </a:p>
          <a:p>
            <a:pPr marL="285750" indent="-285750">
              <a:buFont typeface="Wingdings" panose="05000000000000000000" pitchFamily="2" charset="2"/>
              <a:buChar char="v"/>
            </a:pPr>
            <a:r>
              <a:rPr lang="en-US" sz="1400"/>
              <a:t>Complete two EPSOs + earn a score of 31*on the </a:t>
            </a:r>
            <a:r>
              <a:rPr lang="en-US" sz="1300"/>
              <a:t>Armed Services Vocational Aptitude </a:t>
            </a:r>
            <a:r>
              <a:rPr lang="en-US" sz="1400"/>
              <a:t>Battery (ASVAB) </a:t>
            </a:r>
          </a:p>
        </p:txBody>
      </p:sp>
      <p:sp>
        <p:nvSpPr>
          <p:cNvPr id="8" name="Rectangle 7">
            <a:extLst>
              <a:ext uri="{FF2B5EF4-FFF2-40B4-BE49-F238E27FC236}">
                <a16:creationId xmlns:a16="http://schemas.microsoft.com/office/drawing/2014/main" id="{7B0E7A90-9CD5-4A96-903E-65CF7676404F}"/>
              </a:ext>
            </a:extLst>
          </p:cNvPr>
          <p:cNvSpPr/>
          <p:nvPr/>
        </p:nvSpPr>
        <p:spPr>
          <a:xfrm>
            <a:off x="4986174" y="3335143"/>
            <a:ext cx="4162924" cy="830997"/>
          </a:xfrm>
          <a:prstGeom prst="rect">
            <a:avLst/>
          </a:prstGeom>
        </p:spPr>
        <p:txBody>
          <a:bodyPr wrap="square" lIns="91440" tIns="45720" rIns="91440" bIns="45720" anchor="t">
            <a:spAutoFit/>
          </a:bodyPr>
          <a:lstStyle/>
          <a:p>
            <a:r>
              <a:rPr lang="en-US" sz="1600" b="1"/>
              <a:t>To be considered a READY GRADUATE, </a:t>
            </a:r>
            <a:endParaRPr lang="en-US" b="1"/>
          </a:p>
          <a:p>
            <a:r>
              <a:rPr lang="en-US" sz="1600" b="1"/>
              <a:t>a student must fulfill one of the following measures:</a:t>
            </a:r>
            <a:endParaRPr lang="en-US" b="1"/>
          </a:p>
        </p:txBody>
      </p:sp>
      <p:sp>
        <p:nvSpPr>
          <p:cNvPr id="3" name="TextBox 2">
            <a:extLst>
              <a:ext uri="{FF2B5EF4-FFF2-40B4-BE49-F238E27FC236}">
                <a16:creationId xmlns:a16="http://schemas.microsoft.com/office/drawing/2014/main" id="{4D48E666-B046-0A34-D613-BAFDF6B3E749}"/>
              </a:ext>
            </a:extLst>
          </p:cNvPr>
          <p:cNvSpPr txBox="1"/>
          <p:nvPr/>
        </p:nvSpPr>
        <p:spPr>
          <a:xfrm>
            <a:off x="904720" y="1188436"/>
            <a:ext cx="6387335"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Open Sans"/>
              <a:ea typeface="Open Sans"/>
              <a:cs typeface="Segoe UI"/>
            </a:endParaRPr>
          </a:p>
          <a:p>
            <a:r>
              <a:rPr lang="en-US" sz="1400" b="1">
                <a:solidFill>
                  <a:srgbClr val="131E29"/>
                </a:solidFill>
                <a:latin typeface="Open Sans"/>
                <a:cs typeface="Segoe UI"/>
              </a:rPr>
              <a:t>Early postsecondary opportunities  (EPSO) allow students to:</a:t>
            </a:r>
            <a:r>
              <a:rPr lang="en-US" sz="1400">
                <a:latin typeface="Open Sans"/>
                <a:cs typeface="Segoe UI"/>
              </a:rPr>
              <a:t>​</a:t>
            </a:r>
            <a:endParaRPr lang="en-US" sz="1400">
              <a:latin typeface="Open Sans"/>
              <a:ea typeface="Open Sans"/>
              <a:cs typeface="Segoe UI"/>
            </a:endParaRPr>
          </a:p>
          <a:p>
            <a:pPr>
              <a:buChar char="•"/>
            </a:pPr>
            <a:r>
              <a:rPr lang="en-US" sz="1400">
                <a:solidFill>
                  <a:srgbClr val="131E29"/>
                </a:solidFill>
                <a:latin typeface="Open Sans"/>
                <a:cs typeface="Arial"/>
              </a:rPr>
              <a:t>earn postsecondary credits while in high school.</a:t>
            </a:r>
            <a:r>
              <a:rPr lang="en-US" sz="1400">
                <a:latin typeface="Open Sans"/>
                <a:cs typeface="Arial"/>
              </a:rPr>
              <a:t>​</a:t>
            </a:r>
            <a:endParaRPr lang="en-US" sz="1400">
              <a:latin typeface="Open Sans"/>
              <a:ea typeface="Open Sans"/>
              <a:cs typeface="Arial"/>
            </a:endParaRPr>
          </a:p>
          <a:p>
            <a:pPr>
              <a:buChar char="•"/>
            </a:pPr>
            <a:r>
              <a:rPr lang="en-US" sz="1400">
                <a:solidFill>
                  <a:srgbClr val="131E29"/>
                </a:solidFill>
                <a:latin typeface="Open Sans"/>
                <a:cs typeface="Arial"/>
              </a:rPr>
              <a:t>become familiar with postsecondary rigor and expectations.</a:t>
            </a:r>
            <a:r>
              <a:rPr lang="en-US" sz="1400">
                <a:latin typeface="Open Sans"/>
                <a:cs typeface="Arial"/>
              </a:rPr>
              <a:t>​</a:t>
            </a:r>
            <a:endParaRPr lang="en-US" sz="1400">
              <a:latin typeface="Open Sans"/>
              <a:ea typeface="Open Sans"/>
              <a:cs typeface="Arial"/>
            </a:endParaRPr>
          </a:p>
          <a:p>
            <a:pPr>
              <a:buChar char="•"/>
            </a:pPr>
            <a:r>
              <a:rPr lang="en-US" sz="1400">
                <a:solidFill>
                  <a:srgbClr val="131E29"/>
                </a:solidFill>
                <a:latin typeface="Open Sans"/>
                <a:cs typeface="Arial"/>
              </a:rPr>
              <a:t>develop confidence and skills for success in postsecondary learning.</a:t>
            </a:r>
            <a:r>
              <a:rPr lang="en-US" sz="1400">
                <a:latin typeface="Open Sans"/>
                <a:cs typeface="Arial"/>
              </a:rPr>
              <a:t>​</a:t>
            </a:r>
            <a:endParaRPr lang="en-US" sz="1400">
              <a:latin typeface="Open Sans"/>
              <a:ea typeface="Open Sans"/>
              <a:cs typeface="Arial"/>
            </a:endParaRPr>
          </a:p>
          <a:p>
            <a:pPr>
              <a:buChar char="•"/>
            </a:pPr>
            <a:r>
              <a:rPr lang="en-US" sz="1400">
                <a:solidFill>
                  <a:srgbClr val="131E29"/>
                </a:solidFill>
                <a:latin typeface="Open Sans"/>
                <a:cs typeface="Arial"/>
              </a:rPr>
              <a:t>make informed postsecondary and career decisions.</a:t>
            </a:r>
            <a:r>
              <a:rPr lang="en-US" sz="1400">
                <a:latin typeface="Open Sans"/>
                <a:cs typeface="Arial"/>
              </a:rPr>
              <a:t>​</a:t>
            </a:r>
            <a:endParaRPr lang="en-US" sz="1400">
              <a:latin typeface="Open Sans"/>
              <a:ea typeface="Open Sans"/>
              <a:cs typeface="Arial"/>
            </a:endParaRPr>
          </a:p>
          <a:p>
            <a:pPr>
              <a:buChar char="•"/>
            </a:pPr>
            <a:r>
              <a:rPr lang="en-US" sz="1400">
                <a:solidFill>
                  <a:srgbClr val="131E29"/>
                </a:solidFill>
                <a:latin typeface="Open Sans"/>
                <a:cs typeface="Arial"/>
              </a:rPr>
              <a:t>decrease the time and cost of completing a certificate or degree.</a:t>
            </a:r>
            <a:endParaRPr lang="en-US" sz="1400">
              <a:solidFill>
                <a:srgbClr val="131E29"/>
              </a:solidFill>
              <a:latin typeface="Open Sans"/>
              <a:ea typeface="Open Sans"/>
              <a:cs typeface="Arial"/>
            </a:endParaRPr>
          </a:p>
        </p:txBody>
      </p:sp>
    </p:spTree>
    <p:extLst>
      <p:ext uri="{BB962C8B-B14F-4D97-AF65-F5344CB8AC3E}">
        <p14:creationId xmlns:p14="http://schemas.microsoft.com/office/powerpoint/2010/main" val="960349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Picture 18" descr="Abstract blurred public library with bookshelves">
            <a:extLst>
              <a:ext uri="{FF2B5EF4-FFF2-40B4-BE49-F238E27FC236}">
                <a16:creationId xmlns:a16="http://schemas.microsoft.com/office/drawing/2014/main" id="{7EAF3581-370F-6A39-8106-230BF64F1E86}"/>
              </a:ext>
            </a:extLst>
          </p:cNvPr>
          <p:cNvPicPr>
            <a:picLocks noChangeAspect="1"/>
          </p:cNvPicPr>
          <p:nvPr/>
        </p:nvPicPr>
        <p:blipFill rotWithShape="1">
          <a:blip r:embed="rId2">
            <a:alphaModFix amt="40000"/>
          </a:blip>
          <a:srcRect r="11006" b="4"/>
          <a:stretch/>
        </p:blipFill>
        <p:spPr>
          <a:xfrm>
            <a:off x="-113335" y="-66114"/>
            <a:ext cx="9143980" cy="6857990"/>
          </a:xfrm>
          <a:prstGeom prst="rect">
            <a:avLst/>
          </a:prstGeom>
        </p:spPr>
      </p:pic>
      <p:sp>
        <p:nvSpPr>
          <p:cNvPr id="2" name="Title 1">
            <a:extLst>
              <a:ext uri="{FF2B5EF4-FFF2-40B4-BE49-F238E27FC236}">
                <a16:creationId xmlns:a16="http://schemas.microsoft.com/office/drawing/2014/main" id="{59B30876-0B65-49B1-BC0D-C655C9AC1814}"/>
              </a:ext>
            </a:extLst>
          </p:cNvPr>
          <p:cNvSpPr>
            <a:spLocks noGrp="1"/>
          </p:cNvSpPr>
          <p:nvPr>
            <p:ph type="title"/>
          </p:nvPr>
        </p:nvSpPr>
        <p:spPr>
          <a:xfrm>
            <a:off x="2196300" y="1380068"/>
            <a:ext cx="6430967" cy="2616199"/>
          </a:xfrm>
        </p:spPr>
        <p:txBody>
          <a:bodyPr vert="horz" lIns="91440" tIns="45720" rIns="91440" bIns="45720" rtlCol="0" anchor="b">
            <a:normAutofit fontScale="90000"/>
          </a:bodyPr>
          <a:lstStyle/>
          <a:p>
            <a:pPr algn="r">
              <a:lnSpc>
                <a:spcPct val="90000"/>
              </a:lnSpc>
            </a:pPr>
            <a:r>
              <a:rPr lang="en-US" sz="5100"/>
              <a:t>Battle Creek High School</a:t>
            </a:r>
            <a:br>
              <a:rPr lang="en-US" sz="5100"/>
            </a:br>
            <a:r>
              <a:rPr lang="en-US" sz="5100"/>
              <a:t>Course Catalog</a:t>
            </a:r>
            <a:br>
              <a:rPr lang="en-US" sz="5100"/>
            </a:br>
            <a:endParaRPr lang="en-US" sz="5100"/>
          </a:p>
        </p:txBody>
      </p:sp>
      <p:sp>
        <p:nvSpPr>
          <p:cNvPr id="4" name="Slide Number Placeholder 3">
            <a:extLst>
              <a:ext uri="{FF2B5EF4-FFF2-40B4-BE49-F238E27FC236}">
                <a16:creationId xmlns:a16="http://schemas.microsoft.com/office/drawing/2014/main" id="{67223220-D5E7-4328-9055-E721DA91B4E4}"/>
              </a:ext>
            </a:extLst>
          </p:cNvPr>
          <p:cNvSpPr>
            <a:spLocks noGrp="1"/>
          </p:cNvSpPr>
          <p:nvPr>
            <p:ph type="sldNum" sz="quarter" idx="12"/>
          </p:nvPr>
        </p:nvSpPr>
        <p:spPr>
          <a:xfrm>
            <a:off x="8213892" y="5883275"/>
            <a:ext cx="413375" cy="365125"/>
          </a:xfrm>
        </p:spPr>
        <p:txBody>
          <a:bodyPr vert="horz" lIns="91440" tIns="45720" rIns="91440" bIns="45720" rtlCol="0" anchor="ctr">
            <a:normAutofit/>
          </a:bodyPr>
          <a:lstStyle/>
          <a:p>
            <a:pPr defTabSz="914400">
              <a:spcAft>
                <a:spcPts val="600"/>
              </a:spcAft>
            </a:pPr>
            <a:fld id="{1B6781E8-7A9C-4F2F-BA58-9CD544442227}" type="slidenum">
              <a:rPr lang="en-US" smtClean="0"/>
              <a:pPr defTabSz="914400">
                <a:spcAft>
                  <a:spcPts val="600"/>
                </a:spcAft>
              </a:pPr>
              <a:t>12</a:t>
            </a:fld>
            <a:endParaRPr lang="en-US"/>
          </a:p>
        </p:txBody>
      </p:sp>
      <p:sp>
        <p:nvSpPr>
          <p:cNvPr id="5" name="TextBox 4">
            <a:extLst>
              <a:ext uri="{FF2B5EF4-FFF2-40B4-BE49-F238E27FC236}">
                <a16:creationId xmlns:a16="http://schemas.microsoft.com/office/drawing/2014/main" id="{6F9BB9A6-1067-92D8-6DD4-090CAE4ADCD7}"/>
              </a:ext>
            </a:extLst>
          </p:cNvPr>
          <p:cNvSpPr txBox="1"/>
          <p:nvPr/>
        </p:nvSpPr>
        <p:spPr>
          <a:xfrm>
            <a:off x="2888672" y="5524185"/>
            <a:ext cx="596438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u="sng">
                <a:cs typeface="Segoe UI"/>
                <a:hlinkClick r:id="rId3">
                  <a:extLst>
                    <a:ext uri="{A12FA001-AC4F-418D-AE19-62706E023703}">
                      <ahyp:hlinkClr xmlns:ahyp="http://schemas.microsoft.com/office/drawing/2018/hyperlinkcolor" val="tx"/>
                    </a:ext>
                  </a:extLst>
                </a:hlinkClick>
              </a:rPr>
              <a:t>Course State Standards and Descriptions</a:t>
            </a:r>
            <a:r>
              <a:rPr lang="en-US">
                <a:cs typeface="Segoe UI"/>
              </a:rPr>
              <a:t>​</a:t>
            </a:r>
          </a:p>
          <a:p>
            <a:pPr algn="ctr"/>
            <a:endParaRPr lang="en-US">
              <a:cs typeface="Segoe UI"/>
            </a:endParaRPr>
          </a:p>
          <a:p>
            <a:pPr algn="ctr"/>
            <a:r>
              <a:rPr lang="en-US" u="sng">
                <a:cs typeface="Segoe UI"/>
                <a:hlinkClick r:id="rId4">
                  <a:extLst>
                    <a:ext uri="{A12FA001-AC4F-418D-AE19-62706E023703}">
                      <ahyp:hlinkClr xmlns:ahyp="http://schemas.microsoft.com/office/drawing/2018/hyperlinkcolor" val="tx"/>
                    </a:ext>
                  </a:extLst>
                </a:hlinkClick>
              </a:rPr>
              <a:t>AP Course Descriptions</a:t>
            </a:r>
          </a:p>
        </p:txBody>
      </p:sp>
    </p:spTree>
    <p:extLst>
      <p:ext uri="{BB962C8B-B14F-4D97-AF65-F5344CB8AC3E}">
        <p14:creationId xmlns:p14="http://schemas.microsoft.com/office/powerpoint/2010/main" val="407583475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5"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9" name="TextBox 8">
            <a:extLst>
              <a:ext uri="{FF2B5EF4-FFF2-40B4-BE49-F238E27FC236}">
                <a16:creationId xmlns:a16="http://schemas.microsoft.com/office/drawing/2014/main" id="{03184868-F2ED-4008-90DA-9F89655BBF4B}"/>
              </a:ext>
            </a:extLst>
          </p:cNvPr>
          <p:cNvSpPr txBox="1"/>
          <p:nvPr/>
        </p:nvSpPr>
        <p:spPr>
          <a:xfrm>
            <a:off x="1113233" y="1081548"/>
            <a:ext cx="2500121" cy="1504335"/>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gn="ctr">
              <a:spcBef>
                <a:spcPct val="0"/>
              </a:spcBef>
              <a:spcAft>
                <a:spcPts val="600"/>
              </a:spcAft>
            </a:pPr>
            <a:r>
              <a:rPr lang="en-US" sz="3200" b="1">
                <a:ln w="3175" cmpd="sng">
                  <a:noFill/>
                </a:ln>
                <a:latin typeface="+mj-lt"/>
                <a:ea typeface="+mj-ea"/>
                <a:cs typeface="+mj-cs"/>
              </a:rPr>
              <a:t>Core Academic Courses:   </a:t>
            </a:r>
            <a:r>
              <a:rPr lang="en-US" sz="3200" b="1">
                <a:ln w="3175" cmpd="sng">
                  <a:noFill/>
                </a:ln>
                <a:solidFill>
                  <a:schemeClr val="accent1">
                    <a:lumMod val="50000"/>
                  </a:schemeClr>
                </a:solidFill>
                <a:latin typeface="+mj-lt"/>
                <a:ea typeface="+mj-ea"/>
                <a:cs typeface="+mj-cs"/>
              </a:rPr>
              <a:t>Math</a:t>
            </a:r>
            <a:endParaRPr lang="en-US" sz="3200">
              <a:ln w="3175" cmpd="sng">
                <a:noFill/>
              </a:ln>
              <a:solidFill>
                <a:schemeClr val="accent1">
                  <a:lumMod val="50000"/>
                </a:schemeClr>
              </a:solidFill>
              <a:latin typeface="+mj-lt"/>
              <a:ea typeface="+mj-ea"/>
              <a:cs typeface="+mj-cs"/>
            </a:endParaRPr>
          </a:p>
        </p:txBody>
      </p:sp>
      <p:sp>
        <p:nvSpPr>
          <p:cNvPr id="3" name="TextBox 2">
            <a:extLst>
              <a:ext uri="{FF2B5EF4-FFF2-40B4-BE49-F238E27FC236}">
                <a16:creationId xmlns:a16="http://schemas.microsoft.com/office/drawing/2014/main" id="{7617000F-D029-C573-65BC-AD007139D183}"/>
              </a:ext>
            </a:extLst>
          </p:cNvPr>
          <p:cNvSpPr txBox="1"/>
          <p:nvPr/>
        </p:nvSpPr>
        <p:spPr>
          <a:xfrm>
            <a:off x="1113233" y="4108172"/>
            <a:ext cx="2500122" cy="168302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spcBef>
                <a:spcPct val="20000"/>
              </a:spcBef>
              <a:spcAft>
                <a:spcPts val="600"/>
              </a:spcAft>
              <a:buClr>
                <a:schemeClr val="accent1">
                  <a:lumMod val="75000"/>
                </a:schemeClr>
              </a:buClr>
              <a:buSzPct val="145000"/>
            </a:pPr>
            <a:r>
              <a:rPr lang="en-US" b="1"/>
              <a:t>NOTE:</a:t>
            </a:r>
            <a:r>
              <a:rPr lang="en-US"/>
              <a:t> </a:t>
            </a:r>
            <a:r>
              <a:rPr lang="en-US" b="1" i="1">
                <a:solidFill>
                  <a:srgbClr val="0070C0"/>
                </a:solidFill>
              </a:rPr>
              <a:t>Students wishing to take Calculus Senior year will need to double up on Geometry and Algebra II Sophomore year. </a:t>
            </a:r>
          </a:p>
        </p:txBody>
      </p:sp>
      <p:sp>
        <p:nvSpPr>
          <p:cNvPr id="2" name="Slide Number Placeholder 1">
            <a:extLst>
              <a:ext uri="{FF2B5EF4-FFF2-40B4-BE49-F238E27FC236}">
                <a16:creationId xmlns:a16="http://schemas.microsoft.com/office/drawing/2014/main" id="{A1B20F98-779C-4D27-9D88-A7B61BAA5298}"/>
              </a:ext>
            </a:extLst>
          </p:cNvPr>
          <p:cNvSpPr>
            <a:spLocks noGrp="1"/>
          </p:cNvSpPr>
          <p:nvPr>
            <p:ph type="sldNum" sz="quarter" idx="12"/>
          </p:nvPr>
        </p:nvSpPr>
        <p:spPr>
          <a:xfrm>
            <a:off x="8213892" y="5867131"/>
            <a:ext cx="413375" cy="365125"/>
          </a:xfrm>
        </p:spPr>
        <p:txBody>
          <a:bodyPr vert="horz" lIns="91440" tIns="45720" rIns="91440" bIns="45720" rtlCol="0" anchor="ctr">
            <a:normAutofit/>
          </a:bodyPr>
          <a:lstStyle/>
          <a:p>
            <a:pPr defTabSz="914400">
              <a:spcAft>
                <a:spcPts val="600"/>
              </a:spcAft>
            </a:pPr>
            <a:fld id="{1B6781E8-7A9C-4F2F-BA58-9CD544442227}" type="slidenum">
              <a:rPr lang="en-US" smtClean="0"/>
              <a:pPr defTabSz="914400">
                <a:spcAft>
                  <a:spcPts val="600"/>
                </a:spcAft>
              </a:pPr>
              <a:t>13</a:t>
            </a:fld>
            <a:endParaRPr lang="en-US"/>
          </a:p>
        </p:txBody>
      </p:sp>
      <p:graphicFrame>
        <p:nvGraphicFramePr>
          <p:cNvPr id="6" name="Table 5">
            <a:extLst>
              <a:ext uri="{FF2B5EF4-FFF2-40B4-BE49-F238E27FC236}">
                <a16:creationId xmlns:a16="http://schemas.microsoft.com/office/drawing/2014/main" id="{DFA4A37F-BE86-4791-B426-AC84A4EEA7BC}"/>
              </a:ext>
            </a:extLst>
          </p:cNvPr>
          <p:cNvGraphicFramePr>
            <a:graphicFrameLocks noGrp="1"/>
          </p:cNvGraphicFramePr>
          <p:nvPr>
            <p:extLst>
              <p:ext uri="{D42A27DB-BD31-4B8C-83A1-F6EECF244321}">
                <p14:modId xmlns:p14="http://schemas.microsoft.com/office/powerpoint/2010/main" val="3023440211"/>
              </p:ext>
            </p:extLst>
          </p:nvPr>
        </p:nvGraphicFramePr>
        <p:xfrm>
          <a:off x="4018612" y="685799"/>
          <a:ext cx="4667539" cy="5218455"/>
        </p:xfrm>
        <a:graphic>
          <a:graphicData uri="http://schemas.openxmlformats.org/drawingml/2006/table">
            <a:tbl>
              <a:tblPr firstRow="1" bandRow="1">
                <a:solidFill>
                  <a:schemeClr val="bg1"/>
                </a:solidFill>
                <a:tableStyleId>{5C22544A-7EE6-4342-B048-85BDC9FD1C3A}</a:tableStyleId>
              </a:tblPr>
              <a:tblGrid>
                <a:gridCol w="4667539">
                  <a:extLst>
                    <a:ext uri="{9D8B030D-6E8A-4147-A177-3AD203B41FA5}">
                      <a16:colId xmlns:a16="http://schemas.microsoft.com/office/drawing/2014/main" val="3003883309"/>
                    </a:ext>
                  </a:extLst>
                </a:gridCol>
              </a:tblGrid>
              <a:tr h="505305">
                <a:tc>
                  <a:txBody>
                    <a:bodyPr/>
                    <a:lstStyle/>
                    <a:p>
                      <a:pPr algn="ctr" fontAlgn="b"/>
                      <a:r>
                        <a:rPr lang="en-US" sz="1600" b="0" cap="none" spc="0">
                          <a:solidFill>
                            <a:schemeClr val="bg1"/>
                          </a:solidFill>
                          <a:effectLst/>
                        </a:rPr>
                        <a:t>Math Courses</a:t>
                      </a:r>
                      <a:endParaRPr lang="en-US" sz="1600" b="0" cap="none" spc="0">
                        <a:solidFill>
                          <a:schemeClr val="bg1"/>
                        </a:solidFill>
                        <a:effectLst/>
                        <a:latin typeface="Calibri"/>
                      </a:endParaRPr>
                    </a:p>
                  </a:txBody>
                  <a:tcPr marL="138781" marR="11120" marT="106755" marB="106755"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rgbClr val="002060"/>
                    </a:solidFill>
                  </a:tcPr>
                </a:tc>
                <a:extLst>
                  <a:ext uri="{0D108BD9-81ED-4DB2-BD59-A6C34878D82A}">
                    <a16:rowId xmlns:a16="http://schemas.microsoft.com/office/drawing/2014/main" val="1398625834"/>
                  </a:ext>
                </a:extLst>
              </a:tr>
              <a:tr h="505305">
                <a:tc>
                  <a:txBody>
                    <a:bodyPr/>
                    <a:lstStyle/>
                    <a:p>
                      <a:pPr fontAlgn="b"/>
                      <a:r>
                        <a:rPr lang="en-US" sz="1600" b="0" cap="none" spc="0">
                          <a:solidFill>
                            <a:schemeClr val="tx1"/>
                          </a:solidFill>
                          <a:effectLst/>
                        </a:rPr>
                        <a:t>Algebra I</a:t>
                      </a:r>
                      <a:endParaRPr lang="en-US" sz="1600" b="0" cap="none" spc="0">
                        <a:solidFill>
                          <a:schemeClr val="tx1"/>
                        </a:solidFill>
                        <a:effectLst/>
                        <a:latin typeface="Calibri"/>
                      </a:endParaRPr>
                    </a:p>
                  </a:txBody>
                  <a:tcPr marL="138781" marR="11120" marT="106755" marB="106755" anchor="b">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105130772"/>
                  </a:ext>
                </a:extLst>
              </a:tr>
              <a:tr h="505305">
                <a:tc>
                  <a:txBody>
                    <a:bodyPr/>
                    <a:lstStyle/>
                    <a:p>
                      <a:pPr fontAlgn="b"/>
                      <a:r>
                        <a:rPr lang="en-US" sz="1600" cap="none" spc="0">
                          <a:solidFill>
                            <a:schemeClr val="tx1"/>
                          </a:solidFill>
                          <a:effectLst/>
                        </a:rPr>
                        <a:t>Algebra I Honors </a:t>
                      </a:r>
                      <a:r>
                        <a:rPr lang="en-US" sz="1400" cap="none" spc="0">
                          <a:solidFill>
                            <a:schemeClr val="tx1"/>
                          </a:solidFill>
                          <a:effectLst/>
                        </a:rPr>
                        <a:t>(Must have an 85+ in 8th grade Math)</a:t>
                      </a:r>
                      <a:endParaRPr lang="en-US" sz="1400" cap="none" spc="0">
                        <a:solidFill>
                          <a:schemeClr val="tx1"/>
                        </a:solidFill>
                        <a:effectLst/>
                        <a:latin typeface="Calibri" panose="020F0502020204030204" pitchFamily="34" charset="0"/>
                      </a:endParaRPr>
                    </a:p>
                  </a:txBody>
                  <a:tcPr marL="138781" marR="11120" marT="106755" marB="106755" anchor="b">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3764668651"/>
                  </a:ext>
                </a:extLst>
              </a:tr>
              <a:tr h="505305">
                <a:tc>
                  <a:txBody>
                    <a:bodyPr/>
                    <a:lstStyle/>
                    <a:p>
                      <a:pPr fontAlgn="b"/>
                      <a:r>
                        <a:rPr lang="en-US" sz="1600" cap="none" spc="0">
                          <a:solidFill>
                            <a:schemeClr val="tx1"/>
                          </a:solidFill>
                          <a:effectLst/>
                        </a:rPr>
                        <a:t>Geometry </a:t>
                      </a:r>
                      <a:r>
                        <a:rPr lang="en-US" sz="1400" cap="none" spc="0">
                          <a:solidFill>
                            <a:schemeClr val="tx1"/>
                          </a:solidFill>
                          <a:effectLst/>
                        </a:rPr>
                        <a:t>(Pre-Requisite: Algebra I)</a:t>
                      </a:r>
                      <a:endParaRPr lang="en-US" sz="1400" cap="none" spc="0">
                        <a:solidFill>
                          <a:schemeClr val="tx1"/>
                        </a:solidFill>
                        <a:effectLst/>
                        <a:latin typeface="Calibri"/>
                      </a:endParaRPr>
                    </a:p>
                  </a:txBody>
                  <a:tcPr marL="138781" marR="11120" marT="106755" marB="106755" anchor="b">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184924613"/>
                  </a:ext>
                </a:extLst>
              </a:tr>
              <a:tr h="505305">
                <a:tc>
                  <a:txBody>
                    <a:bodyPr/>
                    <a:lstStyle/>
                    <a:p>
                      <a:pPr fontAlgn="b"/>
                      <a:r>
                        <a:rPr lang="en-US" sz="1600" cap="none" spc="0">
                          <a:solidFill>
                            <a:schemeClr val="tx1"/>
                          </a:solidFill>
                          <a:effectLst/>
                        </a:rPr>
                        <a:t>Geometry Honors </a:t>
                      </a:r>
                      <a:r>
                        <a:rPr lang="en-US" sz="1400" b="0" i="0" u="none" strike="noStrike" cap="none" spc="0" noProof="0">
                          <a:solidFill>
                            <a:schemeClr val="tx1"/>
                          </a:solidFill>
                          <a:effectLst/>
                          <a:latin typeface="Corbel"/>
                        </a:rPr>
                        <a:t>(Pre-Requisite: 85+ in Algebra I )</a:t>
                      </a:r>
                      <a:endParaRPr lang="en-US" sz="1400" cap="none" spc="0">
                        <a:solidFill>
                          <a:schemeClr val="tx1"/>
                        </a:solidFill>
                        <a:effectLst/>
                        <a:latin typeface="Calibri"/>
                      </a:endParaRPr>
                    </a:p>
                  </a:txBody>
                  <a:tcPr marL="138781" marR="11120" marT="106755" marB="106755" anchor="b">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3394865720"/>
                  </a:ext>
                </a:extLst>
              </a:tr>
              <a:tr h="505305">
                <a:tc>
                  <a:txBody>
                    <a:bodyPr/>
                    <a:lstStyle/>
                    <a:p>
                      <a:pPr fontAlgn="b"/>
                      <a:r>
                        <a:rPr lang="en-US" sz="1600" cap="none" spc="0">
                          <a:solidFill>
                            <a:schemeClr val="tx1"/>
                          </a:solidFill>
                          <a:effectLst/>
                        </a:rPr>
                        <a:t>Algebra II </a:t>
                      </a:r>
                      <a:r>
                        <a:rPr lang="en-US" sz="1400" cap="none" spc="0">
                          <a:solidFill>
                            <a:schemeClr val="tx1"/>
                          </a:solidFill>
                          <a:effectLst/>
                        </a:rPr>
                        <a:t>(Pre-Requisite: Algebra I)</a:t>
                      </a:r>
                      <a:endParaRPr lang="en-US" sz="1400" cap="none" spc="0">
                        <a:solidFill>
                          <a:schemeClr val="tx1"/>
                        </a:solidFill>
                        <a:effectLst/>
                        <a:latin typeface="Calibri"/>
                      </a:endParaRPr>
                    </a:p>
                  </a:txBody>
                  <a:tcPr marL="138781" marR="11120" marT="106755" marB="106755" anchor="b">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815208907"/>
                  </a:ext>
                </a:extLst>
              </a:tr>
              <a:tr h="505305">
                <a:tc>
                  <a:txBody>
                    <a:bodyPr/>
                    <a:lstStyle/>
                    <a:p>
                      <a:pPr fontAlgn="b"/>
                      <a:r>
                        <a:rPr lang="en-US" sz="1600" cap="none" spc="0">
                          <a:solidFill>
                            <a:schemeClr val="tx1"/>
                          </a:solidFill>
                          <a:effectLst/>
                        </a:rPr>
                        <a:t>Algebra II Honors </a:t>
                      </a:r>
                      <a:endParaRPr lang="en-US" sz="1400" cap="none" spc="0">
                        <a:solidFill>
                          <a:schemeClr val="tx1"/>
                        </a:solidFill>
                        <a:effectLst/>
                        <a:latin typeface="Calibri"/>
                      </a:endParaRPr>
                    </a:p>
                    <a:p>
                      <a:pPr lvl="0">
                        <a:buNone/>
                      </a:pPr>
                      <a:r>
                        <a:rPr lang="en-US" sz="1400" b="0" i="0" u="none" strike="noStrike" cap="none" spc="0" noProof="0">
                          <a:solidFill>
                            <a:schemeClr val="tx1"/>
                          </a:solidFill>
                          <a:effectLst/>
                          <a:latin typeface="Corbel"/>
                        </a:rPr>
                        <a:t>(Pre-Requisite: 85+ in Algebra I or Geometry)</a:t>
                      </a:r>
                      <a:endParaRPr lang="en-US" sz="1400" cap="none" spc="0">
                        <a:solidFill>
                          <a:schemeClr val="tx1"/>
                        </a:solidFill>
                        <a:effectLst/>
                        <a:latin typeface="Calibri"/>
                      </a:endParaRPr>
                    </a:p>
                  </a:txBody>
                  <a:tcPr marL="138781" marR="11120" marT="106755" marB="106755" anchor="b">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2898977871"/>
                  </a:ext>
                </a:extLst>
              </a:tr>
              <a:tr h="505305">
                <a:tc>
                  <a:txBody>
                    <a:bodyPr/>
                    <a:lstStyle/>
                    <a:p>
                      <a:pPr fontAlgn="b"/>
                      <a:r>
                        <a:rPr lang="en-US" sz="1600" cap="none" spc="0">
                          <a:solidFill>
                            <a:schemeClr val="tx1"/>
                          </a:solidFill>
                          <a:effectLst/>
                        </a:rPr>
                        <a:t>AP Pre-Calculus </a:t>
                      </a:r>
                      <a:r>
                        <a:rPr lang="en-US" sz="1400" cap="none" spc="0">
                          <a:solidFill>
                            <a:schemeClr val="tx1"/>
                          </a:solidFill>
                          <a:effectLst/>
                        </a:rPr>
                        <a:t>(Pre-Requisite: Algebra II)</a:t>
                      </a:r>
                      <a:endParaRPr lang="en-US" sz="1400" cap="none" spc="0">
                        <a:solidFill>
                          <a:schemeClr val="tx1"/>
                        </a:solidFill>
                        <a:effectLst/>
                        <a:latin typeface="Calibri"/>
                      </a:endParaRPr>
                    </a:p>
                  </a:txBody>
                  <a:tcPr marL="138781" marR="11120" marT="106755" marB="106755" anchor="b">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824422893"/>
                  </a:ext>
                </a:extLst>
              </a:tr>
              <a:tr h="505305">
                <a:tc>
                  <a:txBody>
                    <a:bodyPr/>
                    <a:lstStyle/>
                    <a:p>
                      <a:pPr fontAlgn="b"/>
                      <a:r>
                        <a:rPr lang="en-US" sz="1600" cap="none" spc="0">
                          <a:solidFill>
                            <a:schemeClr val="tx1"/>
                          </a:solidFill>
                          <a:effectLst/>
                        </a:rPr>
                        <a:t>AP Calculus AB </a:t>
                      </a:r>
                      <a:r>
                        <a:rPr lang="en-US" sz="1400" cap="none" spc="0">
                          <a:solidFill>
                            <a:schemeClr val="tx1"/>
                          </a:solidFill>
                          <a:effectLst/>
                        </a:rPr>
                        <a:t>(Pre-Requisite: Pre- Calculus)</a:t>
                      </a:r>
                      <a:endParaRPr lang="en-US" sz="1400" cap="none" spc="0">
                        <a:solidFill>
                          <a:schemeClr val="tx1"/>
                        </a:solidFill>
                        <a:effectLst/>
                        <a:latin typeface="Calibri"/>
                      </a:endParaRPr>
                    </a:p>
                  </a:txBody>
                  <a:tcPr marL="138781" marR="11120" marT="106755" marB="106755" anchor="b">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2781108362"/>
                  </a:ext>
                </a:extLst>
              </a:tr>
              <a:tr h="505305">
                <a:tc>
                  <a:txBody>
                    <a:bodyPr/>
                    <a:lstStyle/>
                    <a:p>
                      <a:pPr fontAlgn="b"/>
                      <a:r>
                        <a:rPr lang="en-US" sz="1600" cap="none" spc="0">
                          <a:solidFill>
                            <a:schemeClr val="tx1"/>
                          </a:solidFill>
                          <a:effectLst/>
                        </a:rPr>
                        <a:t>AP Physics  </a:t>
                      </a:r>
                      <a:r>
                        <a:rPr lang="en-US" sz="1400" cap="none" spc="0">
                          <a:solidFill>
                            <a:schemeClr val="tx1"/>
                          </a:solidFill>
                          <a:effectLst/>
                        </a:rPr>
                        <a:t>(Co-Requisite: Pre- Calculus)</a:t>
                      </a:r>
                      <a:endParaRPr lang="en-US" sz="1400" cap="none" spc="0">
                        <a:solidFill>
                          <a:schemeClr val="tx1"/>
                        </a:solidFill>
                        <a:effectLst/>
                        <a:latin typeface="Calibri" panose="020F0502020204030204" pitchFamily="34" charset="0"/>
                      </a:endParaRPr>
                    </a:p>
                  </a:txBody>
                  <a:tcPr marL="138781" marR="11120" marT="106755" marB="106755" anchor="b">
                    <a:lnL w="19050" cap="flat" cmpd="sng" algn="ctr">
                      <a:solidFill>
                        <a:schemeClr val="tx1"/>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extLst>
                  <a:ext uri="{0D108BD9-81ED-4DB2-BD59-A6C34878D82A}">
                    <a16:rowId xmlns:a16="http://schemas.microsoft.com/office/drawing/2014/main" val="4250351562"/>
                  </a:ext>
                </a:extLst>
              </a:tr>
            </a:tbl>
          </a:graphicData>
        </a:graphic>
      </p:graphicFrame>
    </p:spTree>
    <p:extLst>
      <p:ext uri="{BB962C8B-B14F-4D97-AF65-F5344CB8AC3E}">
        <p14:creationId xmlns:p14="http://schemas.microsoft.com/office/powerpoint/2010/main" val="4425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C616B3DC-C165-433D-9187-62DCC0E317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15" name="Freeform 6">
              <a:extLst>
                <a:ext uri="{FF2B5EF4-FFF2-40B4-BE49-F238E27FC236}">
                  <a16:creationId xmlns:a16="http://schemas.microsoft.com/office/drawing/2014/main" id="{97E1BF84-9824-4B0E-98DF-F0F7181DD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6" name="Freeform 7">
              <a:extLst>
                <a:ext uri="{FF2B5EF4-FFF2-40B4-BE49-F238E27FC236}">
                  <a16:creationId xmlns:a16="http://schemas.microsoft.com/office/drawing/2014/main" id="{A85FA340-7392-4303-9707-A12F45A46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7" name="Freeform 9">
              <a:extLst>
                <a:ext uri="{FF2B5EF4-FFF2-40B4-BE49-F238E27FC236}">
                  <a16:creationId xmlns:a16="http://schemas.microsoft.com/office/drawing/2014/main" id="{758A9051-2BD9-4868-8B84-344752FA2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8" name="Freeform 10">
              <a:extLst>
                <a:ext uri="{FF2B5EF4-FFF2-40B4-BE49-F238E27FC236}">
                  <a16:creationId xmlns:a16="http://schemas.microsoft.com/office/drawing/2014/main" id="{58264C49-3539-4CBD-8F11-1106C8B87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9" name="Freeform 11">
              <a:extLst>
                <a:ext uri="{FF2B5EF4-FFF2-40B4-BE49-F238E27FC236}">
                  <a16:creationId xmlns:a16="http://schemas.microsoft.com/office/drawing/2014/main" id="{DE862133-5C7E-4B32-9786-0B33BC51A7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0" name="Freeform 12">
              <a:extLst>
                <a:ext uri="{FF2B5EF4-FFF2-40B4-BE49-F238E27FC236}">
                  <a16:creationId xmlns:a16="http://schemas.microsoft.com/office/drawing/2014/main" id="{90925F6C-DF03-4707-9176-6049F049B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22" name="Rectangle 21">
            <a:extLst>
              <a:ext uri="{FF2B5EF4-FFF2-40B4-BE49-F238E27FC236}">
                <a16:creationId xmlns:a16="http://schemas.microsoft.com/office/drawing/2014/main" id="{A6073935-E043-4801-AF06-06093A914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3184868-F2ED-4008-90DA-9F89655BBF4B}"/>
              </a:ext>
            </a:extLst>
          </p:cNvPr>
          <p:cNvSpPr txBox="1"/>
          <p:nvPr/>
        </p:nvSpPr>
        <p:spPr>
          <a:xfrm>
            <a:off x="6031306" y="1164084"/>
            <a:ext cx="2595961" cy="150136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gn="r">
              <a:spcBef>
                <a:spcPct val="0"/>
              </a:spcBef>
              <a:spcAft>
                <a:spcPts val="600"/>
              </a:spcAft>
            </a:pPr>
            <a:r>
              <a:rPr lang="en-US" sz="3200" b="1">
                <a:ln w="3175" cmpd="sng">
                  <a:noFill/>
                </a:ln>
                <a:latin typeface="+mj-lt"/>
                <a:ea typeface="+mj-ea"/>
                <a:cs typeface="+mj-cs"/>
              </a:rPr>
              <a:t>Core Academic Courses:  </a:t>
            </a:r>
            <a:r>
              <a:rPr lang="en-US" sz="3200" b="1">
                <a:ln w="3175" cmpd="sng">
                  <a:noFill/>
                </a:ln>
                <a:solidFill>
                  <a:schemeClr val="accent1">
                    <a:lumMod val="50000"/>
                  </a:schemeClr>
                </a:solidFill>
                <a:latin typeface="+mj-lt"/>
                <a:ea typeface="+mj-ea"/>
                <a:cs typeface="+mj-cs"/>
              </a:rPr>
              <a:t>English</a:t>
            </a:r>
            <a:endParaRPr lang="en-US" sz="3200">
              <a:ln w="3175" cmpd="sng">
                <a:noFill/>
              </a:ln>
              <a:solidFill>
                <a:schemeClr val="accent1">
                  <a:lumMod val="50000"/>
                </a:schemeClr>
              </a:solidFill>
              <a:latin typeface="+mj-lt"/>
              <a:ea typeface="+mj-ea"/>
              <a:cs typeface="+mj-cs"/>
            </a:endParaRPr>
          </a:p>
        </p:txBody>
      </p:sp>
      <p:grpSp>
        <p:nvGrpSpPr>
          <p:cNvPr id="24" name="Group 23">
            <a:extLst>
              <a:ext uri="{FF2B5EF4-FFF2-40B4-BE49-F238E27FC236}">
                <a16:creationId xmlns:a16="http://schemas.microsoft.com/office/drawing/2014/main" id="{8AC26FF4-D6F9-4A94-A837-D051A101ED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5036" y="-4763"/>
            <a:ext cx="3761187" cy="6862763"/>
            <a:chOff x="2928938" y="-4763"/>
            <a:chExt cx="5014912" cy="6862763"/>
          </a:xfrm>
        </p:grpSpPr>
        <p:sp>
          <p:nvSpPr>
            <p:cNvPr id="25" name="Freeform 6">
              <a:extLst>
                <a:ext uri="{FF2B5EF4-FFF2-40B4-BE49-F238E27FC236}">
                  <a16:creationId xmlns:a16="http://schemas.microsoft.com/office/drawing/2014/main" id="{EFFE501B-F9EC-4229-99D6-F39E38A71B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6" name="Freeform 7">
              <a:extLst>
                <a:ext uri="{FF2B5EF4-FFF2-40B4-BE49-F238E27FC236}">
                  <a16:creationId xmlns:a16="http://schemas.microsoft.com/office/drawing/2014/main" id="{B064C6A0-3DE4-4F4A-B650-78A628163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7" name="Freeform 25">
              <a:extLst>
                <a:ext uri="{FF2B5EF4-FFF2-40B4-BE49-F238E27FC236}">
                  <a16:creationId xmlns:a16="http://schemas.microsoft.com/office/drawing/2014/main" id="{43CD3E83-3D0D-40EE-B1A2-9C989EBF2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8" name="Freeform 26">
              <a:extLst>
                <a:ext uri="{FF2B5EF4-FFF2-40B4-BE49-F238E27FC236}">
                  <a16:creationId xmlns:a16="http://schemas.microsoft.com/office/drawing/2014/main" id="{71553909-760D-4B98-96A4-F9F48339AF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9" name="Freeform 27">
              <a:extLst>
                <a:ext uri="{FF2B5EF4-FFF2-40B4-BE49-F238E27FC236}">
                  <a16:creationId xmlns:a16="http://schemas.microsoft.com/office/drawing/2014/main" id="{1F006A6C-F843-49BC-AC84-89BD2AF58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30" name="Freeform 28">
              <a:extLst>
                <a:ext uri="{FF2B5EF4-FFF2-40B4-BE49-F238E27FC236}">
                  <a16:creationId xmlns:a16="http://schemas.microsoft.com/office/drawing/2014/main" id="{62AEE6F3-16F4-4944-8459-4D5EEA341D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32" name="Rounded Rectangle 16">
            <a:extLst>
              <a:ext uri="{FF2B5EF4-FFF2-40B4-BE49-F238E27FC236}">
                <a16:creationId xmlns:a16="http://schemas.microsoft.com/office/drawing/2014/main" id="{8D6B9972-4A81-4223-9901-0E559A1D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519" y="648931"/>
            <a:ext cx="5140825"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A1B20F98-779C-4D27-9D88-A7B61BAA5298}"/>
              </a:ext>
            </a:extLst>
          </p:cNvPr>
          <p:cNvSpPr>
            <a:spLocks noGrp="1"/>
          </p:cNvSpPr>
          <p:nvPr>
            <p:ph type="sldNum" sz="quarter" idx="12"/>
          </p:nvPr>
        </p:nvSpPr>
        <p:spPr>
          <a:xfrm>
            <a:off x="8213892" y="5883275"/>
            <a:ext cx="413375" cy="365125"/>
          </a:xfrm>
        </p:spPr>
        <p:txBody>
          <a:bodyPr vert="horz" lIns="91440" tIns="45720" rIns="91440" bIns="45720" rtlCol="0" anchor="ctr">
            <a:normAutofit/>
          </a:bodyPr>
          <a:lstStyle/>
          <a:p>
            <a:pPr defTabSz="914400">
              <a:spcAft>
                <a:spcPts val="600"/>
              </a:spcAft>
            </a:pPr>
            <a:fld id="{1B6781E8-7A9C-4F2F-BA58-9CD544442227}" type="slidenum">
              <a:rPr lang="en-US" smtClean="0"/>
              <a:pPr defTabSz="914400">
                <a:spcAft>
                  <a:spcPts val="600"/>
                </a:spcAft>
              </a:pPr>
              <a:t>14</a:t>
            </a:fld>
            <a:endParaRPr lang="en-US"/>
          </a:p>
        </p:txBody>
      </p:sp>
      <p:graphicFrame>
        <p:nvGraphicFramePr>
          <p:cNvPr id="5" name="Table 4">
            <a:extLst>
              <a:ext uri="{FF2B5EF4-FFF2-40B4-BE49-F238E27FC236}">
                <a16:creationId xmlns:a16="http://schemas.microsoft.com/office/drawing/2014/main" id="{6EB69E3C-B258-D81B-AFB4-9BE34292527F}"/>
              </a:ext>
            </a:extLst>
          </p:cNvPr>
          <p:cNvGraphicFramePr>
            <a:graphicFrameLocks noGrp="1"/>
          </p:cNvGraphicFramePr>
          <p:nvPr>
            <p:extLst>
              <p:ext uri="{D42A27DB-BD31-4B8C-83A1-F6EECF244321}">
                <p14:modId xmlns:p14="http://schemas.microsoft.com/office/powerpoint/2010/main" val="1800004452"/>
              </p:ext>
            </p:extLst>
          </p:nvPr>
        </p:nvGraphicFramePr>
        <p:xfrm>
          <a:off x="743894" y="873901"/>
          <a:ext cx="4652084" cy="4958542"/>
        </p:xfrm>
        <a:graphic>
          <a:graphicData uri="http://schemas.openxmlformats.org/drawingml/2006/table">
            <a:tbl>
              <a:tblPr firstRow="1" bandRow="1">
                <a:tableStyleId>{5C22544A-7EE6-4342-B048-85BDC9FD1C3A}</a:tableStyleId>
              </a:tblPr>
              <a:tblGrid>
                <a:gridCol w="4652084">
                  <a:extLst>
                    <a:ext uri="{9D8B030D-6E8A-4147-A177-3AD203B41FA5}">
                      <a16:colId xmlns:a16="http://schemas.microsoft.com/office/drawing/2014/main" val="3971158438"/>
                    </a:ext>
                  </a:extLst>
                </a:gridCol>
              </a:tblGrid>
              <a:tr h="388542">
                <a:tc>
                  <a:txBody>
                    <a:bodyPr/>
                    <a:lstStyle/>
                    <a:p>
                      <a:pPr algn="ctr" rtl="0" fontAlgn="base"/>
                      <a:r>
                        <a:rPr lang="en-US" sz="1700" b="1">
                          <a:solidFill>
                            <a:srgbClr val="FFFFFF"/>
                          </a:solidFill>
                          <a:effectLst/>
                          <a:highlight>
                            <a:srgbClr val="808080"/>
                          </a:highlight>
                          <a:latin typeface="Corbel"/>
                        </a:rPr>
                        <a:t>English</a:t>
                      </a:r>
                      <a:endParaRPr lang="en-US" sz="2200" b="1">
                        <a:solidFill>
                          <a:srgbClr val="FFFFFF"/>
                        </a:solidFill>
                        <a:effectLst/>
                        <a:highlight>
                          <a:srgbClr val="808080"/>
                        </a:highlight>
                        <a:latin typeface="Corbel"/>
                      </a:endParaRPr>
                    </a:p>
                  </a:txBody>
                  <a:tcPr marL="100055" marR="100055" marT="50028" marB="50028" anchor="b">
                    <a:lnL w="11354" cap="flat" cmpd="sng" algn="ctr">
                      <a:solidFill>
                        <a:srgbClr val="FFFFFF"/>
                      </a:solidFill>
                      <a:prstDash val="solid"/>
                      <a:round/>
                      <a:headEnd type="none" w="med" len="med"/>
                      <a:tailEnd type="none" w="med" len="med"/>
                    </a:lnL>
                    <a:lnR w="11354" cap="flat" cmpd="sng" algn="ctr">
                      <a:solidFill>
                        <a:srgbClr val="FFFFFF"/>
                      </a:solidFill>
                      <a:prstDash val="solid"/>
                      <a:round/>
                      <a:headEnd type="none" w="med" len="med"/>
                      <a:tailEnd type="none" w="med" len="med"/>
                    </a:lnR>
                    <a:lnT w="11354" cap="flat" cmpd="sng" algn="ctr">
                      <a:solidFill>
                        <a:srgbClr val="FFFFFF"/>
                      </a:solidFill>
                      <a:prstDash val="solid"/>
                      <a:round/>
                      <a:headEnd type="none" w="med" len="med"/>
                      <a:tailEnd type="none" w="med" len="med"/>
                    </a:lnT>
                    <a:lnB w="11354" cap="flat" cmpd="sng" algn="ctr">
                      <a:solidFill>
                        <a:srgbClr val="FFFFFF"/>
                      </a:solidFill>
                      <a:prstDash val="solid"/>
                      <a:round/>
                      <a:headEnd type="none" w="med" len="med"/>
                      <a:tailEnd type="none" w="med" len="med"/>
                    </a:lnB>
                    <a:solidFill>
                      <a:srgbClr val="808080"/>
                    </a:solidFill>
                  </a:tcPr>
                </a:tc>
                <a:extLst>
                  <a:ext uri="{0D108BD9-81ED-4DB2-BD59-A6C34878D82A}">
                    <a16:rowId xmlns:a16="http://schemas.microsoft.com/office/drawing/2014/main" val="347622947"/>
                  </a:ext>
                </a:extLst>
              </a:tr>
              <a:tr h="388542">
                <a:tc>
                  <a:txBody>
                    <a:bodyPr/>
                    <a:lstStyle/>
                    <a:p>
                      <a:pPr rtl="0" fontAlgn="base"/>
                      <a:r>
                        <a:rPr lang="en-US" sz="1700">
                          <a:effectLst/>
                          <a:highlight>
                            <a:srgbClr val="F2F2F2"/>
                          </a:highlight>
                          <a:latin typeface="Corbel"/>
                        </a:rPr>
                        <a:t>English I </a:t>
                      </a:r>
                      <a:r>
                        <a:rPr lang="en-US" sz="1400">
                          <a:effectLst/>
                          <a:highlight>
                            <a:srgbClr val="F2F2F2"/>
                          </a:highlight>
                          <a:latin typeface="Corbel"/>
                        </a:rPr>
                        <a:t>(9th Grade)</a:t>
                      </a:r>
                    </a:p>
                  </a:txBody>
                  <a:tcPr marL="100055" marR="100055" marT="50028" marB="50028" anchor="b">
                    <a:lnL w="11354" cap="flat" cmpd="sng" algn="ctr">
                      <a:solidFill>
                        <a:srgbClr val="FFFFFF"/>
                      </a:solidFill>
                      <a:prstDash val="solid"/>
                      <a:round/>
                      <a:headEnd type="none" w="med" len="med"/>
                      <a:tailEnd type="none" w="med" len="med"/>
                    </a:lnL>
                    <a:lnR w="11354" cap="flat" cmpd="sng" algn="ctr">
                      <a:solidFill>
                        <a:srgbClr val="FFFFFF"/>
                      </a:solidFill>
                      <a:prstDash val="solid"/>
                      <a:round/>
                      <a:headEnd type="none" w="med" len="med"/>
                      <a:tailEnd type="none" w="med" len="med"/>
                    </a:lnR>
                    <a:lnT w="11354" cap="flat" cmpd="sng" algn="ctr">
                      <a:solidFill>
                        <a:srgbClr val="FFFFFF"/>
                      </a:solidFill>
                      <a:prstDash val="solid"/>
                      <a:round/>
                      <a:headEnd type="none" w="med" len="med"/>
                      <a:tailEnd type="none" w="med" len="med"/>
                    </a:lnT>
                    <a:lnB w="11354"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084074510"/>
                  </a:ext>
                </a:extLst>
              </a:tr>
              <a:tr h="388542">
                <a:tc>
                  <a:txBody>
                    <a:bodyPr/>
                    <a:lstStyle/>
                    <a:p>
                      <a:pPr lvl="0">
                        <a:buNone/>
                      </a:pPr>
                      <a:r>
                        <a:rPr lang="en-US" sz="1700">
                          <a:effectLst/>
                          <a:highlight>
                            <a:srgbClr val="F2F2F2"/>
                          </a:highlight>
                          <a:latin typeface="Corbel"/>
                        </a:rPr>
                        <a:t>English I Honors</a:t>
                      </a:r>
                      <a:r>
                        <a:rPr lang="en-US" sz="1400">
                          <a:effectLst/>
                          <a:highlight>
                            <a:srgbClr val="F2F2F2"/>
                          </a:highlight>
                          <a:latin typeface="Corbel"/>
                        </a:rPr>
                        <a:t> (</a:t>
                      </a:r>
                      <a:r>
                        <a:rPr lang="en-US" sz="1400" b="0" i="0" u="none" strike="noStrike" noProof="0">
                          <a:solidFill>
                            <a:schemeClr val="tx1"/>
                          </a:solidFill>
                          <a:effectLst/>
                          <a:highlight>
                            <a:srgbClr val="F2F2F2"/>
                          </a:highlight>
                          <a:latin typeface="Corbel"/>
                        </a:rPr>
                        <a:t>Pre-Requisite: 85+ in 8th grade ELA) </a:t>
                      </a:r>
                      <a:endParaRPr lang="en-US" sz="1400">
                        <a:effectLst/>
                        <a:highlight>
                          <a:srgbClr val="F2F2F2"/>
                        </a:highlight>
                        <a:latin typeface="Corbel"/>
                      </a:endParaRPr>
                    </a:p>
                  </a:txBody>
                  <a:tcPr marL="100055" marR="100055" marT="50028" marB="50028" anchor="b">
                    <a:lnL w="11354">
                      <a:solidFill>
                        <a:srgbClr val="FFFFFF"/>
                      </a:solidFill>
                    </a:lnL>
                    <a:lnR w="11354">
                      <a:solidFill>
                        <a:srgbClr val="FFFFFF"/>
                      </a:solidFill>
                    </a:lnR>
                    <a:lnT w="11354">
                      <a:solidFill>
                        <a:srgbClr val="FFFFFF"/>
                      </a:solidFill>
                    </a:lnT>
                    <a:lnB w="11354">
                      <a:solidFill>
                        <a:srgbClr val="FFFFFF"/>
                      </a:solidFill>
                    </a:lnB>
                    <a:solidFill>
                      <a:srgbClr val="F2F2F2"/>
                    </a:solidFill>
                  </a:tcPr>
                </a:tc>
                <a:extLst>
                  <a:ext uri="{0D108BD9-81ED-4DB2-BD59-A6C34878D82A}">
                    <a16:rowId xmlns:a16="http://schemas.microsoft.com/office/drawing/2014/main" val="3453390706"/>
                  </a:ext>
                </a:extLst>
              </a:tr>
              <a:tr h="388542">
                <a:tc>
                  <a:txBody>
                    <a:bodyPr/>
                    <a:lstStyle/>
                    <a:p>
                      <a:pPr rtl="0" fontAlgn="base"/>
                      <a:r>
                        <a:rPr lang="en-US" sz="1700">
                          <a:effectLst/>
                          <a:highlight>
                            <a:srgbClr val="F2F2F2"/>
                          </a:highlight>
                          <a:latin typeface="Corbel"/>
                        </a:rPr>
                        <a:t>English I Pre-AP </a:t>
                      </a:r>
                      <a:r>
                        <a:rPr lang="en-US" sz="1400">
                          <a:effectLst/>
                          <a:highlight>
                            <a:srgbClr val="F2F2F2"/>
                          </a:highlight>
                          <a:latin typeface="Corbel"/>
                        </a:rPr>
                        <a:t>(</a:t>
                      </a:r>
                      <a:r>
                        <a:rPr lang="en-US" sz="1400" b="0" i="0" u="none" strike="noStrike" noProof="0">
                          <a:solidFill>
                            <a:schemeClr val="tx1"/>
                          </a:solidFill>
                          <a:effectLst/>
                          <a:highlight>
                            <a:srgbClr val="F2F2F2"/>
                          </a:highlight>
                          <a:latin typeface="Corbel"/>
                        </a:rPr>
                        <a:t>Pre-Requisite: 85+ in 8th grade ELA</a:t>
                      </a:r>
                      <a:r>
                        <a:rPr lang="en-US" sz="1400">
                          <a:effectLst/>
                          <a:highlight>
                            <a:srgbClr val="F2F2F2"/>
                          </a:highlight>
                          <a:latin typeface="Corbel"/>
                        </a:rPr>
                        <a:t>)</a:t>
                      </a:r>
                    </a:p>
                  </a:txBody>
                  <a:tcPr marL="100055" marR="100055" marT="50028" marB="50028" anchor="b">
                    <a:lnL w="11354" cap="flat" cmpd="sng" algn="ctr">
                      <a:solidFill>
                        <a:srgbClr val="FFFFFF"/>
                      </a:solidFill>
                      <a:prstDash val="solid"/>
                      <a:round/>
                      <a:headEnd type="none" w="med" len="med"/>
                      <a:tailEnd type="none" w="med" len="med"/>
                    </a:lnL>
                    <a:lnR w="11354" cap="flat" cmpd="sng" algn="ctr">
                      <a:solidFill>
                        <a:srgbClr val="FFFFFF"/>
                      </a:solidFill>
                      <a:prstDash val="solid"/>
                      <a:round/>
                      <a:headEnd type="none" w="med" len="med"/>
                      <a:tailEnd type="none" w="med" len="med"/>
                    </a:lnR>
                    <a:lnT w="11354" cap="flat" cmpd="sng" algn="ctr">
                      <a:solidFill>
                        <a:srgbClr val="FFFFFF"/>
                      </a:solidFill>
                      <a:prstDash val="solid"/>
                      <a:round/>
                      <a:headEnd type="none" w="med" len="med"/>
                      <a:tailEnd type="none" w="med" len="med"/>
                    </a:lnT>
                    <a:lnB w="11354"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763725395"/>
                  </a:ext>
                </a:extLst>
              </a:tr>
              <a:tr h="388542">
                <a:tc>
                  <a:txBody>
                    <a:bodyPr/>
                    <a:lstStyle/>
                    <a:p>
                      <a:pPr rtl="0" fontAlgn="base"/>
                      <a:r>
                        <a:rPr lang="en-US" sz="1700">
                          <a:effectLst/>
                          <a:highlight>
                            <a:srgbClr val="F2F2F2"/>
                          </a:highlight>
                          <a:latin typeface="Corbel"/>
                        </a:rPr>
                        <a:t>English II</a:t>
                      </a:r>
                      <a:r>
                        <a:rPr lang="en-US" sz="1400">
                          <a:effectLst/>
                          <a:highlight>
                            <a:srgbClr val="F2F2F2"/>
                          </a:highlight>
                          <a:latin typeface="Corbel"/>
                        </a:rPr>
                        <a:t> (10th Grade)</a:t>
                      </a:r>
                    </a:p>
                  </a:txBody>
                  <a:tcPr marL="100055" marR="100055" marT="50028" marB="50028" anchor="b">
                    <a:lnL w="11354" cap="flat" cmpd="sng" algn="ctr">
                      <a:solidFill>
                        <a:srgbClr val="FFFFFF"/>
                      </a:solidFill>
                      <a:prstDash val="solid"/>
                      <a:round/>
                      <a:headEnd type="none" w="med" len="med"/>
                      <a:tailEnd type="none" w="med" len="med"/>
                    </a:lnL>
                    <a:lnR w="11354" cap="flat" cmpd="sng" algn="ctr">
                      <a:solidFill>
                        <a:srgbClr val="FFFFFF"/>
                      </a:solidFill>
                      <a:prstDash val="solid"/>
                      <a:round/>
                      <a:headEnd type="none" w="med" len="med"/>
                      <a:tailEnd type="none" w="med" len="med"/>
                    </a:lnR>
                    <a:lnT w="11354" cap="flat" cmpd="sng" algn="ctr">
                      <a:solidFill>
                        <a:srgbClr val="FFFFFF"/>
                      </a:solidFill>
                      <a:prstDash val="solid"/>
                      <a:round/>
                      <a:headEnd type="none" w="med" len="med"/>
                      <a:tailEnd type="none" w="med" len="med"/>
                    </a:lnT>
                    <a:lnB w="11354"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396847488"/>
                  </a:ext>
                </a:extLst>
              </a:tr>
              <a:tr h="388542">
                <a:tc>
                  <a:txBody>
                    <a:bodyPr/>
                    <a:lstStyle/>
                    <a:p>
                      <a:pPr lvl="0">
                        <a:buNone/>
                      </a:pPr>
                      <a:r>
                        <a:rPr lang="en-US" sz="1700">
                          <a:effectLst/>
                          <a:highlight>
                            <a:srgbClr val="F2F2F2"/>
                          </a:highlight>
                          <a:latin typeface="Corbel"/>
                        </a:rPr>
                        <a:t>English II Honors </a:t>
                      </a:r>
                      <a:r>
                        <a:rPr lang="en-US" sz="1400">
                          <a:effectLst/>
                          <a:highlight>
                            <a:srgbClr val="F2F2F2"/>
                          </a:highlight>
                          <a:latin typeface="Corbel"/>
                        </a:rPr>
                        <a:t>(</a:t>
                      </a:r>
                      <a:r>
                        <a:rPr lang="en-US" sz="1400" b="0" i="0" u="none" strike="noStrike" noProof="0">
                          <a:solidFill>
                            <a:schemeClr val="tx1"/>
                          </a:solidFill>
                          <a:effectLst/>
                          <a:highlight>
                            <a:srgbClr val="F2F2F2"/>
                          </a:highlight>
                          <a:latin typeface="Corbel"/>
                        </a:rPr>
                        <a:t>Pre-Requisite: 85+ in English I)</a:t>
                      </a:r>
                      <a:endParaRPr lang="en-US" sz="1400">
                        <a:effectLst/>
                        <a:highlight>
                          <a:srgbClr val="F2F2F2"/>
                        </a:highlight>
                        <a:latin typeface="Corbel"/>
                      </a:endParaRPr>
                    </a:p>
                  </a:txBody>
                  <a:tcPr marL="100055" marR="100055" marT="50028" marB="50028" anchor="b">
                    <a:lnL w="11354">
                      <a:solidFill>
                        <a:srgbClr val="FFFFFF"/>
                      </a:solidFill>
                    </a:lnL>
                    <a:lnR w="11354">
                      <a:solidFill>
                        <a:srgbClr val="FFFFFF"/>
                      </a:solidFill>
                    </a:lnR>
                    <a:lnT w="11354">
                      <a:solidFill>
                        <a:srgbClr val="FFFFFF"/>
                      </a:solidFill>
                    </a:lnT>
                    <a:lnB w="11354">
                      <a:solidFill>
                        <a:srgbClr val="FFFFFF"/>
                      </a:solidFill>
                    </a:lnB>
                    <a:solidFill>
                      <a:srgbClr val="F2F2F2"/>
                    </a:solidFill>
                  </a:tcPr>
                </a:tc>
                <a:extLst>
                  <a:ext uri="{0D108BD9-81ED-4DB2-BD59-A6C34878D82A}">
                    <a16:rowId xmlns:a16="http://schemas.microsoft.com/office/drawing/2014/main" val="1388814512"/>
                  </a:ext>
                </a:extLst>
              </a:tr>
              <a:tr h="388542">
                <a:tc>
                  <a:txBody>
                    <a:bodyPr/>
                    <a:lstStyle/>
                    <a:p>
                      <a:pPr rtl="0" fontAlgn="base"/>
                      <a:r>
                        <a:rPr lang="en-US" sz="1700">
                          <a:effectLst/>
                          <a:highlight>
                            <a:srgbClr val="F2F2F2"/>
                          </a:highlight>
                          <a:latin typeface="Corbel"/>
                        </a:rPr>
                        <a:t>English II Pre-AP </a:t>
                      </a:r>
                      <a:r>
                        <a:rPr lang="en-US" sz="1400">
                          <a:effectLst/>
                          <a:highlight>
                            <a:srgbClr val="F2F2F2"/>
                          </a:highlight>
                          <a:latin typeface="Corbel"/>
                        </a:rPr>
                        <a:t> (</a:t>
                      </a:r>
                      <a:r>
                        <a:rPr lang="en-US" sz="1400" b="0" i="0" u="none" strike="noStrike" noProof="0">
                          <a:solidFill>
                            <a:schemeClr val="tx1"/>
                          </a:solidFill>
                          <a:effectLst/>
                          <a:highlight>
                            <a:srgbClr val="F2F2F2"/>
                          </a:highlight>
                          <a:latin typeface="Corbel"/>
                        </a:rPr>
                        <a:t>Pre-Requisite: 85+ in English I</a:t>
                      </a:r>
                      <a:r>
                        <a:rPr lang="en-US" sz="1400">
                          <a:effectLst/>
                          <a:highlight>
                            <a:srgbClr val="F2F2F2"/>
                          </a:highlight>
                          <a:latin typeface="Corbel"/>
                        </a:rPr>
                        <a:t>)</a:t>
                      </a:r>
                    </a:p>
                  </a:txBody>
                  <a:tcPr marL="100055" marR="100055" marT="50028" marB="50028" anchor="b">
                    <a:lnL w="11354" cap="flat" cmpd="sng" algn="ctr">
                      <a:solidFill>
                        <a:srgbClr val="FFFFFF"/>
                      </a:solidFill>
                      <a:prstDash val="solid"/>
                      <a:round/>
                      <a:headEnd type="none" w="med" len="med"/>
                      <a:tailEnd type="none" w="med" len="med"/>
                    </a:lnL>
                    <a:lnR w="11354" cap="flat" cmpd="sng" algn="ctr">
                      <a:solidFill>
                        <a:srgbClr val="FFFFFF"/>
                      </a:solidFill>
                      <a:prstDash val="solid"/>
                      <a:round/>
                      <a:headEnd type="none" w="med" len="med"/>
                      <a:tailEnd type="none" w="med" len="med"/>
                    </a:lnR>
                    <a:lnT w="11354" cap="flat" cmpd="sng" algn="ctr">
                      <a:solidFill>
                        <a:srgbClr val="FFFFFF"/>
                      </a:solidFill>
                      <a:prstDash val="solid"/>
                      <a:round/>
                      <a:headEnd type="none" w="med" len="med"/>
                      <a:tailEnd type="none" w="med" len="med"/>
                    </a:lnT>
                    <a:lnB w="11354"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600451831"/>
                  </a:ext>
                </a:extLst>
              </a:tr>
              <a:tr h="388542">
                <a:tc>
                  <a:txBody>
                    <a:bodyPr/>
                    <a:lstStyle/>
                    <a:p>
                      <a:pPr rtl="0" fontAlgn="base"/>
                      <a:r>
                        <a:rPr lang="en-US" sz="1700">
                          <a:effectLst/>
                          <a:highlight>
                            <a:srgbClr val="F2F2F2"/>
                          </a:highlight>
                          <a:latin typeface="Corbel"/>
                        </a:rPr>
                        <a:t>English III</a:t>
                      </a:r>
                      <a:r>
                        <a:rPr lang="en-US" sz="1400">
                          <a:effectLst/>
                          <a:highlight>
                            <a:srgbClr val="F2F2F2"/>
                          </a:highlight>
                          <a:latin typeface="Corbel"/>
                        </a:rPr>
                        <a:t> (11th Grade)</a:t>
                      </a:r>
                    </a:p>
                  </a:txBody>
                  <a:tcPr marL="100055" marR="100055" marT="50028" marB="50028" anchor="b">
                    <a:lnL w="11354" cap="flat" cmpd="sng" algn="ctr">
                      <a:solidFill>
                        <a:srgbClr val="FFFFFF"/>
                      </a:solidFill>
                      <a:prstDash val="solid"/>
                      <a:round/>
                      <a:headEnd type="none" w="med" len="med"/>
                      <a:tailEnd type="none" w="med" len="med"/>
                    </a:lnL>
                    <a:lnR w="11354" cap="flat" cmpd="sng" algn="ctr">
                      <a:solidFill>
                        <a:srgbClr val="FFFFFF"/>
                      </a:solidFill>
                      <a:prstDash val="solid"/>
                      <a:round/>
                      <a:headEnd type="none" w="med" len="med"/>
                      <a:tailEnd type="none" w="med" len="med"/>
                    </a:lnR>
                    <a:lnT w="11354" cap="flat" cmpd="sng" algn="ctr">
                      <a:solidFill>
                        <a:srgbClr val="FFFFFF"/>
                      </a:solidFill>
                      <a:prstDash val="solid"/>
                      <a:round/>
                      <a:headEnd type="none" w="med" len="med"/>
                      <a:tailEnd type="none" w="med" len="med"/>
                    </a:lnT>
                    <a:lnB w="11354"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874901661"/>
                  </a:ext>
                </a:extLst>
              </a:tr>
              <a:tr h="388542">
                <a:tc>
                  <a:txBody>
                    <a:bodyPr/>
                    <a:lstStyle/>
                    <a:p>
                      <a:pPr rtl="0" fontAlgn="base"/>
                      <a:r>
                        <a:rPr lang="en-US" sz="1700">
                          <a:effectLst/>
                          <a:highlight>
                            <a:srgbClr val="F2F2F2"/>
                          </a:highlight>
                          <a:latin typeface="Corbel"/>
                        </a:rPr>
                        <a:t>AP English III Language and Comp</a:t>
                      </a:r>
                      <a:r>
                        <a:rPr lang="en-US" sz="1400">
                          <a:effectLst/>
                          <a:highlight>
                            <a:srgbClr val="F2F2F2"/>
                          </a:highlight>
                          <a:latin typeface="Corbel"/>
                        </a:rPr>
                        <a:t> (11th Grade)</a:t>
                      </a:r>
                    </a:p>
                  </a:txBody>
                  <a:tcPr marL="100055" marR="100055" marT="50028" marB="50028" anchor="b">
                    <a:lnL w="11354" cap="flat" cmpd="sng" algn="ctr">
                      <a:solidFill>
                        <a:srgbClr val="FFFFFF"/>
                      </a:solidFill>
                      <a:prstDash val="solid"/>
                      <a:round/>
                      <a:headEnd type="none" w="med" len="med"/>
                      <a:tailEnd type="none" w="med" len="med"/>
                    </a:lnL>
                    <a:lnR w="11354" cap="flat" cmpd="sng" algn="ctr">
                      <a:solidFill>
                        <a:srgbClr val="FFFFFF"/>
                      </a:solidFill>
                      <a:prstDash val="solid"/>
                      <a:round/>
                      <a:headEnd type="none" w="med" len="med"/>
                      <a:tailEnd type="none" w="med" len="med"/>
                    </a:lnR>
                    <a:lnT w="11354" cap="flat" cmpd="sng" algn="ctr">
                      <a:solidFill>
                        <a:srgbClr val="FFFFFF"/>
                      </a:solidFill>
                      <a:prstDash val="solid"/>
                      <a:round/>
                      <a:headEnd type="none" w="med" len="med"/>
                      <a:tailEnd type="none" w="med" len="med"/>
                    </a:lnT>
                    <a:lnB w="11354"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163932268"/>
                  </a:ext>
                </a:extLst>
              </a:tr>
              <a:tr h="425548">
                <a:tc>
                  <a:txBody>
                    <a:bodyPr/>
                    <a:lstStyle/>
                    <a:p>
                      <a:pPr rtl="0" fontAlgn="base"/>
                      <a:r>
                        <a:rPr lang="en-US" sz="1700">
                          <a:effectLst/>
                          <a:highlight>
                            <a:srgbClr val="F2F2F2"/>
                          </a:highlight>
                          <a:latin typeface="Corbel"/>
                        </a:rPr>
                        <a:t>English IV </a:t>
                      </a:r>
                      <a:r>
                        <a:rPr lang="en-US" sz="1400">
                          <a:effectLst/>
                          <a:highlight>
                            <a:srgbClr val="F2F2F2"/>
                          </a:highlight>
                          <a:latin typeface="Corbel"/>
                        </a:rPr>
                        <a:t>(12th Grade)</a:t>
                      </a:r>
                    </a:p>
                  </a:txBody>
                  <a:tcPr marL="100055" marR="100055" marT="50028" marB="50028" anchor="b">
                    <a:lnL w="11354" cap="flat" cmpd="sng" algn="ctr">
                      <a:solidFill>
                        <a:srgbClr val="FFFFFF"/>
                      </a:solidFill>
                      <a:prstDash val="solid"/>
                      <a:round/>
                      <a:headEnd type="none" w="med" len="med"/>
                      <a:tailEnd type="none" w="med" len="med"/>
                    </a:lnL>
                    <a:lnR w="11354" cap="flat" cmpd="sng" algn="ctr">
                      <a:solidFill>
                        <a:srgbClr val="FFFFFF"/>
                      </a:solidFill>
                      <a:prstDash val="solid"/>
                      <a:round/>
                      <a:headEnd type="none" w="med" len="med"/>
                      <a:tailEnd type="none" w="med" len="med"/>
                    </a:lnR>
                    <a:lnT w="11354" cap="flat" cmpd="sng" algn="ctr">
                      <a:solidFill>
                        <a:srgbClr val="FFFFFF"/>
                      </a:solidFill>
                      <a:prstDash val="solid"/>
                      <a:round/>
                      <a:headEnd type="none" w="med" len="med"/>
                      <a:tailEnd type="none" w="med" len="med"/>
                    </a:lnT>
                    <a:lnB w="11354"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838991981"/>
                  </a:ext>
                </a:extLst>
              </a:tr>
              <a:tr h="407046">
                <a:tc>
                  <a:txBody>
                    <a:bodyPr/>
                    <a:lstStyle/>
                    <a:p>
                      <a:pPr rtl="0" fontAlgn="base"/>
                      <a:r>
                        <a:rPr lang="en-US" sz="1700">
                          <a:effectLst/>
                          <a:highlight>
                            <a:srgbClr val="F2F2F2"/>
                          </a:highlight>
                          <a:latin typeface="Corbel"/>
                        </a:rPr>
                        <a:t>AP English IV Literature and Comp </a:t>
                      </a:r>
                      <a:r>
                        <a:rPr lang="en-US" sz="1400">
                          <a:effectLst/>
                          <a:highlight>
                            <a:srgbClr val="F2F2F2"/>
                          </a:highlight>
                          <a:latin typeface="Corbel"/>
                        </a:rPr>
                        <a:t>(12th Grade)</a:t>
                      </a:r>
                    </a:p>
                  </a:txBody>
                  <a:tcPr marL="100055" marR="100055" marT="50028" marB="50028" anchor="b">
                    <a:lnL w="11354" cap="flat" cmpd="sng" algn="ctr">
                      <a:solidFill>
                        <a:srgbClr val="FFFFFF"/>
                      </a:solidFill>
                      <a:prstDash val="solid"/>
                      <a:round/>
                      <a:headEnd type="none" w="med" len="med"/>
                      <a:tailEnd type="none" w="med" len="med"/>
                    </a:lnL>
                    <a:lnR w="11354" cap="flat" cmpd="sng" algn="ctr">
                      <a:solidFill>
                        <a:srgbClr val="FFFFFF"/>
                      </a:solidFill>
                      <a:prstDash val="solid"/>
                      <a:round/>
                      <a:headEnd type="none" w="med" len="med"/>
                      <a:tailEnd type="none" w="med" len="med"/>
                    </a:lnR>
                    <a:lnT w="11354" cap="flat" cmpd="sng" algn="ctr">
                      <a:solidFill>
                        <a:srgbClr val="FFFFFF"/>
                      </a:solidFill>
                      <a:prstDash val="solid"/>
                      <a:round/>
                      <a:headEnd type="none" w="med" len="med"/>
                      <a:tailEnd type="none" w="med" len="med"/>
                    </a:lnT>
                    <a:lnB w="11354"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956409742"/>
                  </a:ext>
                </a:extLst>
              </a:tr>
              <a:tr h="629070">
                <a:tc>
                  <a:txBody>
                    <a:bodyPr/>
                    <a:lstStyle/>
                    <a:p>
                      <a:pPr lvl="0">
                        <a:buNone/>
                      </a:pPr>
                      <a:endParaRPr lang="en-US" sz="1700">
                        <a:effectLst/>
                        <a:highlight>
                          <a:srgbClr val="F2F2F2"/>
                        </a:highlight>
                        <a:latin typeface="Corbel"/>
                      </a:endParaRPr>
                    </a:p>
                  </a:txBody>
                  <a:tcPr marL="100055" marR="100055" marT="50028" marB="50028" anchor="b">
                    <a:lnL w="11354">
                      <a:solidFill>
                        <a:srgbClr val="FFFFFF"/>
                      </a:solidFill>
                    </a:lnL>
                    <a:lnR w="11354">
                      <a:solidFill>
                        <a:srgbClr val="FFFFFF"/>
                      </a:solidFill>
                    </a:lnR>
                    <a:lnT w="11354">
                      <a:solidFill>
                        <a:srgbClr val="FFFFFF"/>
                      </a:solidFill>
                    </a:lnT>
                    <a:lnB w="11354">
                      <a:solidFill>
                        <a:srgbClr val="FFFFFF"/>
                      </a:solidFill>
                    </a:lnB>
                    <a:solidFill>
                      <a:srgbClr val="F2F2F2"/>
                    </a:solidFill>
                  </a:tcPr>
                </a:tc>
                <a:extLst>
                  <a:ext uri="{0D108BD9-81ED-4DB2-BD59-A6C34878D82A}">
                    <a16:rowId xmlns:a16="http://schemas.microsoft.com/office/drawing/2014/main" val="4095622382"/>
                  </a:ext>
                </a:extLst>
              </a:tr>
            </a:tbl>
          </a:graphicData>
        </a:graphic>
      </p:graphicFrame>
      <p:sp>
        <p:nvSpPr>
          <p:cNvPr id="7" name="TextBox 6">
            <a:extLst>
              <a:ext uri="{FF2B5EF4-FFF2-40B4-BE49-F238E27FC236}">
                <a16:creationId xmlns:a16="http://schemas.microsoft.com/office/drawing/2014/main" id="{6B3C752C-BAA2-96F3-71C9-612C90B1FC7A}"/>
              </a:ext>
            </a:extLst>
          </p:cNvPr>
          <p:cNvSpPr txBox="1"/>
          <p:nvPr/>
        </p:nvSpPr>
        <p:spPr>
          <a:xfrm>
            <a:off x="6138346" y="3931323"/>
            <a:ext cx="2565041"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0000"/>
                </a:solidFill>
              </a:rPr>
              <a:t>NOTE: </a:t>
            </a:r>
            <a:r>
              <a:rPr lang="en-US" b="1" i="1">
                <a:solidFill>
                  <a:srgbClr val="0070C0"/>
                </a:solidFill>
              </a:rPr>
              <a:t>When selecting between Honors or Pre-AP courses, select Pre-AP if you are planning to take AP or Dual Enrollment for 11th and 12th grade.</a:t>
            </a:r>
            <a:r>
              <a:rPr lang="en-US"/>
              <a:t> </a:t>
            </a:r>
          </a:p>
        </p:txBody>
      </p:sp>
    </p:spTree>
    <p:extLst>
      <p:ext uri="{BB962C8B-B14F-4D97-AF65-F5344CB8AC3E}">
        <p14:creationId xmlns:p14="http://schemas.microsoft.com/office/powerpoint/2010/main" val="273679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3184868-F2ED-4008-90DA-9F89655BBF4B}"/>
              </a:ext>
            </a:extLst>
          </p:cNvPr>
          <p:cNvSpPr txBox="1"/>
          <p:nvPr/>
        </p:nvSpPr>
        <p:spPr>
          <a:xfrm>
            <a:off x="1295461" y="1051045"/>
            <a:ext cx="2553032" cy="334733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spcBef>
                <a:spcPct val="0"/>
              </a:spcBef>
              <a:spcAft>
                <a:spcPts val="600"/>
              </a:spcAft>
            </a:pPr>
            <a:r>
              <a:rPr lang="en-US" sz="3200" b="1">
                <a:ln w="3175" cmpd="sng">
                  <a:noFill/>
                </a:ln>
                <a:latin typeface="+mj-lt"/>
                <a:ea typeface="+mj-ea"/>
                <a:cs typeface="+mj-cs"/>
              </a:rPr>
              <a:t>Core Academic Courses: </a:t>
            </a:r>
            <a:endParaRPr lang="en-US" sz="3200"/>
          </a:p>
          <a:p>
            <a:pPr>
              <a:spcBef>
                <a:spcPct val="0"/>
              </a:spcBef>
              <a:spcAft>
                <a:spcPts val="600"/>
              </a:spcAft>
            </a:pPr>
            <a:r>
              <a:rPr lang="en-US" sz="3200" b="1">
                <a:ln w="3175" cmpd="sng">
                  <a:noFill/>
                </a:ln>
                <a:solidFill>
                  <a:schemeClr val="accent1">
                    <a:lumMod val="50000"/>
                  </a:schemeClr>
                </a:solidFill>
                <a:latin typeface="+mj-lt"/>
                <a:ea typeface="+mj-ea"/>
                <a:cs typeface="+mj-cs"/>
              </a:rPr>
              <a:t>Social Studies</a:t>
            </a:r>
            <a:endParaRPr lang="en-US" sz="4000">
              <a:solidFill>
                <a:schemeClr val="accent1">
                  <a:lumMod val="50000"/>
                </a:schemeClr>
              </a:solidFill>
              <a:ea typeface="+mj-ea"/>
              <a:cs typeface="+mj-cs"/>
            </a:endParaRPr>
          </a:p>
        </p:txBody>
      </p:sp>
      <p:sp>
        <p:nvSpPr>
          <p:cNvPr id="2" name="Slide Number Placeholder 1">
            <a:extLst>
              <a:ext uri="{FF2B5EF4-FFF2-40B4-BE49-F238E27FC236}">
                <a16:creationId xmlns:a16="http://schemas.microsoft.com/office/drawing/2014/main" id="{A1B20F98-779C-4D27-9D88-A7B61BAA5298}"/>
              </a:ext>
            </a:extLst>
          </p:cNvPr>
          <p:cNvSpPr>
            <a:spLocks noGrp="1"/>
          </p:cNvSpPr>
          <p:nvPr>
            <p:ph type="sldNum" sz="quarter" idx="12"/>
          </p:nvPr>
        </p:nvSpPr>
        <p:spPr>
          <a:xfrm>
            <a:off x="8213892" y="5883275"/>
            <a:ext cx="413375" cy="365125"/>
          </a:xfrm>
        </p:spPr>
        <p:txBody>
          <a:bodyPr vert="horz" lIns="91440" tIns="45720" rIns="91440" bIns="45720" rtlCol="0" anchor="ctr">
            <a:normAutofit/>
          </a:bodyPr>
          <a:lstStyle/>
          <a:p>
            <a:pPr defTabSz="914400">
              <a:spcAft>
                <a:spcPts val="600"/>
              </a:spcAft>
            </a:pPr>
            <a:fld id="{1B6781E8-7A9C-4F2F-BA58-9CD544442227}" type="slidenum">
              <a:rPr lang="en-US" smtClean="0"/>
              <a:pPr defTabSz="914400">
                <a:spcAft>
                  <a:spcPts val="600"/>
                </a:spcAft>
              </a:pPr>
              <a:t>15</a:t>
            </a:fld>
            <a:endParaRPr lang="en-US"/>
          </a:p>
        </p:txBody>
      </p:sp>
      <p:graphicFrame>
        <p:nvGraphicFramePr>
          <p:cNvPr id="5" name="Table 4">
            <a:extLst>
              <a:ext uri="{FF2B5EF4-FFF2-40B4-BE49-F238E27FC236}">
                <a16:creationId xmlns:a16="http://schemas.microsoft.com/office/drawing/2014/main" id="{B33F3148-96A9-5197-5FB6-301C8701C78B}"/>
              </a:ext>
            </a:extLst>
          </p:cNvPr>
          <p:cNvGraphicFramePr>
            <a:graphicFrameLocks noGrp="1"/>
          </p:cNvGraphicFramePr>
          <p:nvPr>
            <p:extLst>
              <p:ext uri="{D42A27DB-BD31-4B8C-83A1-F6EECF244321}">
                <p14:modId xmlns:p14="http://schemas.microsoft.com/office/powerpoint/2010/main" val="3006253892"/>
              </p:ext>
            </p:extLst>
          </p:nvPr>
        </p:nvGraphicFramePr>
        <p:xfrm>
          <a:off x="3988076" y="1801467"/>
          <a:ext cx="4930151" cy="4382530"/>
        </p:xfrm>
        <a:graphic>
          <a:graphicData uri="http://schemas.openxmlformats.org/drawingml/2006/table">
            <a:tbl>
              <a:tblPr firstRow="1" bandRow="1">
                <a:tableStyleId>{5C22544A-7EE6-4342-B048-85BDC9FD1C3A}</a:tableStyleId>
              </a:tblPr>
              <a:tblGrid>
                <a:gridCol w="4930151">
                  <a:extLst>
                    <a:ext uri="{9D8B030D-6E8A-4147-A177-3AD203B41FA5}">
                      <a16:colId xmlns:a16="http://schemas.microsoft.com/office/drawing/2014/main" val="918430195"/>
                    </a:ext>
                  </a:extLst>
                </a:gridCol>
              </a:tblGrid>
              <a:tr h="486947">
                <a:tc>
                  <a:txBody>
                    <a:bodyPr/>
                    <a:lstStyle/>
                    <a:p>
                      <a:pPr lvl="0" algn="ctr">
                        <a:buNone/>
                      </a:pPr>
                      <a:endParaRPr lang="en-US" sz="2000" b="1">
                        <a:solidFill>
                          <a:srgbClr val="FFFFFF"/>
                        </a:solidFill>
                        <a:effectLst/>
                        <a:latin typeface="Corbel"/>
                      </a:endParaRPr>
                    </a:p>
                  </a:txBody>
                  <a:tcPr marL="130432" marR="130432" marT="65216" marB="65216" anchor="b">
                    <a:lnL w="12802">
                      <a:solidFill>
                        <a:srgbClr val="FFFFFF"/>
                      </a:solidFill>
                    </a:lnL>
                    <a:lnR w="12802">
                      <a:solidFill>
                        <a:srgbClr val="FFFFFF"/>
                      </a:solidFill>
                    </a:lnR>
                    <a:lnT w="12802">
                      <a:solidFill>
                        <a:srgbClr val="FFFFFF"/>
                      </a:solidFill>
                    </a:lnT>
                    <a:lnB w="12802">
                      <a:solidFill>
                        <a:srgbClr val="FFFFFF"/>
                      </a:solidFill>
                    </a:lnB>
                    <a:solidFill>
                      <a:srgbClr val="808080"/>
                    </a:solidFill>
                  </a:tcPr>
                </a:tc>
                <a:extLst>
                  <a:ext uri="{0D108BD9-81ED-4DB2-BD59-A6C34878D82A}">
                    <a16:rowId xmlns:a16="http://schemas.microsoft.com/office/drawing/2014/main" val="3876000610"/>
                  </a:ext>
                </a:extLst>
              </a:tr>
              <a:tr h="486948">
                <a:tc>
                  <a:txBody>
                    <a:bodyPr/>
                    <a:lstStyle/>
                    <a:p>
                      <a:pPr algn="ctr" rtl="0" fontAlgn="base"/>
                      <a:r>
                        <a:rPr lang="en-US" sz="2000" b="1">
                          <a:solidFill>
                            <a:srgbClr val="FFFFFF"/>
                          </a:solidFill>
                          <a:effectLst/>
                          <a:latin typeface="Corbel"/>
                        </a:rPr>
                        <a:t>Social Studies</a:t>
                      </a:r>
                      <a:endParaRPr lang="en-US" sz="2600">
                        <a:effectLst/>
                        <a:latin typeface="Corbel"/>
                      </a:endParaRPr>
                    </a:p>
                  </a:txBody>
                  <a:tcPr marL="130432" marR="130432" marT="65216" marB="65216" anchor="b">
                    <a:lnL w="12802" cap="flat" cmpd="sng" algn="ctr">
                      <a:solidFill>
                        <a:srgbClr val="FFFFFF"/>
                      </a:solidFill>
                      <a:prstDash val="solid"/>
                      <a:round/>
                      <a:headEnd type="none" w="med" len="med"/>
                      <a:tailEnd type="none" w="med" len="med"/>
                    </a:lnL>
                    <a:lnR w="12802" cap="flat" cmpd="sng" algn="ctr">
                      <a:solidFill>
                        <a:srgbClr val="FFFFFF"/>
                      </a:solidFill>
                      <a:prstDash val="solid"/>
                      <a:round/>
                      <a:headEnd type="none" w="med" len="med"/>
                      <a:tailEnd type="none" w="med" len="med"/>
                    </a:lnR>
                    <a:lnT w="12802" cap="flat" cmpd="sng" algn="ctr">
                      <a:solidFill>
                        <a:srgbClr val="FFFFFF"/>
                      </a:solidFill>
                      <a:prstDash val="solid"/>
                      <a:round/>
                      <a:headEnd type="none" w="med" len="med"/>
                      <a:tailEnd type="none" w="med" len="med"/>
                    </a:lnT>
                    <a:lnB w="12802" cap="flat" cmpd="sng" algn="ctr">
                      <a:solidFill>
                        <a:srgbClr val="FFFFFF"/>
                      </a:solidFill>
                      <a:prstDash val="solid"/>
                      <a:round/>
                      <a:headEnd type="none" w="med" len="med"/>
                      <a:tailEnd type="none" w="med" len="med"/>
                    </a:lnB>
                    <a:solidFill>
                      <a:srgbClr val="808080"/>
                    </a:solidFill>
                  </a:tcPr>
                </a:tc>
                <a:extLst>
                  <a:ext uri="{0D108BD9-81ED-4DB2-BD59-A6C34878D82A}">
                    <a16:rowId xmlns:a16="http://schemas.microsoft.com/office/drawing/2014/main" val="848605448"/>
                  </a:ext>
                </a:extLst>
              </a:tr>
              <a:tr h="486948">
                <a:tc>
                  <a:txBody>
                    <a:bodyPr/>
                    <a:lstStyle/>
                    <a:p>
                      <a:pPr rtl="0" fontAlgn="base"/>
                      <a:r>
                        <a:rPr lang="en-US" sz="2000">
                          <a:effectLst/>
                          <a:latin typeface="Corbel"/>
                        </a:rPr>
                        <a:t>World History &amp; Geography</a:t>
                      </a:r>
                      <a:r>
                        <a:rPr lang="en-US" sz="1600">
                          <a:effectLst/>
                          <a:latin typeface="Corbel"/>
                        </a:rPr>
                        <a:t> (9th)</a:t>
                      </a:r>
                    </a:p>
                  </a:txBody>
                  <a:tcPr marL="130432" marR="130432" marT="65216" marB="65216" anchor="b">
                    <a:lnL w="12802" cap="flat" cmpd="sng" algn="ctr">
                      <a:solidFill>
                        <a:srgbClr val="FFFFFF"/>
                      </a:solidFill>
                      <a:prstDash val="solid"/>
                      <a:round/>
                      <a:headEnd type="none" w="med" len="med"/>
                      <a:tailEnd type="none" w="med" len="med"/>
                    </a:lnL>
                    <a:lnR w="12802" cap="flat" cmpd="sng" algn="ctr">
                      <a:solidFill>
                        <a:srgbClr val="FFFFFF"/>
                      </a:solidFill>
                      <a:prstDash val="solid"/>
                      <a:round/>
                      <a:headEnd type="none" w="med" len="med"/>
                      <a:tailEnd type="none" w="med" len="med"/>
                    </a:lnR>
                    <a:lnT w="12802" cap="flat" cmpd="sng" algn="ctr">
                      <a:solidFill>
                        <a:srgbClr val="FFFFFF"/>
                      </a:solidFill>
                      <a:prstDash val="solid"/>
                      <a:round/>
                      <a:headEnd type="none" w="med" len="med"/>
                      <a:tailEnd type="none" w="med" len="med"/>
                    </a:lnT>
                    <a:lnB w="12802"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521316856"/>
                  </a:ext>
                </a:extLst>
              </a:tr>
              <a:tr h="486948">
                <a:tc>
                  <a:txBody>
                    <a:bodyPr/>
                    <a:lstStyle/>
                    <a:p>
                      <a:pPr rtl="0" fontAlgn="base"/>
                      <a:r>
                        <a:rPr lang="en-US" sz="2000">
                          <a:effectLst/>
                          <a:latin typeface="Corbel"/>
                        </a:rPr>
                        <a:t>World History Honors </a:t>
                      </a:r>
                      <a:r>
                        <a:rPr lang="en-US" sz="1600">
                          <a:effectLst/>
                          <a:latin typeface="Corbel"/>
                        </a:rPr>
                        <a:t>(9th)</a:t>
                      </a:r>
                    </a:p>
                  </a:txBody>
                  <a:tcPr marL="130432" marR="130432" marT="65216" marB="65216" anchor="b">
                    <a:lnL w="12802" cap="flat" cmpd="sng" algn="ctr">
                      <a:solidFill>
                        <a:srgbClr val="FFFFFF"/>
                      </a:solidFill>
                      <a:prstDash val="solid"/>
                      <a:round/>
                      <a:headEnd type="none" w="med" len="med"/>
                      <a:tailEnd type="none" w="med" len="med"/>
                    </a:lnL>
                    <a:lnR w="12802" cap="flat" cmpd="sng" algn="ctr">
                      <a:solidFill>
                        <a:srgbClr val="FFFFFF"/>
                      </a:solidFill>
                      <a:prstDash val="solid"/>
                      <a:round/>
                      <a:headEnd type="none" w="med" len="med"/>
                      <a:tailEnd type="none" w="med" len="med"/>
                    </a:lnR>
                    <a:lnT w="12802" cap="flat" cmpd="sng" algn="ctr">
                      <a:solidFill>
                        <a:srgbClr val="FFFFFF"/>
                      </a:solidFill>
                      <a:prstDash val="solid"/>
                      <a:round/>
                      <a:headEnd type="none" w="med" len="med"/>
                      <a:tailEnd type="none" w="med" len="med"/>
                    </a:lnT>
                    <a:lnB w="12802"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064684317"/>
                  </a:ext>
                </a:extLst>
              </a:tr>
              <a:tr h="486947">
                <a:tc>
                  <a:txBody>
                    <a:bodyPr/>
                    <a:lstStyle/>
                    <a:p>
                      <a:pPr lvl="0">
                        <a:buNone/>
                      </a:pPr>
                      <a:r>
                        <a:rPr lang="en-US" sz="2000">
                          <a:effectLst/>
                          <a:latin typeface="Corbel"/>
                        </a:rPr>
                        <a:t>Elective: AP European History</a:t>
                      </a:r>
                      <a:r>
                        <a:rPr lang="en-US" sz="1400">
                          <a:effectLst/>
                          <a:latin typeface="Corbel"/>
                        </a:rPr>
                        <a:t> (10th, 11th, or 12th)</a:t>
                      </a:r>
                    </a:p>
                  </a:txBody>
                  <a:tcPr marL="130432" marR="130432" marT="65216" marB="65216" anchor="b">
                    <a:lnL w="12802">
                      <a:solidFill>
                        <a:srgbClr val="FFFFFF"/>
                      </a:solidFill>
                    </a:lnL>
                    <a:lnR w="12802">
                      <a:solidFill>
                        <a:srgbClr val="FFFFFF"/>
                      </a:solidFill>
                    </a:lnR>
                    <a:lnT w="12802">
                      <a:solidFill>
                        <a:srgbClr val="FFFFFF"/>
                      </a:solidFill>
                    </a:lnT>
                    <a:lnB w="12802">
                      <a:solidFill>
                        <a:srgbClr val="FFFFFF"/>
                      </a:solidFill>
                    </a:lnB>
                    <a:solidFill>
                      <a:srgbClr val="F2F2F2"/>
                    </a:solidFill>
                  </a:tcPr>
                </a:tc>
                <a:extLst>
                  <a:ext uri="{0D108BD9-81ED-4DB2-BD59-A6C34878D82A}">
                    <a16:rowId xmlns:a16="http://schemas.microsoft.com/office/drawing/2014/main" val="1002672961"/>
                  </a:ext>
                </a:extLst>
              </a:tr>
              <a:tr h="486948">
                <a:tc>
                  <a:txBody>
                    <a:bodyPr/>
                    <a:lstStyle/>
                    <a:p>
                      <a:pPr rtl="0" fontAlgn="base"/>
                      <a:r>
                        <a:rPr lang="en-US" sz="2000">
                          <a:effectLst/>
                          <a:latin typeface="Corbel"/>
                        </a:rPr>
                        <a:t>US History</a:t>
                      </a:r>
                      <a:r>
                        <a:rPr lang="en-US" sz="1600">
                          <a:effectLst/>
                          <a:latin typeface="Corbel"/>
                        </a:rPr>
                        <a:t> (11th Only)</a:t>
                      </a:r>
                    </a:p>
                  </a:txBody>
                  <a:tcPr marL="130432" marR="130432" marT="65216" marB="65216" anchor="b">
                    <a:lnL w="12802" cap="flat" cmpd="sng" algn="ctr">
                      <a:solidFill>
                        <a:srgbClr val="FFFFFF"/>
                      </a:solidFill>
                      <a:prstDash val="solid"/>
                      <a:round/>
                      <a:headEnd type="none" w="med" len="med"/>
                      <a:tailEnd type="none" w="med" len="med"/>
                    </a:lnL>
                    <a:lnR w="12802" cap="flat" cmpd="sng" algn="ctr">
                      <a:solidFill>
                        <a:srgbClr val="FFFFFF"/>
                      </a:solidFill>
                      <a:prstDash val="solid"/>
                      <a:round/>
                      <a:headEnd type="none" w="med" len="med"/>
                      <a:tailEnd type="none" w="med" len="med"/>
                    </a:lnR>
                    <a:lnT w="12802" cap="flat" cmpd="sng" algn="ctr">
                      <a:solidFill>
                        <a:srgbClr val="FFFFFF"/>
                      </a:solidFill>
                      <a:prstDash val="solid"/>
                      <a:round/>
                      <a:headEnd type="none" w="med" len="med"/>
                      <a:tailEnd type="none" w="med" len="med"/>
                    </a:lnT>
                    <a:lnB w="12802"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666623742"/>
                  </a:ext>
                </a:extLst>
              </a:tr>
              <a:tr h="486948">
                <a:tc>
                  <a:txBody>
                    <a:bodyPr/>
                    <a:lstStyle/>
                    <a:p>
                      <a:pPr rtl="0" fontAlgn="base"/>
                      <a:r>
                        <a:rPr lang="en-US" sz="2000">
                          <a:effectLst/>
                          <a:latin typeface="Corbel"/>
                        </a:rPr>
                        <a:t>AP U.S. History</a:t>
                      </a:r>
                      <a:r>
                        <a:rPr lang="en-US" sz="1600">
                          <a:effectLst/>
                          <a:latin typeface="Corbel"/>
                        </a:rPr>
                        <a:t> (11th Only)</a:t>
                      </a:r>
                    </a:p>
                  </a:txBody>
                  <a:tcPr marL="130432" marR="130432" marT="65216" marB="65216" anchor="b">
                    <a:lnL w="12802" cap="flat" cmpd="sng" algn="ctr">
                      <a:solidFill>
                        <a:srgbClr val="FFFFFF"/>
                      </a:solidFill>
                      <a:prstDash val="solid"/>
                      <a:round/>
                      <a:headEnd type="none" w="med" len="med"/>
                      <a:tailEnd type="none" w="med" len="med"/>
                    </a:lnL>
                    <a:lnR w="12802" cap="flat" cmpd="sng" algn="ctr">
                      <a:solidFill>
                        <a:srgbClr val="FFFFFF"/>
                      </a:solidFill>
                      <a:prstDash val="solid"/>
                      <a:round/>
                      <a:headEnd type="none" w="med" len="med"/>
                      <a:tailEnd type="none" w="med" len="med"/>
                    </a:lnR>
                    <a:lnT w="12802" cap="flat" cmpd="sng" algn="ctr">
                      <a:solidFill>
                        <a:srgbClr val="FFFFFF"/>
                      </a:solidFill>
                      <a:prstDash val="solid"/>
                      <a:round/>
                      <a:headEnd type="none" w="med" len="med"/>
                      <a:tailEnd type="none" w="med" len="med"/>
                    </a:lnT>
                    <a:lnB w="12802"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822590878"/>
                  </a:ext>
                </a:extLst>
              </a:tr>
              <a:tr h="486948">
                <a:tc>
                  <a:txBody>
                    <a:bodyPr/>
                    <a:lstStyle/>
                    <a:p>
                      <a:pPr rtl="0" fontAlgn="base"/>
                      <a:r>
                        <a:rPr lang="en-US" sz="2000">
                          <a:effectLst/>
                          <a:latin typeface="Corbel"/>
                        </a:rPr>
                        <a:t>US Government (semester)</a:t>
                      </a:r>
                      <a:r>
                        <a:rPr lang="en-US" sz="1600">
                          <a:effectLst/>
                          <a:latin typeface="Corbel"/>
                        </a:rPr>
                        <a:t> (12th Only)</a:t>
                      </a:r>
                    </a:p>
                  </a:txBody>
                  <a:tcPr marL="130432" marR="130432" marT="65216" marB="65216" anchor="b">
                    <a:lnL w="12802" cap="flat" cmpd="sng" algn="ctr">
                      <a:solidFill>
                        <a:srgbClr val="FFFFFF"/>
                      </a:solidFill>
                      <a:prstDash val="solid"/>
                      <a:round/>
                      <a:headEnd type="none" w="med" len="med"/>
                      <a:tailEnd type="none" w="med" len="med"/>
                    </a:lnL>
                    <a:lnR w="12802" cap="flat" cmpd="sng" algn="ctr">
                      <a:solidFill>
                        <a:srgbClr val="FFFFFF"/>
                      </a:solidFill>
                      <a:prstDash val="solid"/>
                      <a:round/>
                      <a:headEnd type="none" w="med" len="med"/>
                      <a:tailEnd type="none" w="med" len="med"/>
                    </a:lnR>
                    <a:lnT w="12802" cap="flat" cmpd="sng" algn="ctr">
                      <a:solidFill>
                        <a:srgbClr val="FFFFFF"/>
                      </a:solidFill>
                      <a:prstDash val="solid"/>
                      <a:round/>
                      <a:headEnd type="none" w="med" len="med"/>
                      <a:tailEnd type="none" w="med" len="med"/>
                    </a:lnT>
                    <a:lnB w="12802"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350295201"/>
                  </a:ext>
                </a:extLst>
              </a:tr>
              <a:tr h="486948">
                <a:tc>
                  <a:txBody>
                    <a:bodyPr/>
                    <a:lstStyle/>
                    <a:p>
                      <a:pPr rtl="0" fontAlgn="base"/>
                      <a:r>
                        <a:rPr lang="en-US" sz="2000">
                          <a:effectLst/>
                          <a:latin typeface="Corbel"/>
                        </a:rPr>
                        <a:t>Economics (semester)</a:t>
                      </a:r>
                      <a:r>
                        <a:rPr lang="en-US" sz="1600">
                          <a:effectLst/>
                          <a:latin typeface="Corbel"/>
                        </a:rPr>
                        <a:t> (12th Only)</a:t>
                      </a:r>
                    </a:p>
                  </a:txBody>
                  <a:tcPr marL="130432" marR="130432" marT="65216" marB="65216" anchor="b">
                    <a:lnL w="12802" cap="flat" cmpd="sng" algn="ctr">
                      <a:solidFill>
                        <a:srgbClr val="FFFFFF"/>
                      </a:solidFill>
                      <a:prstDash val="solid"/>
                      <a:round/>
                      <a:headEnd type="none" w="med" len="med"/>
                      <a:tailEnd type="none" w="med" len="med"/>
                    </a:lnL>
                    <a:lnR w="12802" cap="flat" cmpd="sng" algn="ctr">
                      <a:solidFill>
                        <a:srgbClr val="FFFFFF"/>
                      </a:solidFill>
                      <a:prstDash val="solid"/>
                      <a:round/>
                      <a:headEnd type="none" w="med" len="med"/>
                      <a:tailEnd type="none" w="med" len="med"/>
                    </a:lnR>
                    <a:lnT w="12802" cap="flat" cmpd="sng" algn="ctr">
                      <a:solidFill>
                        <a:srgbClr val="FFFFFF"/>
                      </a:solidFill>
                      <a:prstDash val="solid"/>
                      <a:round/>
                      <a:headEnd type="none" w="med" len="med"/>
                      <a:tailEnd type="none" w="med" len="med"/>
                    </a:lnT>
                    <a:lnB w="12802"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80376753"/>
                  </a:ext>
                </a:extLst>
              </a:tr>
            </a:tbl>
          </a:graphicData>
        </a:graphic>
      </p:graphicFrame>
    </p:spTree>
    <p:extLst>
      <p:ext uri="{BB962C8B-B14F-4D97-AF65-F5344CB8AC3E}">
        <p14:creationId xmlns:p14="http://schemas.microsoft.com/office/powerpoint/2010/main" val="1932613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C616B3DC-C165-433D-9187-62DCC0E317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61" name="Freeform 6">
              <a:extLst>
                <a:ext uri="{FF2B5EF4-FFF2-40B4-BE49-F238E27FC236}">
                  <a16:creationId xmlns:a16="http://schemas.microsoft.com/office/drawing/2014/main" id="{97E1BF84-9824-4B0E-98DF-F0F7181DD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62" name="Freeform 7">
              <a:extLst>
                <a:ext uri="{FF2B5EF4-FFF2-40B4-BE49-F238E27FC236}">
                  <a16:creationId xmlns:a16="http://schemas.microsoft.com/office/drawing/2014/main" id="{A85FA340-7392-4303-9707-A12F45A46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63" name="Freeform 9">
              <a:extLst>
                <a:ext uri="{FF2B5EF4-FFF2-40B4-BE49-F238E27FC236}">
                  <a16:creationId xmlns:a16="http://schemas.microsoft.com/office/drawing/2014/main" id="{758A9051-2BD9-4868-8B84-344752FA2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64" name="Freeform 10">
              <a:extLst>
                <a:ext uri="{FF2B5EF4-FFF2-40B4-BE49-F238E27FC236}">
                  <a16:creationId xmlns:a16="http://schemas.microsoft.com/office/drawing/2014/main" id="{58264C49-3539-4CBD-8F11-1106C8B87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65" name="Freeform 11">
              <a:extLst>
                <a:ext uri="{FF2B5EF4-FFF2-40B4-BE49-F238E27FC236}">
                  <a16:creationId xmlns:a16="http://schemas.microsoft.com/office/drawing/2014/main" id="{DE862133-5C7E-4B32-9786-0B33BC51A7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66" name="Freeform 12">
              <a:extLst>
                <a:ext uri="{FF2B5EF4-FFF2-40B4-BE49-F238E27FC236}">
                  <a16:creationId xmlns:a16="http://schemas.microsoft.com/office/drawing/2014/main" id="{90925F6C-DF03-4707-9176-6049F049B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68" name="Rectangle 67">
            <a:extLst>
              <a:ext uri="{FF2B5EF4-FFF2-40B4-BE49-F238E27FC236}">
                <a16:creationId xmlns:a16="http://schemas.microsoft.com/office/drawing/2014/main" id="{6C686317-9C96-4A02-88CE-7319FF590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3184868-F2ED-4008-90DA-9F89655BBF4B}"/>
              </a:ext>
            </a:extLst>
          </p:cNvPr>
          <p:cNvSpPr txBox="1"/>
          <p:nvPr/>
        </p:nvSpPr>
        <p:spPr>
          <a:xfrm>
            <a:off x="4935474" y="648930"/>
            <a:ext cx="3157565" cy="334733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r">
              <a:lnSpc>
                <a:spcPct val="90000"/>
              </a:lnSpc>
              <a:spcBef>
                <a:spcPct val="0"/>
              </a:spcBef>
              <a:spcAft>
                <a:spcPts val="600"/>
              </a:spcAft>
            </a:pPr>
            <a:r>
              <a:rPr lang="en-US" sz="3200" b="1">
                <a:ln w="3175" cmpd="sng">
                  <a:noFill/>
                </a:ln>
                <a:latin typeface="+mj-lt"/>
                <a:ea typeface="+mj-ea"/>
                <a:cs typeface="+mj-cs"/>
              </a:rPr>
              <a:t>Core Academic Courses:  </a:t>
            </a:r>
            <a:endParaRPr lang="en-US"/>
          </a:p>
          <a:p>
            <a:pPr algn="r">
              <a:lnSpc>
                <a:spcPct val="90000"/>
              </a:lnSpc>
              <a:spcBef>
                <a:spcPct val="0"/>
              </a:spcBef>
              <a:spcAft>
                <a:spcPts val="600"/>
              </a:spcAft>
            </a:pPr>
            <a:r>
              <a:rPr lang="en-US" sz="3200" b="1">
                <a:ln w="3175" cmpd="sng">
                  <a:noFill/>
                </a:ln>
                <a:solidFill>
                  <a:schemeClr val="accent1">
                    <a:lumMod val="50000"/>
                  </a:schemeClr>
                </a:solidFill>
                <a:latin typeface="+mj-lt"/>
                <a:ea typeface="+mj-ea"/>
                <a:cs typeface="+mj-cs"/>
              </a:rPr>
              <a:t>Science</a:t>
            </a:r>
            <a:r>
              <a:rPr lang="en-US" sz="3200" b="1">
                <a:ln w="3175" cmpd="sng">
                  <a:noFill/>
                </a:ln>
                <a:latin typeface="+mj-lt"/>
                <a:ea typeface="+mj-ea"/>
                <a:cs typeface="+mj-cs"/>
              </a:rPr>
              <a:t> </a:t>
            </a:r>
            <a:endParaRPr lang="en-US">
              <a:ea typeface="+mj-ea"/>
              <a:cs typeface="+mj-cs"/>
            </a:endParaRPr>
          </a:p>
        </p:txBody>
      </p:sp>
      <p:grpSp>
        <p:nvGrpSpPr>
          <p:cNvPr id="70" name="Group 69">
            <a:extLst>
              <a:ext uri="{FF2B5EF4-FFF2-40B4-BE49-F238E27FC236}">
                <a16:creationId xmlns:a16="http://schemas.microsoft.com/office/drawing/2014/main" id="{E0E25B5C-98A3-47D8-A4D7-10C2E17589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5036" y="-4763"/>
            <a:ext cx="3761187" cy="6862763"/>
            <a:chOff x="2928938" y="-4763"/>
            <a:chExt cx="5014912" cy="6862763"/>
          </a:xfrm>
        </p:grpSpPr>
        <p:sp>
          <p:nvSpPr>
            <p:cNvPr id="71" name="Freeform 6">
              <a:extLst>
                <a:ext uri="{FF2B5EF4-FFF2-40B4-BE49-F238E27FC236}">
                  <a16:creationId xmlns:a16="http://schemas.microsoft.com/office/drawing/2014/main" id="{FECB3374-15F5-40C2-95B4-0FCF10849F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72" name="Freeform 7">
              <a:extLst>
                <a:ext uri="{FF2B5EF4-FFF2-40B4-BE49-F238E27FC236}">
                  <a16:creationId xmlns:a16="http://schemas.microsoft.com/office/drawing/2014/main" id="{E762314F-F556-4403-BAA1-AF8A3BED3E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73" name="Freeform 25">
              <a:extLst>
                <a:ext uri="{FF2B5EF4-FFF2-40B4-BE49-F238E27FC236}">
                  <a16:creationId xmlns:a16="http://schemas.microsoft.com/office/drawing/2014/main" id="{02EDEF56-2F86-4867-986A-5AFB8EC078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74" name="Freeform 26">
              <a:extLst>
                <a:ext uri="{FF2B5EF4-FFF2-40B4-BE49-F238E27FC236}">
                  <a16:creationId xmlns:a16="http://schemas.microsoft.com/office/drawing/2014/main" id="{51BE63E6-C24A-43FA-93F5-475F550ABE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75" name="Freeform 27">
              <a:extLst>
                <a:ext uri="{FF2B5EF4-FFF2-40B4-BE49-F238E27FC236}">
                  <a16:creationId xmlns:a16="http://schemas.microsoft.com/office/drawing/2014/main" id="{9639DAAA-46FE-401C-BB78-B7A9AF33C0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76" name="Freeform 28">
              <a:extLst>
                <a:ext uri="{FF2B5EF4-FFF2-40B4-BE49-F238E27FC236}">
                  <a16:creationId xmlns:a16="http://schemas.microsoft.com/office/drawing/2014/main" id="{D5EFBD2C-94D5-43D0-B2FE-E390BD3F34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78" name="Rounded Rectangle 16">
            <a:extLst>
              <a:ext uri="{FF2B5EF4-FFF2-40B4-BE49-F238E27FC236}">
                <a16:creationId xmlns:a16="http://schemas.microsoft.com/office/drawing/2014/main" id="{EB9A9756-A5DB-460E-A867-A2AE77834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519" y="648931"/>
            <a:ext cx="4064731"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A1B20F98-779C-4D27-9D88-A7B61BAA5298}"/>
              </a:ext>
            </a:extLst>
          </p:cNvPr>
          <p:cNvSpPr>
            <a:spLocks noGrp="1"/>
          </p:cNvSpPr>
          <p:nvPr>
            <p:ph type="sldNum" sz="quarter" idx="12"/>
          </p:nvPr>
        </p:nvSpPr>
        <p:spPr>
          <a:xfrm>
            <a:off x="8213892" y="5883275"/>
            <a:ext cx="413375" cy="365125"/>
          </a:xfrm>
        </p:spPr>
        <p:txBody>
          <a:bodyPr vert="horz" lIns="91440" tIns="45720" rIns="91440" bIns="45720" rtlCol="0" anchor="ctr">
            <a:normAutofit/>
          </a:bodyPr>
          <a:lstStyle/>
          <a:p>
            <a:pPr defTabSz="914400">
              <a:spcAft>
                <a:spcPts val="600"/>
              </a:spcAft>
            </a:pPr>
            <a:fld id="{1B6781E8-7A9C-4F2F-BA58-9CD544442227}" type="slidenum">
              <a:rPr lang="en-US" smtClean="0"/>
              <a:pPr defTabSz="914400">
                <a:spcAft>
                  <a:spcPts val="600"/>
                </a:spcAft>
              </a:pPr>
              <a:t>16</a:t>
            </a:fld>
            <a:endParaRPr lang="en-US"/>
          </a:p>
        </p:txBody>
      </p:sp>
      <p:graphicFrame>
        <p:nvGraphicFramePr>
          <p:cNvPr id="8" name="Table 7">
            <a:extLst>
              <a:ext uri="{FF2B5EF4-FFF2-40B4-BE49-F238E27FC236}">
                <a16:creationId xmlns:a16="http://schemas.microsoft.com/office/drawing/2014/main" id="{0D967DCF-16B2-4F8D-A659-340EC503DD78}"/>
              </a:ext>
            </a:extLst>
          </p:cNvPr>
          <p:cNvGraphicFramePr>
            <a:graphicFrameLocks noGrp="1"/>
          </p:cNvGraphicFramePr>
          <p:nvPr>
            <p:extLst>
              <p:ext uri="{D42A27DB-BD31-4B8C-83A1-F6EECF244321}">
                <p14:modId xmlns:p14="http://schemas.microsoft.com/office/powerpoint/2010/main" val="247990659"/>
              </p:ext>
            </p:extLst>
          </p:nvPr>
        </p:nvGraphicFramePr>
        <p:xfrm>
          <a:off x="733162" y="1348173"/>
          <a:ext cx="3580741" cy="3474436"/>
        </p:xfrm>
        <a:graphic>
          <a:graphicData uri="http://schemas.openxmlformats.org/drawingml/2006/table">
            <a:tbl>
              <a:tblPr firstRow="1" bandRow="1">
                <a:tableStyleId>{69012ECD-51FC-41F1-AA8D-1B2483CD663E}</a:tableStyleId>
              </a:tblPr>
              <a:tblGrid>
                <a:gridCol w="3580741">
                  <a:extLst>
                    <a:ext uri="{9D8B030D-6E8A-4147-A177-3AD203B41FA5}">
                      <a16:colId xmlns:a16="http://schemas.microsoft.com/office/drawing/2014/main" val="857914378"/>
                    </a:ext>
                  </a:extLst>
                </a:gridCol>
              </a:tblGrid>
              <a:tr h="399459">
                <a:tc>
                  <a:txBody>
                    <a:bodyPr/>
                    <a:lstStyle/>
                    <a:p>
                      <a:pPr algn="ctr" fontAlgn="b"/>
                      <a:r>
                        <a:rPr lang="en-US" sz="1800">
                          <a:effectLst/>
                        </a:rPr>
                        <a:t>Science</a:t>
                      </a:r>
                      <a:endParaRPr lang="en-US" sz="1800" b="1">
                        <a:effectLst/>
                        <a:latin typeface="Calibri" panose="020F0502020204030204" pitchFamily="34" charset="0"/>
                      </a:endParaRPr>
                    </a:p>
                  </a:txBody>
                  <a:tcPr marL="12568" marR="12568" marT="12568" marB="60328" anchor="b">
                    <a:solidFill>
                      <a:srgbClr val="002060"/>
                    </a:solidFill>
                  </a:tcPr>
                </a:tc>
                <a:extLst>
                  <a:ext uri="{0D108BD9-81ED-4DB2-BD59-A6C34878D82A}">
                    <a16:rowId xmlns:a16="http://schemas.microsoft.com/office/drawing/2014/main" val="3439351184"/>
                  </a:ext>
                </a:extLst>
              </a:tr>
              <a:tr h="399459">
                <a:tc>
                  <a:txBody>
                    <a:bodyPr/>
                    <a:lstStyle/>
                    <a:p>
                      <a:pPr fontAlgn="b"/>
                      <a:r>
                        <a:rPr lang="en-US" sz="1800">
                          <a:effectLst/>
                        </a:rPr>
                        <a:t>Physical Science </a:t>
                      </a:r>
                      <a:r>
                        <a:rPr lang="en-US" sz="1600">
                          <a:effectLst/>
                        </a:rPr>
                        <a:t>(9th)</a:t>
                      </a:r>
                      <a:endParaRPr lang="en-US" sz="1600">
                        <a:effectLst/>
                        <a:latin typeface="Calibri"/>
                      </a:endParaRPr>
                    </a:p>
                  </a:txBody>
                  <a:tcPr marL="12568" marR="12568" marT="12568" marB="60328" anchor="b"/>
                </a:tc>
                <a:extLst>
                  <a:ext uri="{0D108BD9-81ED-4DB2-BD59-A6C34878D82A}">
                    <a16:rowId xmlns:a16="http://schemas.microsoft.com/office/drawing/2014/main" val="3199363442"/>
                  </a:ext>
                </a:extLst>
              </a:tr>
              <a:tr h="399457">
                <a:tc>
                  <a:txBody>
                    <a:bodyPr/>
                    <a:lstStyle/>
                    <a:p>
                      <a:pPr lvl="0">
                        <a:buNone/>
                      </a:pPr>
                      <a:r>
                        <a:rPr lang="en-US" sz="1800">
                          <a:effectLst/>
                        </a:rPr>
                        <a:t>Physical Science Honors </a:t>
                      </a:r>
                    </a:p>
                  </a:txBody>
                  <a:tcPr marL="12567" marR="12567" marT="12567" marB="60326" anchor="b">
                    <a:solidFill>
                      <a:schemeClr val="bg2"/>
                    </a:solidFill>
                  </a:tcPr>
                </a:tc>
                <a:extLst>
                  <a:ext uri="{0D108BD9-81ED-4DB2-BD59-A6C34878D82A}">
                    <a16:rowId xmlns:a16="http://schemas.microsoft.com/office/drawing/2014/main" val="1896551307"/>
                  </a:ext>
                </a:extLst>
              </a:tr>
              <a:tr h="399455">
                <a:tc>
                  <a:txBody>
                    <a:bodyPr/>
                    <a:lstStyle/>
                    <a:p>
                      <a:pPr lvl="0">
                        <a:buNone/>
                      </a:pPr>
                      <a:r>
                        <a:rPr lang="en-US" sz="1800">
                          <a:effectLst/>
                        </a:rPr>
                        <a:t>Biology I </a:t>
                      </a:r>
                      <a:r>
                        <a:rPr lang="en-US" sz="1600">
                          <a:effectLst/>
                        </a:rPr>
                        <a:t>(10th)</a:t>
                      </a:r>
                    </a:p>
                  </a:txBody>
                  <a:tcPr marL="12565" marR="12565" marT="12565" marB="60326" anchor="b"/>
                </a:tc>
                <a:extLst>
                  <a:ext uri="{0D108BD9-81ED-4DB2-BD59-A6C34878D82A}">
                    <a16:rowId xmlns:a16="http://schemas.microsoft.com/office/drawing/2014/main" val="1639205217"/>
                  </a:ext>
                </a:extLst>
              </a:tr>
              <a:tr h="399455">
                <a:tc>
                  <a:txBody>
                    <a:bodyPr/>
                    <a:lstStyle/>
                    <a:p>
                      <a:pPr lvl="0">
                        <a:buNone/>
                      </a:pPr>
                      <a:r>
                        <a:rPr lang="en-US" sz="1800">
                          <a:effectLst/>
                        </a:rPr>
                        <a:t>Honors Biology I </a:t>
                      </a:r>
                      <a:r>
                        <a:rPr lang="en-US" sz="1600">
                          <a:effectLst/>
                        </a:rPr>
                        <a:t>(9th or 10th)</a:t>
                      </a:r>
                    </a:p>
                  </a:txBody>
                  <a:tcPr marL="12565" marR="12565" marT="12565" marB="60326" anchor="b">
                    <a:solidFill>
                      <a:schemeClr val="bg2"/>
                    </a:solidFill>
                  </a:tcPr>
                </a:tc>
                <a:extLst>
                  <a:ext uri="{0D108BD9-81ED-4DB2-BD59-A6C34878D82A}">
                    <a16:rowId xmlns:a16="http://schemas.microsoft.com/office/drawing/2014/main" val="2342190329"/>
                  </a:ext>
                </a:extLst>
              </a:tr>
              <a:tr h="399459">
                <a:tc>
                  <a:txBody>
                    <a:bodyPr/>
                    <a:lstStyle/>
                    <a:p>
                      <a:pPr fontAlgn="b"/>
                      <a:r>
                        <a:rPr lang="en-US" sz="1800">
                          <a:effectLst/>
                        </a:rPr>
                        <a:t>Chemistry I </a:t>
                      </a:r>
                      <a:r>
                        <a:rPr lang="en-US" sz="1600">
                          <a:effectLst/>
                        </a:rPr>
                        <a:t>( 11th)</a:t>
                      </a:r>
                      <a:endParaRPr lang="en-US" sz="1600">
                        <a:effectLst/>
                        <a:latin typeface="Calibri"/>
                      </a:endParaRPr>
                    </a:p>
                  </a:txBody>
                  <a:tcPr marL="12568" marR="12568" marT="12568" marB="60328" anchor="b"/>
                </a:tc>
                <a:extLst>
                  <a:ext uri="{0D108BD9-81ED-4DB2-BD59-A6C34878D82A}">
                    <a16:rowId xmlns:a16="http://schemas.microsoft.com/office/drawing/2014/main" val="3004841143"/>
                  </a:ext>
                </a:extLst>
              </a:tr>
              <a:tr h="399459">
                <a:tc>
                  <a:txBody>
                    <a:bodyPr/>
                    <a:lstStyle/>
                    <a:p>
                      <a:pPr fontAlgn="b"/>
                      <a:r>
                        <a:rPr lang="en-US" sz="1800">
                          <a:effectLst/>
                        </a:rPr>
                        <a:t>Chemistry I Honors </a:t>
                      </a:r>
                      <a:r>
                        <a:rPr lang="en-US" sz="1600">
                          <a:effectLst/>
                        </a:rPr>
                        <a:t>(10th or 11th)</a:t>
                      </a:r>
                      <a:endParaRPr lang="en-US" sz="1600">
                        <a:effectLst/>
                        <a:latin typeface="Calibri"/>
                      </a:endParaRPr>
                    </a:p>
                  </a:txBody>
                  <a:tcPr marL="12568" marR="12568" marT="12568" marB="60328" anchor="b">
                    <a:solidFill>
                      <a:schemeClr val="bg2"/>
                    </a:solidFill>
                  </a:tcPr>
                </a:tc>
                <a:extLst>
                  <a:ext uri="{0D108BD9-81ED-4DB2-BD59-A6C34878D82A}">
                    <a16:rowId xmlns:a16="http://schemas.microsoft.com/office/drawing/2014/main" val="813909666"/>
                  </a:ext>
                </a:extLst>
              </a:tr>
              <a:tr h="678233">
                <a:tc>
                  <a:txBody>
                    <a:bodyPr/>
                    <a:lstStyle/>
                    <a:p>
                      <a:pPr fontAlgn="b"/>
                      <a:r>
                        <a:rPr lang="en-US" sz="1800">
                          <a:effectLst/>
                        </a:rPr>
                        <a:t>Elective: AP Environmental Science </a:t>
                      </a:r>
                      <a:r>
                        <a:rPr lang="en-US" sz="1600">
                          <a:effectLst/>
                        </a:rPr>
                        <a:t>(10th, 11th, or 12th) </a:t>
                      </a:r>
                    </a:p>
                  </a:txBody>
                  <a:tcPr marL="12568" marR="12568" marT="12568" marB="60328" anchor="b"/>
                </a:tc>
                <a:extLst>
                  <a:ext uri="{0D108BD9-81ED-4DB2-BD59-A6C34878D82A}">
                    <a16:rowId xmlns:a16="http://schemas.microsoft.com/office/drawing/2014/main" val="1272881087"/>
                  </a:ext>
                </a:extLst>
              </a:tr>
            </a:tbl>
          </a:graphicData>
        </a:graphic>
      </p:graphicFrame>
      <p:sp>
        <p:nvSpPr>
          <p:cNvPr id="3" name="TextBox 2">
            <a:extLst>
              <a:ext uri="{FF2B5EF4-FFF2-40B4-BE49-F238E27FC236}">
                <a16:creationId xmlns:a16="http://schemas.microsoft.com/office/drawing/2014/main" id="{CBF6A516-4F2C-4256-3C81-A75DBF8E415B}"/>
              </a:ext>
            </a:extLst>
          </p:cNvPr>
          <p:cNvSpPr txBox="1"/>
          <p:nvPr/>
        </p:nvSpPr>
        <p:spPr>
          <a:xfrm>
            <a:off x="5279513" y="3941568"/>
            <a:ext cx="293230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Note:</a:t>
            </a:r>
            <a:r>
              <a:rPr lang="en-US"/>
              <a:t> </a:t>
            </a:r>
            <a:r>
              <a:rPr lang="en-US" b="1" i="1">
                <a:solidFill>
                  <a:srgbClr val="0070C0"/>
                </a:solidFill>
              </a:rPr>
              <a:t>If you are planning to take higher level science courses, it is recommended that you take Biology I Honors in 9th grade and Chemistry Honors in 10th grade. </a:t>
            </a:r>
          </a:p>
        </p:txBody>
      </p:sp>
    </p:spTree>
    <p:extLst>
      <p:ext uri="{BB962C8B-B14F-4D97-AF65-F5344CB8AC3E}">
        <p14:creationId xmlns:p14="http://schemas.microsoft.com/office/powerpoint/2010/main" val="38780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E39988DB-2E36-BFB8-DA28-5E424CD329BB}"/>
              </a:ext>
            </a:extLst>
          </p:cNvPr>
          <p:cNvPicPr>
            <a:picLocks noChangeAspect="1"/>
          </p:cNvPicPr>
          <p:nvPr/>
        </p:nvPicPr>
        <p:blipFill rotWithShape="1">
          <a:blip r:embed="rId2"/>
          <a:srcRect l="10707" r="31371" b="-1"/>
          <a:stretch/>
        </p:blipFill>
        <p:spPr>
          <a:xfrm>
            <a:off x="3986904" y="557189"/>
            <a:ext cx="4251513" cy="5743618"/>
          </a:xfrm>
          <a:prstGeom prst="rect">
            <a:avLst/>
          </a:prstGeom>
        </p:spPr>
      </p:pic>
      <p:sp>
        <p:nvSpPr>
          <p:cNvPr id="3" name="TextBox 2">
            <a:extLst>
              <a:ext uri="{FF2B5EF4-FFF2-40B4-BE49-F238E27FC236}">
                <a16:creationId xmlns:a16="http://schemas.microsoft.com/office/drawing/2014/main" id="{44C673A5-48B3-D6CA-38AC-10EB18D34B42}"/>
              </a:ext>
            </a:extLst>
          </p:cNvPr>
          <p:cNvSpPr txBox="1"/>
          <p:nvPr/>
        </p:nvSpPr>
        <p:spPr>
          <a:xfrm>
            <a:off x="168087" y="6395757"/>
            <a:ext cx="8429625" cy="3697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9885B55F-7E7D-83F8-273D-A8BBE86DD27B}"/>
              </a:ext>
            </a:extLst>
          </p:cNvPr>
          <p:cNvSpPr txBox="1"/>
          <p:nvPr/>
        </p:nvSpPr>
        <p:spPr>
          <a:xfrm>
            <a:off x="1040154" y="900593"/>
            <a:ext cx="271766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latin typeface="Jumble"/>
                <a:cs typeface="Calibri"/>
              </a:rPr>
              <a:t>World Languages</a:t>
            </a:r>
          </a:p>
        </p:txBody>
      </p:sp>
      <p:sp>
        <p:nvSpPr>
          <p:cNvPr id="6" name="TextBox 5">
            <a:extLst>
              <a:ext uri="{FF2B5EF4-FFF2-40B4-BE49-F238E27FC236}">
                <a16:creationId xmlns:a16="http://schemas.microsoft.com/office/drawing/2014/main" id="{5B04FB9A-2F95-AB25-0052-7D521B296DC5}"/>
              </a:ext>
            </a:extLst>
          </p:cNvPr>
          <p:cNvSpPr txBox="1"/>
          <p:nvPr/>
        </p:nvSpPr>
        <p:spPr>
          <a:xfrm>
            <a:off x="1092885" y="2067782"/>
            <a:ext cx="274320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accent2">
                    <a:lumMod val="75000"/>
                  </a:schemeClr>
                </a:solidFill>
                <a:latin typeface="Corbel"/>
              </a:rPr>
              <a:t>Spanish I &amp; II​</a:t>
            </a:r>
          </a:p>
          <a:p>
            <a:r>
              <a:rPr lang="en-US" sz="3200" b="1">
                <a:solidFill>
                  <a:schemeClr val="accent2">
                    <a:lumMod val="75000"/>
                  </a:schemeClr>
                </a:solidFill>
                <a:latin typeface="Corbel"/>
              </a:rPr>
              <a:t>French II</a:t>
            </a:r>
            <a:r>
              <a:rPr lang="en-US" sz="3200">
                <a:solidFill>
                  <a:schemeClr val="accent2">
                    <a:lumMod val="75000"/>
                  </a:schemeClr>
                </a:solidFill>
                <a:latin typeface="Avenir Next LT Pro"/>
              </a:rPr>
              <a:t> </a:t>
            </a:r>
          </a:p>
        </p:txBody>
      </p:sp>
    </p:spTree>
    <p:extLst>
      <p:ext uri="{BB962C8B-B14F-4D97-AF65-F5344CB8AC3E}">
        <p14:creationId xmlns:p14="http://schemas.microsoft.com/office/powerpoint/2010/main" val="3621323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F0DB5FC-34BB-2296-4761-D1EDC860E283}"/>
              </a:ext>
            </a:extLst>
          </p:cNvPr>
          <p:cNvPicPr>
            <a:picLocks noChangeAspect="1"/>
          </p:cNvPicPr>
          <p:nvPr/>
        </p:nvPicPr>
        <p:blipFill rotWithShape="1">
          <a:blip r:embed="rId2">
            <a:alphaModFix amt="50000"/>
          </a:blip>
          <a:srcRect l="8962" r="2037" b="-2"/>
          <a:stretch/>
        </p:blipFill>
        <p:spPr>
          <a:xfrm>
            <a:off x="20" y="49697"/>
            <a:ext cx="9143980" cy="6857999"/>
          </a:xfrm>
          <a:prstGeom prst="rect">
            <a:avLst/>
          </a:prstGeom>
        </p:spPr>
      </p:pic>
      <p:sp>
        <p:nvSpPr>
          <p:cNvPr id="2" name="Title 1">
            <a:extLst>
              <a:ext uri="{FF2B5EF4-FFF2-40B4-BE49-F238E27FC236}">
                <a16:creationId xmlns:a16="http://schemas.microsoft.com/office/drawing/2014/main" id="{7DA5A1BA-E8FB-F0B8-EB63-7545B02BB5AF}"/>
              </a:ext>
            </a:extLst>
          </p:cNvPr>
          <p:cNvSpPr>
            <a:spLocks noGrp="1"/>
          </p:cNvSpPr>
          <p:nvPr>
            <p:ph type="title"/>
          </p:nvPr>
        </p:nvSpPr>
        <p:spPr>
          <a:xfrm>
            <a:off x="-478194" y="3781586"/>
            <a:ext cx="6858000" cy="2900518"/>
          </a:xfrm>
        </p:spPr>
        <p:txBody>
          <a:bodyPr vert="horz" lIns="91440" tIns="45720" rIns="91440" bIns="45720" rtlCol="0" anchor="b">
            <a:normAutofit/>
          </a:bodyPr>
          <a:lstStyle/>
          <a:p>
            <a:pPr algn="ctr" defTabSz="914400"/>
            <a:r>
              <a:rPr lang="en-US" sz="5400">
                <a:solidFill>
                  <a:srgbClr val="FFFFFF"/>
                </a:solidFill>
                <a:latin typeface="Jumble"/>
              </a:rPr>
              <a:t>PHYSICAL EDUCATION</a:t>
            </a:r>
          </a:p>
        </p:txBody>
      </p:sp>
      <p:sp>
        <p:nvSpPr>
          <p:cNvPr id="3" name="Slide Number Placeholder 2">
            <a:extLst>
              <a:ext uri="{FF2B5EF4-FFF2-40B4-BE49-F238E27FC236}">
                <a16:creationId xmlns:a16="http://schemas.microsoft.com/office/drawing/2014/main" id="{71DE0611-0568-69F5-4648-3607B3FB6133}"/>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defRPr/>
            </a:pPr>
            <a:fld id="{1B6781E8-7A9C-4F2F-BA58-9CD544442227}" type="slidenum">
              <a:rPr lang="en-US" sz="1000">
                <a:solidFill>
                  <a:srgbClr val="FFFFFF"/>
                </a:solidFill>
                <a:latin typeface="Calibri" panose="020F0502020204030204"/>
              </a:rPr>
              <a:pPr defTabSz="914400">
                <a:spcAft>
                  <a:spcPts val="600"/>
                </a:spcAft>
                <a:defRPr/>
              </a:pPr>
              <a:t>18</a:t>
            </a:fld>
            <a:endParaRPr lang="en-US" sz="1000">
              <a:solidFill>
                <a:srgbClr val="FFFFFF"/>
              </a:solidFill>
              <a:latin typeface="Calibri" panose="020F0502020204030204"/>
            </a:endParaRPr>
          </a:p>
        </p:txBody>
      </p:sp>
      <p:graphicFrame>
        <p:nvGraphicFramePr>
          <p:cNvPr id="5" name="Table 5">
            <a:extLst>
              <a:ext uri="{FF2B5EF4-FFF2-40B4-BE49-F238E27FC236}">
                <a16:creationId xmlns:a16="http://schemas.microsoft.com/office/drawing/2014/main" id="{CDF5593C-1992-3955-C564-3314F0F37B5E}"/>
              </a:ext>
            </a:extLst>
          </p:cNvPr>
          <p:cNvGraphicFramePr>
            <a:graphicFrameLocks noGrp="1"/>
          </p:cNvGraphicFramePr>
          <p:nvPr>
            <p:extLst>
              <p:ext uri="{D42A27DB-BD31-4B8C-83A1-F6EECF244321}">
                <p14:modId xmlns:p14="http://schemas.microsoft.com/office/powerpoint/2010/main" val="3787984785"/>
              </p:ext>
            </p:extLst>
          </p:nvPr>
        </p:nvGraphicFramePr>
        <p:xfrm>
          <a:off x="5478945" y="4037771"/>
          <a:ext cx="3423891" cy="2398067"/>
        </p:xfrm>
        <a:graphic>
          <a:graphicData uri="http://schemas.openxmlformats.org/drawingml/2006/table">
            <a:tbl>
              <a:tblPr firstRow="1" bandRow="1">
                <a:tableStyleId>{5C22544A-7EE6-4342-B048-85BDC9FD1C3A}</a:tableStyleId>
              </a:tblPr>
              <a:tblGrid>
                <a:gridCol w="3423891">
                  <a:extLst>
                    <a:ext uri="{9D8B030D-6E8A-4147-A177-3AD203B41FA5}">
                      <a16:colId xmlns:a16="http://schemas.microsoft.com/office/drawing/2014/main" val="4210028050"/>
                    </a:ext>
                  </a:extLst>
                </a:gridCol>
              </a:tblGrid>
              <a:tr h="559076">
                <a:tc>
                  <a:txBody>
                    <a:bodyPr/>
                    <a:lstStyle/>
                    <a:p>
                      <a:r>
                        <a:rPr lang="en-US" sz="2800"/>
                        <a:t>CLASSES</a:t>
                      </a:r>
                    </a:p>
                  </a:txBody>
                  <a:tcPr/>
                </a:tc>
                <a:extLst>
                  <a:ext uri="{0D108BD9-81ED-4DB2-BD59-A6C34878D82A}">
                    <a16:rowId xmlns:a16="http://schemas.microsoft.com/office/drawing/2014/main" val="1624877725"/>
                  </a:ext>
                </a:extLst>
              </a:tr>
              <a:tr h="612997">
                <a:tc>
                  <a:txBody>
                    <a:bodyPr/>
                    <a:lstStyle/>
                    <a:p>
                      <a:r>
                        <a:rPr lang="en-US" sz="2800"/>
                        <a:t>Lifetime Wellness</a:t>
                      </a:r>
                    </a:p>
                  </a:txBody>
                  <a:tcPr/>
                </a:tc>
                <a:extLst>
                  <a:ext uri="{0D108BD9-81ED-4DB2-BD59-A6C34878D82A}">
                    <a16:rowId xmlns:a16="http://schemas.microsoft.com/office/drawing/2014/main" val="1350385914"/>
                  </a:ext>
                </a:extLst>
              </a:tr>
              <a:tr h="612997">
                <a:tc>
                  <a:txBody>
                    <a:bodyPr/>
                    <a:lstStyle/>
                    <a:p>
                      <a:pPr lvl="0">
                        <a:buNone/>
                      </a:pPr>
                      <a:r>
                        <a:rPr lang="en-US" sz="2800"/>
                        <a:t>PE 1</a:t>
                      </a:r>
                    </a:p>
                  </a:txBody>
                  <a:tcPr/>
                </a:tc>
                <a:extLst>
                  <a:ext uri="{0D108BD9-81ED-4DB2-BD59-A6C34878D82A}">
                    <a16:rowId xmlns:a16="http://schemas.microsoft.com/office/drawing/2014/main" val="2972906447"/>
                  </a:ext>
                </a:extLst>
              </a:tr>
              <a:tr h="612997">
                <a:tc>
                  <a:txBody>
                    <a:bodyPr/>
                    <a:lstStyle/>
                    <a:p>
                      <a:pPr lvl="0">
                        <a:buNone/>
                      </a:pPr>
                      <a:r>
                        <a:rPr lang="en-US" sz="2800"/>
                        <a:t>PE2 Weightlifting</a:t>
                      </a:r>
                    </a:p>
                  </a:txBody>
                  <a:tcPr/>
                </a:tc>
                <a:extLst>
                  <a:ext uri="{0D108BD9-81ED-4DB2-BD59-A6C34878D82A}">
                    <a16:rowId xmlns:a16="http://schemas.microsoft.com/office/drawing/2014/main" val="2580761659"/>
                  </a:ext>
                </a:extLst>
              </a:tr>
            </a:tbl>
          </a:graphicData>
        </a:graphic>
      </p:graphicFrame>
    </p:spTree>
    <p:extLst>
      <p:ext uri="{BB962C8B-B14F-4D97-AF65-F5344CB8AC3E}">
        <p14:creationId xmlns:p14="http://schemas.microsoft.com/office/powerpoint/2010/main" val="26778990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8"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9"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0"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1"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2"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3"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25" name="Rectangle 24">
            <a:extLst>
              <a:ext uri="{FF2B5EF4-FFF2-40B4-BE49-F238E27FC236}">
                <a16:creationId xmlns:a16="http://schemas.microsoft.com/office/drawing/2014/main" id="{2FCD9B94-D70B-4446-85E5-ACD390428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Desks in empty classroom">
            <a:extLst>
              <a:ext uri="{FF2B5EF4-FFF2-40B4-BE49-F238E27FC236}">
                <a16:creationId xmlns:a16="http://schemas.microsoft.com/office/drawing/2014/main" id="{09E981D5-6E87-2933-D135-83A86142D851}"/>
              </a:ext>
            </a:extLst>
          </p:cNvPr>
          <p:cNvPicPr>
            <a:picLocks noChangeAspect="1"/>
          </p:cNvPicPr>
          <p:nvPr/>
        </p:nvPicPr>
        <p:blipFill rotWithShape="1">
          <a:blip r:embed="rId2">
            <a:duotone>
              <a:schemeClr val="bg2">
                <a:shade val="45000"/>
                <a:satMod val="135000"/>
              </a:schemeClr>
              <a:prstClr val="white"/>
            </a:duotone>
            <a:alphaModFix amt="25000"/>
          </a:blip>
          <a:srcRect t="130" r="4" b="4"/>
          <a:stretch/>
        </p:blipFill>
        <p:spPr>
          <a:xfrm>
            <a:off x="20" y="10"/>
            <a:ext cx="9143980" cy="6857990"/>
          </a:xfrm>
          <a:prstGeom prst="rect">
            <a:avLst/>
          </a:prstGeom>
        </p:spPr>
      </p:pic>
      <p:cxnSp>
        <p:nvCxnSpPr>
          <p:cNvPr id="27" name="Straight Connector 26">
            <a:extLst>
              <a:ext uri="{FF2B5EF4-FFF2-40B4-BE49-F238E27FC236}">
                <a16:creationId xmlns:a16="http://schemas.microsoft.com/office/drawing/2014/main" id="{3378FF8B-3743-48E1-88E3-F4CADB3DEC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406171"/>
            <a:ext cx="0" cy="343168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18CADCF-1579-72C9-5293-BFC60D36BF31}"/>
              </a:ext>
            </a:extLst>
          </p:cNvPr>
          <p:cNvSpPr txBox="1"/>
          <p:nvPr/>
        </p:nvSpPr>
        <p:spPr>
          <a:xfrm>
            <a:off x="303829" y="941954"/>
            <a:ext cx="8506664" cy="3123997"/>
          </a:xfrm>
          <a:prstGeom prst="rect">
            <a:avLst/>
          </a:prstGeom>
        </p:spPr>
        <p:style>
          <a:lnRef idx="0">
            <a:schemeClr val="dk1"/>
          </a:lnRef>
          <a:fillRef idx="3">
            <a:schemeClr val="dk1"/>
          </a:fillRef>
          <a:effectRef idx="3">
            <a:schemeClr val="dk1"/>
          </a:effectRef>
          <a:fontRef idx="minor">
            <a:schemeClr val="lt1"/>
          </a:fontRef>
        </p:style>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spcBef>
                <a:spcPct val="20000"/>
              </a:spcBef>
              <a:spcAft>
                <a:spcPts val="600"/>
              </a:spcAft>
              <a:buClr>
                <a:schemeClr val="accent1">
                  <a:lumMod val="75000"/>
                </a:schemeClr>
              </a:buClr>
              <a:buSzPct val="145000"/>
            </a:pPr>
            <a:endParaRPr lang="en-US" sz="2400" b="1">
              <a:solidFill>
                <a:schemeClr val="tx1"/>
              </a:solidFill>
            </a:endParaRPr>
          </a:p>
          <a:p>
            <a:pPr>
              <a:spcBef>
                <a:spcPct val="20000"/>
              </a:spcBef>
              <a:spcAft>
                <a:spcPts val="600"/>
              </a:spcAft>
            </a:pPr>
            <a:r>
              <a:rPr lang="en-US" sz="2400" b="1" dirty="0">
                <a:solidFill>
                  <a:schemeClr val="tx1"/>
                </a:solidFill>
              </a:rPr>
              <a:t>Honors/Pre-AP </a:t>
            </a:r>
            <a:endParaRPr lang="en-US" sz="2400" dirty="0">
              <a:solidFill>
                <a:schemeClr val="tx1"/>
              </a:solidFill>
            </a:endParaRPr>
          </a:p>
          <a:p>
            <a:pPr>
              <a:spcBef>
                <a:spcPct val="20000"/>
              </a:spcBef>
              <a:spcAft>
                <a:spcPts val="600"/>
              </a:spcAft>
              <a:buClr>
                <a:schemeClr val="accent1">
                  <a:lumMod val="75000"/>
                </a:schemeClr>
              </a:buClr>
              <a:buSzPct val="145000"/>
            </a:pPr>
            <a:r>
              <a:rPr lang="en-US" b="1" dirty="0">
                <a:solidFill>
                  <a:schemeClr val="tx1"/>
                </a:solidFill>
              </a:rPr>
              <a:t>3 Points added to final semester grade</a:t>
            </a:r>
            <a:endParaRPr lang="en-US" dirty="0">
              <a:solidFill>
                <a:schemeClr val="tx1"/>
              </a:solidFill>
            </a:endParaRPr>
          </a:p>
          <a:p>
            <a:pPr>
              <a:spcBef>
                <a:spcPct val="20000"/>
              </a:spcBef>
              <a:spcAft>
                <a:spcPts val="600"/>
              </a:spcAft>
              <a:buClr>
                <a:schemeClr val="accent1">
                  <a:lumMod val="75000"/>
                </a:schemeClr>
              </a:buClr>
              <a:buSzPct val="145000"/>
            </a:pPr>
            <a:r>
              <a:rPr lang="en-US" dirty="0">
                <a:solidFill>
                  <a:schemeClr val="tx1"/>
                </a:solidFill>
              </a:rPr>
              <a:t>These courses are high school courses that provide additional rigor and substantially exceed the academic standards approved by the State Board of Education. Teachers of honors courses will model instructional approaches that facilitate maximum interchange of ideas among students: independent study, self-directed research and learning, and appropriate use of technology. All honors courses shall include multiple assessments exemplifying coursework.  The courses should be taken in preparation for SDC, DE, and AP courses.</a:t>
            </a:r>
          </a:p>
          <a:p>
            <a:pPr>
              <a:spcBef>
                <a:spcPct val="20000"/>
              </a:spcBef>
              <a:spcAft>
                <a:spcPts val="600"/>
              </a:spcAft>
            </a:pPr>
            <a:endParaRPr lang="en-US">
              <a:solidFill>
                <a:schemeClr val="tx1"/>
              </a:solidFill>
            </a:endParaRPr>
          </a:p>
        </p:txBody>
      </p:sp>
      <p:sp>
        <p:nvSpPr>
          <p:cNvPr id="7" name="TextBox 6">
            <a:extLst>
              <a:ext uri="{FF2B5EF4-FFF2-40B4-BE49-F238E27FC236}">
                <a16:creationId xmlns:a16="http://schemas.microsoft.com/office/drawing/2014/main" id="{CA145868-4A91-83F0-3CA0-0C4C22BAE3C1}"/>
              </a:ext>
            </a:extLst>
          </p:cNvPr>
          <p:cNvSpPr txBox="1"/>
          <p:nvPr/>
        </p:nvSpPr>
        <p:spPr>
          <a:xfrm>
            <a:off x="301048" y="4550709"/>
            <a:ext cx="8539018" cy="2077492"/>
          </a:xfrm>
          <a:prstGeom prst="rect">
            <a:avLst/>
          </a:prstGeom>
          <a:solidFill>
            <a:schemeClr val="tx1">
              <a:lumMod val="85000"/>
            </a:schemeClr>
          </a:solidFill>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a:cs typeface="Segoe UI"/>
              </a:rPr>
              <a:t>​</a:t>
            </a:r>
            <a:r>
              <a:rPr lang="en-US" sz="2400" b="1">
                <a:solidFill>
                  <a:schemeClr val="bg1"/>
                </a:solidFill>
                <a:cs typeface="Segoe UI"/>
              </a:rPr>
              <a:t>Advanced Placement (AP) </a:t>
            </a:r>
            <a:r>
              <a:rPr lang="en-US" sz="2400">
                <a:solidFill>
                  <a:schemeClr val="bg1"/>
                </a:solidFill>
                <a:cs typeface="Segoe UI"/>
              </a:rPr>
              <a:t>  </a:t>
            </a:r>
            <a:r>
              <a:rPr lang="en-US" sz="2000">
                <a:solidFill>
                  <a:schemeClr val="bg1"/>
                </a:solidFill>
                <a:cs typeface="Segoe UI"/>
              </a:rPr>
              <a:t>      </a:t>
            </a:r>
            <a:endParaRPr lang="en-US" sz="2000">
              <a:solidFill>
                <a:schemeClr val="bg1"/>
              </a:solidFill>
              <a:cs typeface="Calibri" panose="020F0502020204030204"/>
            </a:endParaRPr>
          </a:p>
          <a:p>
            <a:pPr>
              <a:spcAft>
                <a:spcPts val="600"/>
              </a:spcAft>
            </a:pPr>
            <a:r>
              <a:rPr lang="en-US" b="1">
                <a:solidFill>
                  <a:schemeClr val="bg1"/>
                </a:solidFill>
                <a:cs typeface="Segoe UI"/>
              </a:rPr>
              <a:t>5 points added to final semester grade </a:t>
            </a:r>
            <a:r>
              <a:rPr lang="en-US">
                <a:solidFill>
                  <a:schemeClr val="bg1"/>
                </a:solidFill>
                <a:cs typeface="Segoe UI"/>
              </a:rPr>
              <a:t>​</a:t>
            </a:r>
            <a:endParaRPr lang="en-US">
              <a:solidFill>
                <a:schemeClr val="bg1"/>
              </a:solidFill>
              <a:cs typeface="Calibri"/>
            </a:endParaRPr>
          </a:p>
          <a:p>
            <a:pPr>
              <a:spcAft>
                <a:spcPts val="600"/>
              </a:spcAft>
            </a:pPr>
            <a:r>
              <a:rPr lang="en-US">
                <a:solidFill>
                  <a:schemeClr val="bg1"/>
                </a:solidFill>
                <a:cs typeface="Segoe UI"/>
              </a:rPr>
              <a:t>AP courses are nationally standardized, college-level course designed by the College Board (SAT exam).  These courses are taught by AP certified teachers and are the most rigorous course available to a high school student.</a:t>
            </a:r>
            <a:r>
              <a:rPr lang="en-US">
                <a:cs typeface="Segoe UI"/>
              </a:rPr>
              <a:t> ​</a:t>
            </a:r>
          </a:p>
          <a:p>
            <a:pPr>
              <a:spcAft>
                <a:spcPts val="600"/>
              </a:spcAft>
            </a:pPr>
            <a:endParaRPr lang="en-US">
              <a:cs typeface="Segoe UI"/>
            </a:endParaRPr>
          </a:p>
        </p:txBody>
      </p:sp>
      <p:sp>
        <p:nvSpPr>
          <p:cNvPr id="11" name="TextBox 10">
            <a:extLst>
              <a:ext uri="{FF2B5EF4-FFF2-40B4-BE49-F238E27FC236}">
                <a16:creationId xmlns:a16="http://schemas.microsoft.com/office/drawing/2014/main" id="{431A29E4-28A4-4186-3584-656928FF5BAF}"/>
              </a:ext>
            </a:extLst>
          </p:cNvPr>
          <p:cNvSpPr txBox="1"/>
          <p:nvPr/>
        </p:nvSpPr>
        <p:spPr>
          <a:xfrm>
            <a:off x="3322" y="-3834"/>
            <a:ext cx="8459926" cy="83250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r">
              <a:lnSpc>
                <a:spcPct val="90000"/>
              </a:lnSpc>
              <a:spcBef>
                <a:spcPct val="0"/>
              </a:spcBef>
              <a:spcAft>
                <a:spcPts val="600"/>
              </a:spcAft>
            </a:pPr>
            <a:r>
              <a:rPr lang="en-US" sz="4800">
                <a:ln w="3175" cmpd="sng">
                  <a:noFill/>
                </a:ln>
                <a:latin typeface="+mj-lt"/>
                <a:ea typeface="+mj-ea"/>
                <a:cs typeface="+mj-cs"/>
              </a:rPr>
              <a:t>Advanced Academics at BCHS</a:t>
            </a:r>
          </a:p>
        </p:txBody>
      </p:sp>
    </p:spTree>
    <p:extLst>
      <p:ext uri="{BB962C8B-B14F-4D97-AF65-F5344CB8AC3E}">
        <p14:creationId xmlns:p14="http://schemas.microsoft.com/office/powerpoint/2010/main" val="413462232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8"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9"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0"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1"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2"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3"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25" name="Rectangle 24">
            <a:extLst>
              <a:ext uri="{FF2B5EF4-FFF2-40B4-BE49-F238E27FC236}">
                <a16:creationId xmlns:a16="http://schemas.microsoft.com/office/drawing/2014/main" id="{2FCD9B94-D70B-4446-85E5-ACD390428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Desks in empty classroom">
            <a:extLst>
              <a:ext uri="{FF2B5EF4-FFF2-40B4-BE49-F238E27FC236}">
                <a16:creationId xmlns:a16="http://schemas.microsoft.com/office/drawing/2014/main" id="{09E981D5-6E87-2933-D135-83A86142D851}"/>
              </a:ext>
            </a:extLst>
          </p:cNvPr>
          <p:cNvPicPr>
            <a:picLocks noChangeAspect="1"/>
          </p:cNvPicPr>
          <p:nvPr/>
        </p:nvPicPr>
        <p:blipFill rotWithShape="1">
          <a:blip r:embed="rId2">
            <a:duotone>
              <a:schemeClr val="bg2">
                <a:shade val="45000"/>
                <a:satMod val="135000"/>
              </a:schemeClr>
              <a:prstClr val="white"/>
            </a:duotone>
            <a:alphaModFix amt="25000"/>
          </a:blip>
          <a:srcRect t="130" r="4" b="4"/>
          <a:stretch/>
        </p:blipFill>
        <p:spPr>
          <a:xfrm>
            <a:off x="20" y="10"/>
            <a:ext cx="9143980" cy="6857990"/>
          </a:xfrm>
          <a:prstGeom prst="rect">
            <a:avLst/>
          </a:prstGeom>
        </p:spPr>
      </p:pic>
      <p:cxnSp>
        <p:nvCxnSpPr>
          <p:cNvPr id="27" name="Straight Connector 26">
            <a:extLst>
              <a:ext uri="{FF2B5EF4-FFF2-40B4-BE49-F238E27FC236}">
                <a16:creationId xmlns:a16="http://schemas.microsoft.com/office/drawing/2014/main" id="{3378FF8B-3743-48E1-88E3-F4CADB3DEC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406171"/>
            <a:ext cx="0" cy="343168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Box 1">
            <a:extLst>
              <a:ext uri="{FF2B5EF4-FFF2-40B4-BE49-F238E27FC236}">
                <a16:creationId xmlns:a16="http://schemas.microsoft.com/office/drawing/2014/main" id="{C8D6EFEE-E611-1853-01F4-3789484FCC79}"/>
              </a:ext>
            </a:extLst>
          </p:cNvPr>
          <p:cNvSpPr txBox="1"/>
          <p:nvPr/>
        </p:nvSpPr>
        <p:spPr>
          <a:xfrm>
            <a:off x="312435" y="1402666"/>
            <a:ext cx="8504381" cy="2292935"/>
          </a:xfrm>
          <a:prstGeom prst="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spcAft>
                <a:spcPts val="600"/>
              </a:spcAft>
            </a:pPr>
            <a:r>
              <a:rPr lang="en-US" sz="2000" b="1">
                <a:cs typeface="Segoe UI"/>
              </a:rPr>
              <a:t>State Dual Credit (SDC)  </a:t>
            </a:r>
            <a:endParaRPr lang="en-US" sz="2000"/>
          </a:p>
          <a:p>
            <a:pPr>
              <a:spcAft>
                <a:spcPts val="600"/>
              </a:spcAft>
            </a:pPr>
            <a:r>
              <a:rPr lang="en-US" b="1">
                <a:cs typeface="Segoe UI"/>
              </a:rPr>
              <a:t>4 points added to final semester grade  </a:t>
            </a:r>
            <a:r>
              <a:rPr lang="en-US">
                <a:cs typeface="Segoe UI"/>
              </a:rPr>
              <a:t>​</a:t>
            </a:r>
            <a:endParaRPr lang="en-US"/>
          </a:p>
          <a:p>
            <a:pPr>
              <a:spcAft>
                <a:spcPts val="600"/>
              </a:spcAft>
            </a:pPr>
            <a:endParaRPr lang="en-US">
              <a:cs typeface="Segoe UI"/>
            </a:endParaRPr>
          </a:p>
          <a:p>
            <a:pPr>
              <a:spcAft>
                <a:spcPts val="600"/>
              </a:spcAft>
            </a:pPr>
            <a:r>
              <a:rPr lang="en-US">
                <a:cs typeface="Segoe UI"/>
              </a:rPr>
              <a:t>SDC courses are high school course that incorporates postsecondary learning objectives and is aligned with an approved dual credit challenge exam. Students who pass the SDC Challenge Exam will earn college credit accepted by all Tennessee public postsecondary institutions. </a:t>
            </a:r>
          </a:p>
        </p:txBody>
      </p:sp>
      <p:sp>
        <p:nvSpPr>
          <p:cNvPr id="9" name="TextBox 1">
            <a:extLst>
              <a:ext uri="{FF2B5EF4-FFF2-40B4-BE49-F238E27FC236}">
                <a16:creationId xmlns:a16="http://schemas.microsoft.com/office/drawing/2014/main" id="{303CD641-A4D0-C9A6-4B00-23AA8186CD85}"/>
              </a:ext>
            </a:extLst>
          </p:cNvPr>
          <p:cNvSpPr txBox="1"/>
          <p:nvPr/>
        </p:nvSpPr>
        <p:spPr>
          <a:xfrm>
            <a:off x="322618" y="4351899"/>
            <a:ext cx="8514268" cy="1815882"/>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spcAft>
                <a:spcPts val="600"/>
              </a:spcAft>
            </a:pPr>
            <a:r>
              <a:rPr lang="en-US" sz="2400" b="1">
                <a:cs typeface="Arial"/>
              </a:rPr>
              <a:t>Dual Enrollment (DE)</a:t>
            </a:r>
            <a:r>
              <a:rPr lang="en-US">
                <a:cs typeface="Arial"/>
              </a:rPr>
              <a:t> </a:t>
            </a:r>
            <a:endParaRPr lang="en-US">
              <a:ea typeface="+mn-lt"/>
              <a:cs typeface="Arial"/>
            </a:endParaRPr>
          </a:p>
          <a:p>
            <a:pPr>
              <a:spcAft>
                <a:spcPts val="600"/>
              </a:spcAft>
            </a:pPr>
            <a:r>
              <a:rPr lang="en-US" b="1">
                <a:ea typeface="+mn-lt"/>
                <a:cs typeface="+mn-lt"/>
              </a:rPr>
              <a:t>4 points added to final semester grade</a:t>
            </a:r>
            <a:r>
              <a:rPr lang="en-US" sz="2400" b="1">
                <a:ea typeface="+mn-lt"/>
                <a:cs typeface="+mn-lt"/>
              </a:rPr>
              <a:t> </a:t>
            </a:r>
            <a:endParaRPr lang="en-US" sz="2400">
              <a:ea typeface="+mn-lt"/>
              <a:cs typeface="Arial"/>
            </a:endParaRPr>
          </a:p>
          <a:p>
            <a:pPr>
              <a:spcAft>
                <a:spcPts val="600"/>
              </a:spcAft>
            </a:pPr>
            <a:r>
              <a:rPr lang="en-US">
                <a:ea typeface="+mn-lt"/>
                <a:cs typeface="+mn-lt"/>
              </a:rPr>
              <a:t>DE</a:t>
            </a:r>
            <a:r>
              <a:rPr lang="en-US" b="1">
                <a:ea typeface="+mn-lt"/>
                <a:cs typeface="+mn-lt"/>
              </a:rPr>
              <a:t> </a:t>
            </a:r>
            <a:r>
              <a:rPr lang="en-US">
                <a:cs typeface="Arial"/>
              </a:rPr>
              <a:t>courses are  taught by postsecondary faculty for postsecondary credit that is also recognized by a local education agency for high school credit.   Dual enrollment courses may be taught at a postsecondary institution, at a high school, or online. </a:t>
            </a:r>
            <a:endParaRPr lang="en-US">
              <a:ea typeface="+mn-lt"/>
              <a:cs typeface="Arial"/>
            </a:endParaRPr>
          </a:p>
        </p:txBody>
      </p:sp>
      <p:sp>
        <p:nvSpPr>
          <p:cNvPr id="11" name="TextBox 10">
            <a:extLst>
              <a:ext uri="{FF2B5EF4-FFF2-40B4-BE49-F238E27FC236}">
                <a16:creationId xmlns:a16="http://schemas.microsoft.com/office/drawing/2014/main" id="{431A29E4-28A4-4186-3584-656928FF5BAF}"/>
              </a:ext>
            </a:extLst>
          </p:cNvPr>
          <p:cNvSpPr txBox="1"/>
          <p:nvPr/>
        </p:nvSpPr>
        <p:spPr>
          <a:xfrm>
            <a:off x="3322" y="-3834"/>
            <a:ext cx="8459926" cy="83250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r">
              <a:lnSpc>
                <a:spcPct val="90000"/>
              </a:lnSpc>
              <a:spcBef>
                <a:spcPct val="0"/>
              </a:spcBef>
              <a:spcAft>
                <a:spcPts val="600"/>
              </a:spcAft>
            </a:pPr>
            <a:r>
              <a:rPr lang="en-US" sz="4800">
                <a:ln w="3175" cmpd="sng">
                  <a:noFill/>
                </a:ln>
                <a:latin typeface="+mj-lt"/>
                <a:ea typeface="+mj-ea"/>
                <a:cs typeface="+mj-cs"/>
              </a:rPr>
              <a:t>Advanced Academics at BCHS</a:t>
            </a:r>
          </a:p>
        </p:txBody>
      </p:sp>
    </p:spTree>
    <p:extLst>
      <p:ext uri="{BB962C8B-B14F-4D97-AF65-F5344CB8AC3E}">
        <p14:creationId xmlns:p14="http://schemas.microsoft.com/office/powerpoint/2010/main" val="93808725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8AEBEFE2-515F-4B18-8468-97D8C73098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3" name="Freeform 6">
              <a:extLst>
                <a:ext uri="{FF2B5EF4-FFF2-40B4-BE49-F238E27FC236}">
                  <a16:creationId xmlns:a16="http://schemas.microsoft.com/office/drawing/2014/main" id="{42A84A1C-64AD-4415-AC50-45FB65361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9CCB5DF-B7FE-4417-9B32-672497E3A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3C6EE6E1-4DD7-4FB0-9428-1B0064584C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F19641FD-140C-4164-882A-1C36915F4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1B022741-DE93-4568-9EA7-CFDF6A7B4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0366A110-6771-478C-915F-09E3FC17DF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pic>
        <p:nvPicPr>
          <p:cNvPr id="3" name="Picture 2" descr="A list of words on a white background&#10;&#10;Description automatically generated">
            <a:extLst>
              <a:ext uri="{FF2B5EF4-FFF2-40B4-BE49-F238E27FC236}">
                <a16:creationId xmlns:a16="http://schemas.microsoft.com/office/drawing/2014/main" id="{7038BA10-E3E3-3AA6-9714-5EC5556AE327}"/>
              </a:ext>
            </a:extLst>
          </p:cNvPr>
          <p:cNvPicPr>
            <a:picLocks noChangeAspect="1"/>
          </p:cNvPicPr>
          <p:nvPr/>
        </p:nvPicPr>
        <p:blipFill>
          <a:blip r:embed="rId2"/>
          <a:stretch>
            <a:fillRect/>
          </a:stretch>
        </p:blipFill>
        <p:spPr>
          <a:xfrm>
            <a:off x="243920" y="623821"/>
            <a:ext cx="4767456" cy="4967028"/>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Slide Number Placeholder 1">
            <a:extLst>
              <a:ext uri="{FF2B5EF4-FFF2-40B4-BE49-F238E27FC236}">
                <a16:creationId xmlns:a16="http://schemas.microsoft.com/office/drawing/2014/main" id="{4D676BD4-6959-ECE6-8B0A-745B8BBBBB72}"/>
              </a:ext>
            </a:extLst>
          </p:cNvPr>
          <p:cNvSpPr>
            <a:spLocks noGrp="1"/>
          </p:cNvSpPr>
          <p:nvPr>
            <p:ph type="sldNum" sz="quarter" idx="12"/>
          </p:nvPr>
        </p:nvSpPr>
        <p:spPr>
          <a:xfrm>
            <a:off x="8213892" y="6103244"/>
            <a:ext cx="413375" cy="365125"/>
          </a:xfrm>
        </p:spPr>
        <p:txBody>
          <a:bodyPr vert="horz" lIns="91440" tIns="45720" rIns="91440" bIns="45720" rtlCol="0" anchor="ctr">
            <a:normAutofit/>
          </a:bodyPr>
          <a:lstStyle/>
          <a:p>
            <a:pPr defTabSz="914400">
              <a:spcAft>
                <a:spcPts val="600"/>
              </a:spcAft>
            </a:pPr>
            <a:fld id="{1B6781E8-7A9C-4F2F-BA58-9CD544442227}" type="slidenum">
              <a:rPr lang="en-US" smtClean="0"/>
              <a:pPr defTabSz="914400">
                <a:spcAft>
                  <a:spcPts val="600"/>
                </a:spcAft>
              </a:pPr>
              <a:t>21</a:t>
            </a:fld>
            <a:endParaRPr lang="en-US"/>
          </a:p>
        </p:txBody>
      </p:sp>
      <p:pic>
        <p:nvPicPr>
          <p:cNvPr id="4" name="Picture 3" descr="Logo&#10;&#10;Description automatically generated">
            <a:extLst>
              <a:ext uri="{FF2B5EF4-FFF2-40B4-BE49-F238E27FC236}">
                <a16:creationId xmlns:a16="http://schemas.microsoft.com/office/drawing/2014/main" id="{1F399036-0600-B6B3-B308-62CDDCA3BCFC}"/>
              </a:ext>
            </a:extLst>
          </p:cNvPr>
          <p:cNvPicPr>
            <a:picLocks noChangeAspect="1"/>
          </p:cNvPicPr>
          <p:nvPr/>
        </p:nvPicPr>
        <p:blipFill>
          <a:blip r:embed="rId3"/>
          <a:stretch>
            <a:fillRect/>
          </a:stretch>
        </p:blipFill>
        <p:spPr>
          <a:xfrm>
            <a:off x="5568115" y="3990710"/>
            <a:ext cx="2962559" cy="179522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7" name="TextBox 6">
            <a:extLst>
              <a:ext uri="{FF2B5EF4-FFF2-40B4-BE49-F238E27FC236}">
                <a16:creationId xmlns:a16="http://schemas.microsoft.com/office/drawing/2014/main" id="{B4F3311D-1A6F-E2E7-88A7-92DD8BE2D8E6}"/>
              </a:ext>
            </a:extLst>
          </p:cNvPr>
          <p:cNvSpPr txBox="1"/>
          <p:nvPr/>
        </p:nvSpPr>
        <p:spPr>
          <a:xfrm>
            <a:off x="2112038" y="5893921"/>
            <a:ext cx="3648712"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600"/>
              </a:spcAft>
              <a:buChar char="•"/>
            </a:pPr>
            <a:endParaRPr lang="en-US" sz="1600" b="1">
              <a:cs typeface="Arial"/>
            </a:endParaRPr>
          </a:p>
          <a:p>
            <a:pPr>
              <a:spcAft>
                <a:spcPts val="600"/>
              </a:spcAft>
            </a:pPr>
            <a:r>
              <a:rPr lang="en-US" sz="1600" b="1" u="sng">
                <a:solidFill>
                  <a:schemeClr val="bg1"/>
                </a:solidFill>
                <a:cs typeface="Arial"/>
                <a:hlinkClick r:id="rId4">
                  <a:extLst>
                    <a:ext uri="{A12FA001-AC4F-418D-AE19-62706E023703}">
                      <ahyp:hlinkClr xmlns:ahyp="http://schemas.microsoft.com/office/drawing/2018/hyperlinkcolor" val="tx"/>
                    </a:ext>
                  </a:extLst>
                </a:hlinkClick>
              </a:rPr>
              <a:t>https://tnapaccessforall.org/students/</a:t>
            </a:r>
          </a:p>
        </p:txBody>
      </p:sp>
      <p:graphicFrame>
        <p:nvGraphicFramePr>
          <p:cNvPr id="29" name="TextBox 4">
            <a:extLst>
              <a:ext uri="{FF2B5EF4-FFF2-40B4-BE49-F238E27FC236}">
                <a16:creationId xmlns:a16="http://schemas.microsoft.com/office/drawing/2014/main" id="{BB9AB9B4-760B-6973-1218-67DC347749E2}"/>
              </a:ext>
            </a:extLst>
          </p:cNvPr>
          <p:cNvGraphicFramePr/>
          <p:nvPr>
            <p:extLst>
              <p:ext uri="{D42A27DB-BD31-4B8C-83A1-F6EECF244321}">
                <p14:modId xmlns:p14="http://schemas.microsoft.com/office/powerpoint/2010/main" val="3608323910"/>
              </p:ext>
            </p:extLst>
          </p:nvPr>
        </p:nvGraphicFramePr>
        <p:xfrm>
          <a:off x="4783712" y="370266"/>
          <a:ext cx="4310833" cy="31242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00584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CD2F605-77BD-4D9C-BC95-97EB75D69D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7" name="Freeform 6">
              <a:extLst>
                <a:ext uri="{FF2B5EF4-FFF2-40B4-BE49-F238E27FC236}">
                  <a16:creationId xmlns:a16="http://schemas.microsoft.com/office/drawing/2014/main" id="{40259AB5-8B5C-4CD4-AE10-7A177BB73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2" name="Freeform 7">
              <a:extLst>
                <a:ext uri="{FF2B5EF4-FFF2-40B4-BE49-F238E27FC236}">
                  <a16:creationId xmlns:a16="http://schemas.microsoft.com/office/drawing/2014/main" id="{DB110D97-363A-40D5-98E8-D367DFCFB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8" name="Freeform 9">
              <a:extLst>
                <a:ext uri="{FF2B5EF4-FFF2-40B4-BE49-F238E27FC236}">
                  <a16:creationId xmlns:a16="http://schemas.microsoft.com/office/drawing/2014/main" id="{30DC9DB4-96D0-47E9-A6E5-1590DED84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4" name="Freeform 10">
              <a:extLst>
                <a:ext uri="{FF2B5EF4-FFF2-40B4-BE49-F238E27FC236}">
                  <a16:creationId xmlns:a16="http://schemas.microsoft.com/office/drawing/2014/main" id="{8CA317D7-424B-4887-BEDF-18EF7915C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5" name="Freeform 11">
              <a:extLst>
                <a:ext uri="{FF2B5EF4-FFF2-40B4-BE49-F238E27FC236}">
                  <a16:creationId xmlns:a16="http://schemas.microsoft.com/office/drawing/2014/main" id="{ACF40F67-B16B-4E7F-A595-0EF370063D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6" name="Freeform 12">
              <a:extLst>
                <a:ext uri="{FF2B5EF4-FFF2-40B4-BE49-F238E27FC236}">
                  <a16:creationId xmlns:a16="http://schemas.microsoft.com/office/drawing/2014/main" id="{EB2264F1-4BB6-4403-A681-A463AA730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8" name="Rectangle 17">
            <a:extLst>
              <a:ext uri="{FF2B5EF4-FFF2-40B4-BE49-F238E27FC236}">
                <a16:creationId xmlns:a16="http://schemas.microsoft.com/office/drawing/2014/main" id="{F9DFC70C-0B30-4D8A-ACCE-E112906E6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8">
            <a:extLst>
              <a:ext uri="{FF2B5EF4-FFF2-40B4-BE49-F238E27FC236}">
                <a16:creationId xmlns:a16="http://schemas.microsoft.com/office/drawing/2014/main" id="{C5078CE6-CE6B-4EB4-BE80-35B2D5EAB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699" y="-16933"/>
            <a:ext cx="5505449" cy="6883400"/>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600" h="6883400">
                <a:moveTo>
                  <a:pt x="5427133" y="8466"/>
                </a:moveTo>
                <a:lnTo>
                  <a:pt x="4783666" y="2573866"/>
                </a:lnTo>
                <a:lnTo>
                  <a:pt x="7340600" y="6874933"/>
                </a:lnTo>
                <a:lnTo>
                  <a:pt x="0" y="6883400"/>
                </a:lnTo>
                <a:lnTo>
                  <a:pt x="8466" y="0"/>
                </a:lnTo>
                <a:lnTo>
                  <a:pt x="5427133" y="8466"/>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42F4F07-8DC4-EA33-45BD-C434CCAEFC9D}"/>
              </a:ext>
            </a:extLst>
          </p:cNvPr>
          <p:cNvSpPr txBox="1"/>
          <p:nvPr/>
        </p:nvSpPr>
        <p:spPr>
          <a:xfrm>
            <a:off x="514350" y="1634067"/>
            <a:ext cx="3047206" cy="2489200"/>
          </a:xfrm>
          <a:prstGeom prst="rect">
            <a:avLst/>
          </a:prstGeom>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spcBef>
                <a:spcPct val="0"/>
              </a:spcBef>
              <a:spcAft>
                <a:spcPts val="600"/>
              </a:spcAft>
            </a:pPr>
            <a:r>
              <a:rPr lang="en-US" sz="4700">
                <a:ln w="3175" cmpd="sng">
                  <a:noFill/>
                </a:ln>
                <a:solidFill>
                  <a:schemeClr val="bg1"/>
                </a:solidFill>
                <a:latin typeface="+mj-lt"/>
                <a:ea typeface="+mj-ea"/>
                <a:cs typeface="+mj-cs"/>
              </a:rPr>
              <a:t>ELECTIVE</a:t>
            </a:r>
          </a:p>
          <a:p>
            <a:pPr>
              <a:spcBef>
                <a:spcPct val="0"/>
              </a:spcBef>
              <a:spcAft>
                <a:spcPts val="600"/>
              </a:spcAft>
            </a:pPr>
            <a:r>
              <a:rPr lang="en-US" sz="4700">
                <a:ln w="3175" cmpd="sng">
                  <a:noFill/>
                </a:ln>
                <a:solidFill>
                  <a:schemeClr val="bg1"/>
                </a:solidFill>
                <a:latin typeface="+mj-lt"/>
                <a:ea typeface="+mj-ea"/>
                <a:cs typeface="+mj-cs"/>
              </a:rPr>
              <a:t>COURSES</a:t>
            </a:r>
          </a:p>
        </p:txBody>
      </p:sp>
      <p:sp>
        <p:nvSpPr>
          <p:cNvPr id="5" name="TextBox 4">
            <a:extLst>
              <a:ext uri="{FF2B5EF4-FFF2-40B4-BE49-F238E27FC236}">
                <a16:creationId xmlns:a16="http://schemas.microsoft.com/office/drawing/2014/main" id="{443DBE32-6125-F3D2-DBC9-4A56CE308A4A}"/>
              </a:ext>
            </a:extLst>
          </p:cNvPr>
          <p:cNvSpPr txBox="1"/>
          <p:nvPr/>
        </p:nvSpPr>
        <p:spPr>
          <a:xfrm>
            <a:off x="514350" y="4123267"/>
            <a:ext cx="3047207" cy="126153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Bef>
                <a:spcPct val="20000"/>
              </a:spcBef>
              <a:spcAft>
                <a:spcPts val="600"/>
              </a:spcAft>
              <a:buClr>
                <a:schemeClr val="accent1">
                  <a:lumMod val="75000"/>
                </a:schemeClr>
              </a:buClr>
              <a:buSzPct val="145000"/>
            </a:pPr>
            <a:r>
              <a:rPr lang="en-US" sz="2100" i="1">
                <a:solidFill>
                  <a:schemeClr val="bg1"/>
                </a:solidFill>
              </a:rPr>
              <a:t>**Career and Technical Education electives must be taken in sequence.</a:t>
            </a:r>
          </a:p>
        </p:txBody>
      </p:sp>
      <p:grpSp>
        <p:nvGrpSpPr>
          <p:cNvPr id="22" name="Group 21">
            <a:extLst>
              <a:ext uri="{FF2B5EF4-FFF2-40B4-BE49-F238E27FC236}">
                <a16:creationId xmlns:a16="http://schemas.microsoft.com/office/drawing/2014/main" id="{1FE3F97D-27C5-498C-A189-D1D4ADE014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48076" y="-4763"/>
            <a:ext cx="3761187" cy="6862763"/>
            <a:chOff x="2928938" y="-4763"/>
            <a:chExt cx="5014912" cy="6862763"/>
          </a:xfrm>
        </p:grpSpPr>
        <p:sp>
          <p:nvSpPr>
            <p:cNvPr id="23" name="Freeform 6">
              <a:extLst>
                <a:ext uri="{FF2B5EF4-FFF2-40B4-BE49-F238E27FC236}">
                  <a16:creationId xmlns:a16="http://schemas.microsoft.com/office/drawing/2014/main" id="{E16A77AE-FC02-41D6-84BA-87C5D2842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4" name="Freeform 7">
              <a:extLst>
                <a:ext uri="{FF2B5EF4-FFF2-40B4-BE49-F238E27FC236}">
                  <a16:creationId xmlns:a16="http://schemas.microsoft.com/office/drawing/2014/main" id="{5AC60704-A008-45AB-86B8-68AE06B21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5" name="Freeform 12">
              <a:extLst>
                <a:ext uri="{FF2B5EF4-FFF2-40B4-BE49-F238E27FC236}">
                  <a16:creationId xmlns:a16="http://schemas.microsoft.com/office/drawing/2014/main" id="{6D4F05EC-AD9F-40D6-8289-ED80321427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6" name="Freeform 13">
              <a:extLst>
                <a:ext uri="{FF2B5EF4-FFF2-40B4-BE49-F238E27FC236}">
                  <a16:creationId xmlns:a16="http://schemas.microsoft.com/office/drawing/2014/main" id="{E1AEBD23-D7CE-46D8-B8F4-0016B2F63C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7" name="Freeform 14">
              <a:extLst>
                <a:ext uri="{FF2B5EF4-FFF2-40B4-BE49-F238E27FC236}">
                  <a16:creationId xmlns:a16="http://schemas.microsoft.com/office/drawing/2014/main" id="{5E461B2A-6F25-4FD3-B8A8-8358718FB7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8" name="Freeform 15">
              <a:extLst>
                <a:ext uri="{FF2B5EF4-FFF2-40B4-BE49-F238E27FC236}">
                  <a16:creationId xmlns:a16="http://schemas.microsoft.com/office/drawing/2014/main" id="{DC9F5BDD-A982-4275-A718-21F673A3C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pic>
        <p:nvPicPr>
          <p:cNvPr id="2" name="Picture 2" descr="A picture containing engineering drawing&#10;&#10;Description automatically generated">
            <a:extLst>
              <a:ext uri="{FF2B5EF4-FFF2-40B4-BE49-F238E27FC236}">
                <a16:creationId xmlns:a16="http://schemas.microsoft.com/office/drawing/2014/main" id="{E04EE219-247E-1C62-95BA-ED6B8DC71B00}"/>
              </a:ext>
            </a:extLst>
          </p:cNvPr>
          <p:cNvPicPr>
            <a:picLocks noChangeAspect="1"/>
          </p:cNvPicPr>
          <p:nvPr/>
        </p:nvPicPr>
        <p:blipFill rotWithShape="1">
          <a:blip r:embed="rId3"/>
          <a:srcRect l="29618" r="26468" b="1"/>
          <a:stretch/>
        </p:blipFill>
        <p:spPr>
          <a:xfrm>
            <a:off x="4320813" y="10"/>
            <a:ext cx="4823187" cy="4338304"/>
          </a:xfrm>
          <a:custGeom>
            <a:avLst/>
            <a:gdLst/>
            <a:ahLst/>
            <a:cxnLst/>
            <a:rect l="l" t="t" r="r" b="b"/>
            <a:pathLst>
              <a:path w="6430917" h="4338314">
                <a:moveTo>
                  <a:pt x="712614" y="0"/>
                </a:moveTo>
                <a:lnTo>
                  <a:pt x="6430917" y="0"/>
                </a:lnTo>
                <a:lnTo>
                  <a:pt x="6430917" y="4338314"/>
                </a:lnTo>
                <a:lnTo>
                  <a:pt x="0" y="2800083"/>
                </a:lnTo>
                <a:close/>
              </a:path>
            </a:pathLst>
          </a:custGeom>
        </p:spPr>
      </p:pic>
      <p:pic>
        <p:nvPicPr>
          <p:cNvPr id="3" name="Picture 3" descr="A picture containing text&#10;&#10;Description automatically generated">
            <a:extLst>
              <a:ext uri="{FF2B5EF4-FFF2-40B4-BE49-F238E27FC236}">
                <a16:creationId xmlns:a16="http://schemas.microsoft.com/office/drawing/2014/main" id="{86E70C31-4873-8328-65EE-19B2AF829D6F}"/>
              </a:ext>
            </a:extLst>
          </p:cNvPr>
          <p:cNvPicPr>
            <a:picLocks noChangeAspect="1"/>
          </p:cNvPicPr>
          <p:nvPr/>
        </p:nvPicPr>
        <p:blipFill rotWithShape="1">
          <a:blip r:embed="rId4"/>
          <a:srcRect l="9329" r="18610" b="-2"/>
          <a:stretch/>
        </p:blipFill>
        <p:spPr>
          <a:xfrm>
            <a:off x="4312759" y="2797516"/>
            <a:ext cx="4831241" cy="4060485"/>
          </a:xfrm>
          <a:custGeom>
            <a:avLst/>
            <a:gdLst/>
            <a:ahLst/>
            <a:cxnLst/>
            <a:rect l="l" t="t" r="r" b="b"/>
            <a:pathLst>
              <a:path w="6441654" h="4060485">
                <a:moveTo>
                  <a:pt x="0" y="0"/>
                </a:moveTo>
                <a:lnTo>
                  <a:pt x="6441654" y="1540800"/>
                </a:lnTo>
                <a:lnTo>
                  <a:pt x="6441654" y="4060485"/>
                </a:lnTo>
                <a:lnTo>
                  <a:pt x="4297229" y="4060485"/>
                </a:lnTo>
                <a:close/>
              </a:path>
            </a:pathLst>
          </a:custGeom>
        </p:spPr>
      </p:pic>
    </p:spTree>
    <p:extLst>
      <p:ext uri="{BB962C8B-B14F-4D97-AF65-F5344CB8AC3E}">
        <p14:creationId xmlns:p14="http://schemas.microsoft.com/office/powerpoint/2010/main" val="3093484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102" name="Group 2101">
            <a:extLst>
              <a:ext uri="{FF2B5EF4-FFF2-40B4-BE49-F238E27FC236}">
                <a16:creationId xmlns:a16="http://schemas.microsoft.com/office/drawing/2014/main" id="{7849537D-1221-4438-B909-C42F4F6FA9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2085" name="Freeform 6">
              <a:extLst>
                <a:ext uri="{FF2B5EF4-FFF2-40B4-BE49-F238E27FC236}">
                  <a16:creationId xmlns:a16="http://schemas.microsoft.com/office/drawing/2014/main" id="{B9369139-A1D9-468A-8DE6-63CDED36E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086" name="Freeform 7">
              <a:extLst>
                <a:ext uri="{FF2B5EF4-FFF2-40B4-BE49-F238E27FC236}">
                  <a16:creationId xmlns:a16="http://schemas.microsoft.com/office/drawing/2014/main" id="{DE444BBB-1B72-4F5F-AAA3-42E36F8B9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087" name="Freeform 8">
              <a:extLst>
                <a:ext uri="{FF2B5EF4-FFF2-40B4-BE49-F238E27FC236}">
                  <a16:creationId xmlns:a16="http://schemas.microsoft.com/office/drawing/2014/main" id="{62D52ECB-5FA4-4A10-A562-65C5F483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088" name="Freeform 9">
              <a:extLst>
                <a:ext uri="{FF2B5EF4-FFF2-40B4-BE49-F238E27FC236}">
                  <a16:creationId xmlns:a16="http://schemas.microsoft.com/office/drawing/2014/main" id="{C93506B6-1284-4F4C-84BE-00B492E8A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89" name="Freeform 10">
              <a:extLst>
                <a:ext uri="{FF2B5EF4-FFF2-40B4-BE49-F238E27FC236}">
                  <a16:creationId xmlns:a16="http://schemas.microsoft.com/office/drawing/2014/main" id="{7AAC1053-70BF-4F74-BC7F-4A85455D4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90" name="Freeform 11">
              <a:extLst>
                <a:ext uri="{FF2B5EF4-FFF2-40B4-BE49-F238E27FC236}">
                  <a16:creationId xmlns:a16="http://schemas.microsoft.com/office/drawing/2014/main" id="{02052C87-1A5D-4DD3-96E3-7FBB1B2C8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pic>
        <p:nvPicPr>
          <p:cNvPr id="2056" name="Picture 8" descr="5 Reasons You Should Build a Small Business , Not a Startup | Inc.com">
            <a:extLst>
              <a:ext uri="{FF2B5EF4-FFF2-40B4-BE49-F238E27FC236}">
                <a16:creationId xmlns:a16="http://schemas.microsoft.com/office/drawing/2014/main" id="{739FACD9-ED11-DE57-74EA-15AE4CB334C3}"/>
              </a:ext>
            </a:extLst>
          </p:cNvPr>
          <p:cNvPicPr>
            <a:picLocks noChangeAspect="1" noChangeArrowheads="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25128" r="25129"/>
          <a:stretch/>
        </p:blipFill>
        <p:spPr bwMode="auto">
          <a:xfrm>
            <a:off x="20" y="10"/>
            <a:ext cx="6064676" cy="6857990"/>
          </a:xfrm>
          <a:custGeom>
            <a:avLst/>
            <a:gdLst/>
            <a:ahLst/>
            <a:cxnLst/>
            <a:rect l="l" t="t" r="r" b="b"/>
            <a:pathLst>
              <a:path w="8086261" h="6858000">
                <a:moveTo>
                  <a:pt x="5592632" y="0"/>
                </a:moveTo>
                <a:lnTo>
                  <a:pt x="6839976" y="0"/>
                </a:lnTo>
                <a:lnTo>
                  <a:pt x="5978068" y="5402602"/>
                </a:lnTo>
                <a:lnTo>
                  <a:pt x="8086261" y="6858000"/>
                </a:lnTo>
                <a:lnTo>
                  <a:pt x="5794174" y="6858000"/>
                </a:lnTo>
                <a:lnTo>
                  <a:pt x="4735977" y="5186362"/>
                </a:lnTo>
                <a:close/>
                <a:moveTo>
                  <a:pt x="0" y="0"/>
                </a:moveTo>
                <a:lnTo>
                  <a:pt x="5507533" y="0"/>
                </a:lnTo>
                <a:lnTo>
                  <a:pt x="4650335" y="5170433"/>
                </a:lnTo>
                <a:lnTo>
                  <a:pt x="5505841" y="6858000"/>
                </a:lnTo>
                <a:lnTo>
                  <a:pt x="0" y="6858000"/>
                </a:lnTo>
                <a:close/>
              </a:path>
            </a:pathLst>
          </a:custGeom>
          <a:noFill/>
          <a:ln>
            <a:solidFill>
              <a:schemeClr val="accent1">
                <a:lumMod val="60000"/>
                <a:lumOff val="40000"/>
                <a:alpha val="50000"/>
              </a:schemeClr>
            </a:solidFill>
          </a:ln>
          <a:extLst>
            <a:ext uri="{909E8E84-426E-40DD-AFC4-6F175D3DCCD1}">
              <a14:hiddenFill xmlns:a14="http://schemas.microsoft.com/office/drawing/2010/main">
                <a:solidFill>
                  <a:srgbClr val="FFFFFF"/>
                </a:solidFill>
              </a14:hiddenFill>
            </a:ext>
          </a:extLst>
        </p:spPr>
      </p:pic>
      <p:sp>
        <p:nvSpPr>
          <p:cNvPr id="2103" name="Freeform 46">
            <a:extLst>
              <a:ext uri="{FF2B5EF4-FFF2-40B4-BE49-F238E27FC236}">
                <a16:creationId xmlns:a16="http://schemas.microsoft.com/office/drawing/2014/main" id="{98F12A3F-E693-4846-9E78-264B03B70C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2"/>
            <a:ext cx="4508994" cy="6857999"/>
          </a:xfrm>
          <a:custGeom>
            <a:avLst/>
            <a:gdLst>
              <a:gd name="connsiteX0" fmla="*/ 0 w 6011992"/>
              <a:gd name="connsiteY0" fmla="*/ 0 h 6857999"/>
              <a:gd name="connsiteX1" fmla="*/ 5730060 w 6011992"/>
              <a:gd name="connsiteY1" fmla="*/ 0 h 6857999"/>
              <a:gd name="connsiteX2" fmla="*/ 4866460 w 6011992"/>
              <a:gd name="connsiteY2" fmla="*/ 5223932 h 6857999"/>
              <a:gd name="connsiteX3" fmla="*/ 6011992 w 6011992"/>
              <a:gd name="connsiteY3" fmla="*/ 6857999 h 6857999"/>
              <a:gd name="connsiteX4" fmla="*/ 0 w 6011992"/>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1992" h="6857999">
                <a:moveTo>
                  <a:pt x="0" y="0"/>
                </a:moveTo>
                <a:lnTo>
                  <a:pt x="5730060" y="0"/>
                </a:lnTo>
                <a:lnTo>
                  <a:pt x="4866460" y="5223932"/>
                </a:lnTo>
                <a:lnTo>
                  <a:pt x="6011992" y="6857999"/>
                </a:lnTo>
                <a:lnTo>
                  <a:pt x="0" y="6857999"/>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pic>
        <p:nvPicPr>
          <p:cNvPr id="2058" name="Picture 10" descr="The Surprising History Behind the US Dollar Sign | Reader's Digest">
            <a:extLst>
              <a:ext uri="{FF2B5EF4-FFF2-40B4-BE49-F238E27FC236}">
                <a16:creationId xmlns:a16="http://schemas.microsoft.com/office/drawing/2014/main" id="{5304FEDF-18F7-5AED-37E8-D6FE34D3241D}"/>
              </a:ext>
            </a:extLst>
          </p:cNvPr>
          <p:cNvPicPr>
            <a:picLocks noChangeAspect="1" noChangeArrowheads="1"/>
          </p:cNvPicPr>
          <p:nvPr/>
        </p:nvPicPr>
        <p:blipFill rotWithShape="1">
          <a:blip r:embed="rId5">
            <a:duotone>
              <a:prstClr val="black"/>
              <a:schemeClr val="accent1">
                <a:tint val="45000"/>
                <a:satMod val="400000"/>
              </a:schemeClr>
            </a:duotone>
            <a:extLst>
              <a:ext uri="{28A0092B-C50C-407E-A947-70E740481C1C}">
                <a14:useLocalDpi xmlns:a14="http://schemas.microsoft.com/office/drawing/2010/main" val="0"/>
              </a:ext>
            </a:extLst>
          </a:blip>
          <a:srcRect l="5310" r="53242" b="-1"/>
          <a:stretch/>
        </p:blipFill>
        <p:spPr bwMode="auto">
          <a:xfrm>
            <a:off x="3487752" y="10"/>
            <a:ext cx="4261298" cy="6862752"/>
          </a:xfrm>
          <a:custGeom>
            <a:avLst/>
            <a:gdLst/>
            <a:ahLst/>
            <a:cxnLst/>
            <a:rect l="l" t="t" r="r" b="b"/>
            <a:pathLst>
              <a:path w="5681731" h="6862762">
                <a:moveTo>
                  <a:pt x="4011375" y="4762"/>
                </a:moveTo>
                <a:lnTo>
                  <a:pt x="4318592" y="4762"/>
                </a:lnTo>
                <a:lnTo>
                  <a:pt x="3409024" y="5709011"/>
                </a:lnTo>
                <a:lnTo>
                  <a:pt x="5681731" y="6862762"/>
                </a:lnTo>
                <a:lnTo>
                  <a:pt x="5332963" y="6862762"/>
                </a:lnTo>
                <a:lnTo>
                  <a:pt x="3079636" y="5664281"/>
                </a:lnTo>
                <a:close/>
                <a:moveTo>
                  <a:pt x="2189544" y="4762"/>
                </a:moveTo>
                <a:lnTo>
                  <a:pt x="3932518" y="4762"/>
                </a:lnTo>
                <a:lnTo>
                  <a:pt x="2997845" y="5654286"/>
                </a:lnTo>
                <a:lnTo>
                  <a:pt x="5121514" y="6862762"/>
                </a:lnTo>
                <a:lnTo>
                  <a:pt x="3435930" y="6862762"/>
                </a:lnTo>
                <a:lnTo>
                  <a:pt x="1327178" y="5406978"/>
                </a:lnTo>
                <a:close/>
                <a:moveTo>
                  <a:pt x="857987" y="0"/>
                </a:moveTo>
                <a:lnTo>
                  <a:pt x="943083" y="0"/>
                </a:lnTo>
                <a:lnTo>
                  <a:pt x="85642" y="5191123"/>
                </a:lnTo>
                <a:lnTo>
                  <a:pt x="1141830" y="6859587"/>
                </a:lnTo>
                <a:lnTo>
                  <a:pt x="853897" y="6859587"/>
                </a:lnTo>
                <a:lnTo>
                  <a:pt x="0" y="5175194"/>
                </a:lnTo>
                <a:close/>
              </a:path>
            </a:pathLst>
          </a:custGeom>
          <a:noFill/>
          <a:ln>
            <a:solidFill>
              <a:schemeClr val="accent1">
                <a:lumMod val="60000"/>
                <a:lumOff val="40000"/>
                <a:alpha val="50000"/>
              </a:schemeClr>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647887A-97CD-7536-EDDF-366ABA4D24E6}"/>
              </a:ext>
            </a:extLst>
          </p:cNvPr>
          <p:cNvSpPr txBox="1"/>
          <p:nvPr/>
        </p:nvSpPr>
        <p:spPr>
          <a:xfrm>
            <a:off x="392927" y="685800"/>
            <a:ext cx="2964844" cy="1202267"/>
          </a:xfrm>
          <a:prstGeom prst="rect">
            <a:avLst/>
          </a:prstGeom>
          <a:effectLst/>
        </p:spPr>
        <p:txBody>
          <a:bodyPr vert="horz" lIns="91440" tIns="45720" rIns="91440" bIns="45720" rtlCol="0" anchor="ctr">
            <a:normAutofit/>
          </a:bodyPr>
          <a:lstStyle/>
          <a:p>
            <a:pPr algn="ctr">
              <a:lnSpc>
                <a:spcPct val="90000"/>
              </a:lnSpc>
              <a:spcBef>
                <a:spcPct val="0"/>
              </a:spcBef>
              <a:spcAft>
                <a:spcPts val="600"/>
              </a:spcAft>
            </a:pPr>
            <a:r>
              <a:rPr lang="en-US" sz="3700">
                <a:ln w="3175" cmpd="sng">
                  <a:noFill/>
                </a:ln>
                <a:solidFill>
                  <a:schemeClr val="bg1"/>
                </a:solidFill>
                <a:latin typeface="+mj-lt"/>
                <a:ea typeface="+mj-ea"/>
                <a:cs typeface="+mj-cs"/>
              </a:rPr>
              <a:t>Business Management</a:t>
            </a:r>
          </a:p>
        </p:txBody>
      </p:sp>
      <p:sp>
        <p:nvSpPr>
          <p:cNvPr id="7" name="TextBox 6">
            <a:extLst>
              <a:ext uri="{FF2B5EF4-FFF2-40B4-BE49-F238E27FC236}">
                <a16:creationId xmlns:a16="http://schemas.microsoft.com/office/drawing/2014/main" id="{FDDAA9D2-4CA5-8013-C264-CE778C0F67CD}"/>
              </a:ext>
            </a:extLst>
          </p:cNvPr>
          <p:cNvSpPr txBox="1"/>
          <p:nvPr/>
        </p:nvSpPr>
        <p:spPr>
          <a:xfrm>
            <a:off x="24980" y="2358970"/>
            <a:ext cx="3837610" cy="390434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spcBef>
                <a:spcPct val="20000"/>
              </a:spcBef>
              <a:spcAft>
                <a:spcPts val="600"/>
              </a:spcAft>
              <a:buClr>
                <a:schemeClr val="accent1">
                  <a:lumMod val="75000"/>
                </a:schemeClr>
              </a:buClr>
              <a:buSzPct val="145000"/>
            </a:pPr>
            <a:r>
              <a:rPr lang="en-US" b="1">
                <a:solidFill>
                  <a:schemeClr val="bg1"/>
                </a:solidFill>
              </a:rPr>
              <a:t>Level 1: </a:t>
            </a:r>
            <a:r>
              <a:rPr lang="en-US">
                <a:solidFill>
                  <a:schemeClr val="bg1"/>
                </a:solidFill>
              </a:rPr>
              <a:t> Introduction to Business &amp; Marketing</a:t>
            </a:r>
          </a:p>
          <a:p>
            <a:pPr>
              <a:spcBef>
                <a:spcPct val="20000"/>
              </a:spcBef>
              <a:spcAft>
                <a:spcPts val="600"/>
              </a:spcAft>
              <a:buClr>
                <a:schemeClr val="accent1">
                  <a:lumMod val="75000"/>
                </a:schemeClr>
              </a:buClr>
              <a:buSzPct val="145000"/>
            </a:pPr>
            <a:r>
              <a:rPr lang="en-US" b="1">
                <a:solidFill>
                  <a:schemeClr val="bg1"/>
                </a:solidFill>
              </a:rPr>
              <a:t>Level 2:</a:t>
            </a:r>
            <a:r>
              <a:rPr lang="en-US">
                <a:solidFill>
                  <a:schemeClr val="bg1"/>
                </a:solidFill>
              </a:rPr>
              <a:t> Business Communications</a:t>
            </a:r>
          </a:p>
          <a:p>
            <a:pPr>
              <a:spcBef>
                <a:spcPct val="20000"/>
              </a:spcBef>
              <a:spcAft>
                <a:spcPts val="600"/>
              </a:spcAft>
              <a:buClr>
                <a:schemeClr val="accent1">
                  <a:lumMod val="75000"/>
                </a:schemeClr>
              </a:buClr>
              <a:buSzPct val="145000"/>
            </a:pPr>
            <a:r>
              <a:rPr lang="en-US" b="1">
                <a:solidFill>
                  <a:schemeClr val="bg1"/>
                </a:solidFill>
              </a:rPr>
              <a:t>Level 3:</a:t>
            </a:r>
            <a:r>
              <a:rPr lang="en-US">
                <a:solidFill>
                  <a:schemeClr val="bg1"/>
                </a:solidFill>
              </a:rPr>
              <a:t> SDC Introduction to Business</a:t>
            </a:r>
          </a:p>
          <a:p>
            <a:pPr>
              <a:spcBef>
                <a:spcPct val="20000"/>
              </a:spcBef>
              <a:spcAft>
                <a:spcPts val="600"/>
              </a:spcAft>
              <a:buClr>
                <a:schemeClr val="accent1">
                  <a:lumMod val="75000"/>
                </a:schemeClr>
              </a:buClr>
              <a:buSzPct val="145000"/>
            </a:pPr>
            <a:r>
              <a:rPr lang="en-US" b="1">
                <a:solidFill>
                  <a:schemeClr val="bg1"/>
                </a:solidFill>
              </a:rPr>
              <a:t>Level 4</a:t>
            </a:r>
            <a:r>
              <a:rPr lang="en-US">
                <a:solidFill>
                  <a:schemeClr val="bg1"/>
                </a:solidFill>
              </a:rPr>
              <a:t>: Business &amp; Entrepreneurship Practicum </a:t>
            </a:r>
          </a:p>
          <a:p>
            <a:pPr>
              <a:spcBef>
                <a:spcPct val="20000"/>
              </a:spcBef>
              <a:spcAft>
                <a:spcPts val="600"/>
              </a:spcAft>
              <a:buClr>
                <a:schemeClr val="accent1">
                  <a:lumMod val="75000"/>
                </a:schemeClr>
              </a:buClr>
              <a:buSzPct val="145000"/>
            </a:pPr>
            <a:r>
              <a:rPr lang="en-US">
                <a:solidFill>
                  <a:schemeClr val="bg1"/>
                </a:solidFill>
              </a:rPr>
              <a:t>Business Management WBL</a:t>
            </a:r>
          </a:p>
        </p:txBody>
      </p:sp>
      <p:grpSp>
        <p:nvGrpSpPr>
          <p:cNvPr id="2104" name="Group 2103">
            <a:extLst>
              <a:ext uri="{FF2B5EF4-FFF2-40B4-BE49-F238E27FC236}">
                <a16:creationId xmlns:a16="http://schemas.microsoft.com/office/drawing/2014/main" id="{476DC79E-9371-4BB1-B7FF-9D0435C6A3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12154" y="0"/>
            <a:ext cx="1827609" cy="6858001"/>
            <a:chOff x="1320800" y="0"/>
            <a:chExt cx="2436813" cy="6858001"/>
          </a:xfrm>
        </p:grpSpPr>
        <p:sp>
          <p:nvSpPr>
            <p:cNvPr id="2095" name="Freeform 6">
              <a:extLst>
                <a:ext uri="{FF2B5EF4-FFF2-40B4-BE49-F238E27FC236}">
                  <a16:creationId xmlns:a16="http://schemas.microsoft.com/office/drawing/2014/main" id="{84501014-E0C3-4736-985F-F1DB184B3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096" name="Freeform 7">
              <a:extLst>
                <a:ext uri="{FF2B5EF4-FFF2-40B4-BE49-F238E27FC236}">
                  <a16:creationId xmlns:a16="http://schemas.microsoft.com/office/drawing/2014/main" id="{E3A3F983-762B-4BC1-A899-2708231B7E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097" name="Freeform 8">
              <a:extLst>
                <a:ext uri="{FF2B5EF4-FFF2-40B4-BE49-F238E27FC236}">
                  <a16:creationId xmlns:a16="http://schemas.microsoft.com/office/drawing/2014/main" id="{BD277FF8-51BF-46E8-B0E5-E8300939CB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098" name="Freeform 9">
              <a:extLst>
                <a:ext uri="{FF2B5EF4-FFF2-40B4-BE49-F238E27FC236}">
                  <a16:creationId xmlns:a16="http://schemas.microsoft.com/office/drawing/2014/main" id="{08F781A0-14BC-4477-81A3-522ED8717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99" name="Freeform 10">
              <a:extLst>
                <a:ext uri="{FF2B5EF4-FFF2-40B4-BE49-F238E27FC236}">
                  <a16:creationId xmlns:a16="http://schemas.microsoft.com/office/drawing/2014/main" id="{CA21D5F1-6D85-448D-833F-BE9F2EB795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00" name="Freeform 11">
              <a:extLst>
                <a:ext uri="{FF2B5EF4-FFF2-40B4-BE49-F238E27FC236}">
                  <a16:creationId xmlns:a16="http://schemas.microsoft.com/office/drawing/2014/main" id="{F691A23B-612E-4104-B1BC-AB08A36AB9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pic>
        <p:nvPicPr>
          <p:cNvPr id="2054" name="Picture 6" descr="Number of teenagers starting businesses up eightfold since 2009 |  Entrepreneurs | The Guardian">
            <a:extLst>
              <a:ext uri="{FF2B5EF4-FFF2-40B4-BE49-F238E27FC236}">
                <a16:creationId xmlns:a16="http://schemas.microsoft.com/office/drawing/2014/main" id="{494379D4-8DBD-03D4-7EE2-C803C2936A74}"/>
              </a:ext>
            </a:extLst>
          </p:cNvPr>
          <p:cNvPicPr>
            <a:picLocks noChangeAspect="1" noChangeArrowheads="1"/>
          </p:cNvPicPr>
          <p:nvPr/>
        </p:nvPicPr>
        <p:blipFill rotWithShape="1">
          <a:blip r:embed="rId6">
            <a:duotone>
              <a:prstClr val="black"/>
              <a:schemeClr val="accent1">
                <a:tint val="45000"/>
                <a:satMod val="400000"/>
              </a:schemeClr>
            </a:duotone>
            <a:extLst>
              <a:ext uri="{28A0092B-C50C-407E-A947-70E740481C1C}">
                <a14:useLocalDpi xmlns:a14="http://schemas.microsoft.com/office/drawing/2010/main" val="0"/>
              </a:ext>
            </a:extLst>
          </a:blip>
          <a:srcRect l="15616" r="34692"/>
          <a:stretch/>
        </p:blipFill>
        <p:spPr bwMode="auto">
          <a:xfrm>
            <a:off x="5736135" y="10"/>
            <a:ext cx="3407865" cy="6857991"/>
          </a:xfrm>
          <a:custGeom>
            <a:avLst/>
            <a:gdLst/>
            <a:ahLst/>
            <a:cxnLst/>
            <a:rect l="l" t="t" r="r" b="b"/>
            <a:pathLst>
              <a:path w="4543819" h="6858001">
                <a:moveTo>
                  <a:pt x="934674" y="0"/>
                </a:moveTo>
                <a:lnTo>
                  <a:pt x="1013531" y="1"/>
                </a:lnTo>
                <a:lnTo>
                  <a:pt x="81790" y="5659520"/>
                </a:lnTo>
                <a:lnTo>
                  <a:pt x="2335119" y="6858001"/>
                </a:lnTo>
                <a:lnTo>
                  <a:pt x="2123668" y="6858001"/>
                </a:lnTo>
                <a:lnTo>
                  <a:pt x="0" y="5649525"/>
                </a:lnTo>
                <a:close/>
                <a:moveTo>
                  <a:pt x="2882357" y="0"/>
                </a:moveTo>
                <a:lnTo>
                  <a:pt x="3373610" y="0"/>
                </a:lnTo>
                <a:lnTo>
                  <a:pt x="2426143" y="5997636"/>
                </a:lnTo>
                <a:lnTo>
                  <a:pt x="4543819" y="6744052"/>
                </a:lnTo>
                <a:lnTo>
                  <a:pt x="4543819" y="6858000"/>
                </a:lnTo>
                <a:lnTo>
                  <a:pt x="4296639" y="6858000"/>
                </a:lnTo>
                <a:lnTo>
                  <a:pt x="1907820" y="5927162"/>
                </a:lnTo>
                <a:close/>
                <a:moveTo>
                  <a:pt x="1320498" y="0"/>
                </a:moveTo>
                <a:lnTo>
                  <a:pt x="2806235" y="0"/>
                </a:lnTo>
                <a:lnTo>
                  <a:pt x="1827886" y="5922641"/>
                </a:lnTo>
                <a:lnTo>
                  <a:pt x="4073936" y="6858000"/>
                </a:lnTo>
                <a:lnTo>
                  <a:pt x="2683886" y="6858000"/>
                </a:lnTo>
                <a:lnTo>
                  <a:pt x="410015" y="5703656"/>
                </a:lnTo>
                <a:close/>
              </a:path>
            </a:pathLst>
          </a:custGeom>
          <a:noFill/>
          <a:ln>
            <a:solidFill>
              <a:schemeClr val="accent1">
                <a:lumMod val="60000"/>
                <a:lumOff val="40000"/>
                <a:alpha val="50000"/>
              </a:schemeClr>
            </a:solidFill>
          </a:ln>
          <a:extLst>
            <a:ext uri="{909E8E84-426E-40DD-AFC4-6F175D3DCCD1}">
              <a14:hiddenFill xmlns:a14="http://schemas.microsoft.com/office/drawing/2010/main">
                <a:solidFill>
                  <a:srgbClr val="FFFFFF"/>
                </a:solidFill>
              </a14:hiddenFill>
            </a:ext>
          </a:extLst>
        </p:spPr>
      </p:pic>
      <p:pic>
        <p:nvPicPr>
          <p:cNvPr id="2052" name="Picture 4" descr="Need for Entrepreneurial Mindset in Teens">
            <a:extLst>
              <a:ext uri="{FF2B5EF4-FFF2-40B4-BE49-F238E27FC236}">
                <a16:creationId xmlns:a16="http://schemas.microsoft.com/office/drawing/2014/main" id="{71B27A93-5967-763A-1BD4-6D8F266C68C5}"/>
              </a:ext>
            </a:extLst>
          </p:cNvPr>
          <p:cNvPicPr>
            <a:picLocks noChangeAspect="1" noChangeArrowheads="1"/>
          </p:cNvPicPr>
          <p:nvPr/>
        </p:nvPicPr>
        <p:blipFill rotWithShape="1">
          <a:blip r:embed="rId7">
            <a:duotone>
              <a:prstClr val="black"/>
              <a:schemeClr val="accent1">
                <a:tint val="45000"/>
                <a:satMod val="400000"/>
              </a:schemeClr>
            </a:duotone>
            <a:extLst>
              <a:ext uri="{28A0092B-C50C-407E-A947-70E740481C1C}">
                <a14:useLocalDpi xmlns:a14="http://schemas.microsoft.com/office/drawing/2010/main" val="0"/>
              </a:ext>
            </a:extLst>
          </a:blip>
          <a:srcRect l="29216" r="59943" b="1"/>
          <a:stretch/>
        </p:blipFill>
        <p:spPr bwMode="auto">
          <a:xfrm>
            <a:off x="7107048" y="10"/>
            <a:ext cx="2036952" cy="6857990"/>
          </a:xfrm>
          <a:custGeom>
            <a:avLst/>
            <a:gdLst/>
            <a:ahLst/>
            <a:cxnLst/>
            <a:rect l="l" t="t" r="r" b="b"/>
            <a:pathLst>
              <a:path w="2715936" h="6858000">
                <a:moveTo>
                  <a:pt x="1543878" y="0"/>
                </a:moveTo>
                <a:lnTo>
                  <a:pt x="2715936" y="0"/>
                </a:lnTo>
                <a:lnTo>
                  <a:pt x="2715936" y="6744050"/>
                </a:lnTo>
                <a:lnTo>
                  <a:pt x="587093" y="5993699"/>
                </a:lnTo>
                <a:close/>
                <a:moveTo>
                  <a:pt x="977750" y="0"/>
                </a:moveTo>
                <a:lnTo>
                  <a:pt x="1055854" y="0"/>
                </a:lnTo>
                <a:lnTo>
                  <a:pt x="79937" y="5927161"/>
                </a:lnTo>
                <a:lnTo>
                  <a:pt x="2468755" y="6858000"/>
                </a:lnTo>
                <a:lnTo>
                  <a:pt x="2246051" y="6858000"/>
                </a:lnTo>
                <a:lnTo>
                  <a:pt x="0" y="5922639"/>
                </a:lnTo>
                <a:close/>
              </a:path>
            </a:pathLst>
          </a:custGeom>
          <a:noFill/>
          <a:ln>
            <a:solidFill>
              <a:schemeClr val="accent1">
                <a:lumMod val="60000"/>
                <a:lumOff val="40000"/>
                <a:alpha val="50000"/>
              </a:schemeClr>
            </a:solidFill>
          </a:ln>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AC6BA059-67C1-0532-F7BF-70BF8FCD886B}"/>
              </a:ext>
            </a:extLst>
          </p:cNvPr>
          <p:cNvSpPr>
            <a:spLocks noGrp="1"/>
          </p:cNvSpPr>
          <p:nvPr/>
        </p:nvSpPr>
        <p:spPr>
          <a:xfrm>
            <a:off x="58285" y="1886861"/>
            <a:ext cx="3721362" cy="390434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spcBef>
                <a:spcPct val="20000"/>
              </a:spcBef>
              <a:spcAft>
                <a:spcPts val="600"/>
              </a:spcAft>
              <a:buClr>
                <a:schemeClr val="accent1">
                  <a:lumMod val="75000"/>
                </a:schemeClr>
              </a:buClr>
              <a:buSzPct val="145000"/>
              <a:buNone/>
            </a:pPr>
            <a:endParaRPr lang="en-US" sz="1500">
              <a:solidFill>
                <a:schemeClr val="bg1"/>
              </a:solidFill>
            </a:endParaRPr>
          </a:p>
        </p:txBody>
      </p:sp>
      <p:sp>
        <p:nvSpPr>
          <p:cNvPr id="2" name="TextBox 1">
            <a:extLst>
              <a:ext uri="{FF2B5EF4-FFF2-40B4-BE49-F238E27FC236}">
                <a16:creationId xmlns:a16="http://schemas.microsoft.com/office/drawing/2014/main" id="{12C3618A-850C-CF43-B327-B09B2C8C2A1D}"/>
              </a:ext>
            </a:extLst>
          </p:cNvPr>
          <p:cNvSpPr txBox="1"/>
          <p:nvPr/>
        </p:nvSpPr>
        <p:spPr>
          <a:xfrm>
            <a:off x="6312006" y="702113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a:hlinkClick r:id="rId8">
                  <a:extLst>
                    <a:ext uri="{A12FA001-AC4F-418D-AE19-62706E023703}">
                      <ahyp:hlinkClr xmlns:ahyp="http://schemas.microsoft.com/office/drawing/2018/hyperlinkcolor" val="tx"/>
                    </a:ext>
                  </a:extLst>
                </a:hlinkClick>
              </a:rPr>
              <a:t>Click Here for More Info</a:t>
            </a:r>
            <a:endParaRPr lang="en-US">
              <a:cs typeface="Calibri"/>
              <a:hlinkClick r:id="rId8">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078403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F11F4AC-3D7E-4C40-B7F7-E8A886B87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9D6A18-6500-435D-BC1F-5806F0224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2A8EBD6-A0EF-4CC7-A9F3-5A472D718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C8995D0-F5B4-8E21-DF12-FA40B0073974}"/>
              </a:ext>
            </a:extLst>
          </p:cNvPr>
          <p:cNvSpPr/>
          <p:nvPr/>
        </p:nvSpPr>
        <p:spPr>
          <a:xfrm>
            <a:off x="809392" y="802420"/>
            <a:ext cx="5956705" cy="1077218"/>
          </a:xfrm>
          <a:prstGeom prst="rect">
            <a:avLst/>
          </a:prstGeom>
        </p:spPr>
        <p:txBody>
          <a:bodyPr wrap="square" lIns="91440" tIns="45720" rIns="91440" bIns="45720" anchor="t">
            <a:spAutoFit/>
          </a:bodyPr>
          <a:lstStyle/>
          <a:p>
            <a:pPr>
              <a:spcAft>
                <a:spcPts val="600"/>
              </a:spcAft>
            </a:pPr>
            <a:r>
              <a:rPr lang="en-US" sz="3200" b="1">
                <a:solidFill>
                  <a:srgbClr val="FFFFFF"/>
                </a:solidFill>
                <a:latin typeface="Consolas"/>
              </a:rPr>
              <a:t>Criminal Justice &amp; Correction Services</a:t>
            </a:r>
          </a:p>
        </p:txBody>
      </p:sp>
      <p:pic>
        <p:nvPicPr>
          <p:cNvPr id="4" name="Picture 3">
            <a:extLst>
              <a:ext uri="{FF2B5EF4-FFF2-40B4-BE49-F238E27FC236}">
                <a16:creationId xmlns:a16="http://schemas.microsoft.com/office/drawing/2014/main" id="{D4C15D24-B128-64C5-ACA6-9C5E6282A5D5}"/>
              </a:ext>
            </a:extLst>
          </p:cNvPr>
          <p:cNvPicPr>
            <a:picLocks noChangeAspect="1"/>
          </p:cNvPicPr>
          <p:nvPr/>
        </p:nvPicPr>
        <p:blipFill rotWithShape="1">
          <a:blip r:embed="rId3"/>
          <a:srcRect l="15025" r="19414" b="2"/>
          <a:stretch/>
        </p:blipFill>
        <p:spPr>
          <a:xfrm rot="21480000">
            <a:off x="4265110" y="2047365"/>
            <a:ext cx="4175647" cy="297415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TextBox 1">
            <a:extLst>
              <a:ext uri="{FF2B5EF4-FFF2-40B4-BE49-F238E27FC236}">
                <a16:creationId xmlns:a16="http://schemas.microsoft.com/office/drawing/2014/main" id="{DF0B5E5A-4312-3D4F-B775-1A2626980AAD}"/>
              </a:ext>
            </a:extLst>
          </p:cNvPr>
          <p:cNvSpPr txBox="1"/>
          <p:nvPr/>
        </p:nvSpPr>
        <p:spPr>
          <a:xfrm>
            <a:off x="681709" y="5569276"/>
            <a:ext cx="2347453" cy="2751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301752">
              <a:spcAft>
                <a:spcPts val="600"/>
              </a:spcAft>
            </a:pPr>
            <a:r>
              <a:rPr lang="en-US" sz="1188" kern="1200">
                <a:solidFill>
                  <a:schemeClr val="tx1"/>
                </a:solidFill>
                <a:latin typeface="+mn-lt"/>
                <a:ea typeface="+mn-ea"/>
                <a:cs typeface="+mn-cs"/>
                <a:hlinkClick r:id="rId4"/>
              </a:rPr>
              <a:t>Click here for more information</a:t>
            </a:r>
            <a:endParaRPr lang="en-US">
              <a:cs typeface="Calibri"/>
              <a:hlinkClick r:id="rId4">
                <a:extLst>
                  <a:ext uri="{A12FA001-AC4F-418D-AE19-62706E023703}">
                    <ahyp:hlinkClr xmlns:ahyp="http://schemas.microsoft.com/office/drawing/2018/hyperlinkcolor" val="tx"/>
                  </a:ext>
                </a:extLst>
              </a:hlinkClick>
            </a:endParaRPr>
          </a:p>
        </p:txBody>
      </p:sp>
      <p:sp>
        <p:nvSpPr>
          <p:cNvPr id="3" name="Content Placeholder 8">
            <a:extLst>
              <a:ext uri="{FF2B5EF4-FFF2-40B4-BE49-F238E27FC236}">
                <a16:creationId xmlns:a16="http://schemas.microsoft.com/office/drawing/2014/main" id="{46264D9E-5DF2-4631-3443-E934F8545037}"/>
              </a:ext>
            </a:extLst>
          </p:cNvPr>
          <p:cNvSpPr>
            <a:spLocks noGrp="1"/>
          </p:cNvSpPr>
          <p:nvPr/>
        </p:nvSpPr>
        <p:spPr>
          <a:xfrm>
            <a:off x="527871" y="2440152"/>
            <a:ext cx="4227072" cy="325799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3504">
              <a:spcBef>
                <a:spcPts val="660"/>
              </a:spcBef>
              <a:buNone/>
            </a:pPr>
            <a:r>
              <a:rPr lang="en-US" sz="2000" b="1" kern="1200">
                <a:solidFill>
                  <a:srgbClr val="FFFFFF"/>
                </a:solidFill>
                <a:latin typeface="+mn-lt"/>
                <a:ea typeface="+mn-ea"/>
                <a:cs typeface="+mn-cs"/>
              </a:rPr>
              <a:t>Level </a:t>
            </a:r>
            <a:r>
              <a:rPr lang="en-US" sz="2000" b="1">
                <a:solidFill>
                  <a:srgbClr val="FFFFFF"/>
                </a:solidFill>
              </a:rPr>
              <a:t>1:</a:t>
            </a:r>
            <a:r>
              <a:rPr lang="en-US" sz="2000">
                <a:solidFill>
                  <a:srgbClr val="FFFFFF"/>
                </a:solidFill>
              </a:rPr>
              <a:t> Criminal</a:t>
            </a:r>
            <a:r>
              <a:rPr lang="en-US" sz="2000" kern="1200">
                <a:solidFill>
                  <a:srgbClr val="FFFFFF"/>
                </a:solidFill>
                <a:latin typeface="+mn-lt"/>
                <a:ea typeface="+mn-ea"/>
                <a:cs typeface="+mn-cs"/>
              </a:rPr>
              <a:t> Justice I</a:t>
            </a:r>
            <a:endParaRPr lang="en-US" sz="2000" kern="1200">
              <a:solidFill>
                <a:srgbClr val="FFFFFF"/>
              </a:solidFill>
              <a:latin typeface="+mn-lt"/>
            </a:endParaRPr>
          </a:p>
          <a:p>
            <a:pPr marL="0" indent="0" defTabSz="603504">
              <a:spcBef>
                <a:spcPts val="660"/>
              </a:spcBef>
              <a:buNone/>
            </a:pPr>
            <a:r>
              <a:rPr lang="en-US" sz="2000" b="1" kern="1200">
                <a:solidFill>
                  <a:srgbClr val="FFFFFF"/>
                </a:solidFill>
                <a:latin typeface="+mn-lt"/>
                <a:ea typeface="+mn-ea"/>
                <a:cs typeface="+mn-cs"/>
              </a:rPr>
              <a:t>Level 2</a:t>
            </a:r>
            <a:r>
              <a:rPr lang="en-US" sz="2000" b="1">
                <a:solidFill>
                  <a:srgbClr val="FFFFFF"/>
                </a:solidFill>
              </a:rPr>
              <a:t>:</a:t>
            </a:r>
            <a:r>
              <a:rPr lang="en-US" sz="2000">
                <a:solidFill>
                  <a:srgbClr val="FFFFFF"/>
                </a:solidFill>
              </a:rPr>
              <a:t> </a:t>
            </a:r>
            <a:r>
              <a:rPr lang="en-US" sz="2000" kern="1200">
                <a:solidFill>
                  <a:srgbClr val="FFFFFF"/>
                </a:solidFill>
                <a:latin typeface="+mn-lt"/>
                <a:ea typeface="+mn-ea"/>
                <a:cs typeface="+mn-cs"/>
              </a:rPr>
              <a:t>Criminal Justice II</a:t>
            </a:r>
            <a:endParaRPr lang="en-US" sz="2000" kern="1200">
              <a:solidFill>
                <a:srgbClr val="FFFFFF"/>
              </a:solidFill>
              <a:latin typeface="+mn-lt"/>
            </a:endParaRPr>
          </a:p>
          <a:p>
            <a:pPr marL="0" indent="0" defTabSz="603504">
              <a:spcBef>
                <a:spcPts val="660"/>
              </a:spcBef>
              <a:buNone/>
            </a:pPr>
            <a:r>
              <a:rPr lang="en-US" sz="2000" b="1" kern="1200">
                <a:solidFill>
                  <a:srgbClr val="FFFFFF"/>
                </a:solidFill>
                <a:latin typeface="+mn-lt"/>
                <a:ea typeface="+mn-ea"/>
                <a:cs typeface="+mn-cs"/>
              </a:rPr>
              <a:t>Level </a:t>
            </a:r>
            <a:r>
              <a:rPr lang="en-US" sz="2000" b="1">
                <a:solidFill>
                  <a:srgbClr val="FFFFFF"/>
                </a:solidFill>
              </a:rPr>
              <a:t>3:</a:t>
            </a:r>
            <a:r>
              <a:rPr lang="en-US" sz="2000">
                <a:solidFill>
                  <a:srgbClr val="FFFFFF"/>
                </a:solidFill>
              </a:rPr>
              <a:t> SDC</a:t>
            </a:r>
            <a:r>
              <a:rPr lang="en-US" sz="2000" kern="1200">
                <a:solidFill>
                  <a:srgbClr val="FFFFFF"/>
                </a:solidFill>
                <a:latin typeface="+mn-lt"/>
                <a:ea typeface="+mn-ea"/>
                <a:cs typeface="+mn-cs"/>
              </a:rPr>
              <a:t> Criminal Justice</a:t>
            </a:r>
            <a:endParaRPr lang="en-US" sz="2000" kern="1200">
              <a:solidFill>
                <a:srgbClr val="FFFFFF"/>
              </a:solidFill>
              <a:latin typeface="+mn-lt"/>
            </a:endParaRPr>
          </a:p>
          <a:p>
            <a:pPr marL="0" indent="0" defTabSz="603504">
              <a:spcBef>
                <a:spcPts val="660"/>
              </a:spcBef>
              <a:buNone/>
            </a:pPr>
            <a:r>
              <a:rPr lang="en-US" sz="2000" b="1" kern="1200">
                <a:solidFill>
                  <a:srgbClr val="FFFFFF"/>
                </a:solidFill>
                <a:latin typeface="+mn-lt"/>
                <a:ea typeface="+mn-ea"/>
                <a:cs typeface="+mn-cs"/>
              </a:rPr>
              <a:t>Level </a:t>
            </a:r>
            <a:r>
              <a:rPr lang="en-US" sz="2000" b="1">
                <a:solidFill>
                  <a:srgbClr val="FFFFFF"/>
                </a:solidFill>
              </a:rPr>
              <a:t>4:</a:t>
            </a:r>
            <a:r>
              <a:rPr lang="en-US" sz="2000">
                <a:solidFill>
                  <a:srgbClr val="FFFFFF"/>
                </a:solidFill>
              </a:rPr>
              <a:t> Criminal</a:t>
            </a:r>
            <a:r>
              <a:rPr lang="en-US" sz="2000" kern="1200">
                <a:solidFill>
                  <a:srgbClr val="FFFFFF"/>
                </a:solidFill>
                <a:latin typeface="+mn-lt"/>
                <a:ea typeface="+mn-ea"/>
                <a:cs typeface="+mn-cs"/>
              </a:rPr>
              <a:t> Justice Practicum</a:t>
            </a:r>
            <a:endParaRPr lang="en-US" sz="2000" kern="1200">
              <a:solidFill>
                <a:srgbClr val="FFFFFF"/>
              </a:solidFill>
              <a:latin typeface="+mn-lt"/>
            </a:endParaRPr>
          </a:p>
          <a:p>
            <a:pPr marL="0" indent="0" defTabSz="603504">
              <a:spcBef>
                <a:spcPts val="660"/>
              </a:spcBef>
              <a:buNone/>
            </a:pPr>
            <a:r>
              <a:rPr lang="en-US" sz="2000" kern="1200">
                <a:solidFill>
                  <a:srgbClr val="FFFFFF"/>
                </a:solidFill>
                <a:latin typeface="+mn-lt"/>
                <a:ea typeface="+mn-ea"/>
                <a:cs typeface="+mn-cs"/>
              </a:rPr>
              <a:t>	Criminal Justice &amp; Correction	Services WBL</a:t>
            </a:r>
            <a:endParaRPr lang="en-US" sz="2000" kern="1200">
              <a:solidFill>
                <a:srgbClr val="FFFFFF"/>
              </a:solidFill>
              <a:latin typeface="+mn-lt"/>
            </a:endParaRPr>
          </a:p>
          <a:p>
            <a:endParaRPr lang="en-US" sz="2000">
              <a:solidFill>
                <a:srgbClr val="FFFFFF"/>
              </a:solidFill>
            </a:endParaRPr>
          </a:p>
        </p:txBody>
      </p:sp>
    </p:spTree>
    <p:extLst>
      <p:ext uri="{BB962C8B-B14F-4D97-AF65-F5344CB8AC3E}">
        <p14:creationId xmlns:p14="http://schemas.microsoft.com/office/powerpoint/2010/main" val="1059053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AC456D0-F039-47C9-8D77-4B3268E66D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4" name="Freeform 6">
              <a:extLst>
                <a:ext uri="{FF2B5EF4-FFF2-40B4-BE49-F238E27FC236}">
                  <a16:creationId xmlns:a16="http://schemas.microsoft.com/office/drawing/2014/main" id="{13C92EC2-A73B-4B09-B14A-7E53FEFE9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F1964BDF-7209-4A04-B966-D57E71C3FA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7788F18A-5427-4104-9DC0-E10C9560E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29FF36FA-2EF2-4C07-972F-CA74AE6220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BEB3BBCA-9CDF-4703-BB26-F43C80CD3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7D955DB2-0357-449D-8A05-88F4D28AFE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pic>
        <p:nvPicPr>
          <p:cNvPr id="5" name="Picture 4">
            <a:extLst>
              <a:ext uri="{FF2B5EF4-FFF2-40B4-BE49-F238E27FC236}">
                <a16:creationId xmlns:a16="http://schemas.microsoft.com/office/drawing/2014/main" id="{46E6799F-574C-1212-6A4C-E7AB493C6B23}"/>
              </a:ext>
            </a:extLst>
          </p:cNvPr>
          <p:cNvPicPr>
            <a:picLocks noChangeAspect="1"/>
          </p:cNvPicPr>
          <p:nvPr/>
        </p:nvPicPr>
        <p:blipFill rotWithShape="1">
          <a:blip r:embed="rId4"/>
          <a:srcRect l="7628" r="38686" b="-1"/>
          <a:stretch/>
        </p:blipFill>
        <p:spPr>
          <a:xfrm>
            <a:off x="3628317" y="10"/>
            <a:ext cx="5515683" cy="6857990"/>
          </a:xfrm>
          <a:custGeom>
            <a:avLst/>
            <a:gdLst/>
            <a:ahLst/>
            <a:cxnLst/>
            <a:rect l="l" t="t" r="r" b="b"/>
            <a:pathLst>
              <a:path w="7354244" h="6858000">
                <a:moveTo>
                  <a:pt x="2807908" y="0"/>
                </a:moveTo>
                <a:lnTo>
                  <a:pt x="7354244" y="0"/>
                </a:lnTo>
                <a:lnTo>
                  <a:pt x="7354244" y="6858000"/>
                </a:lnTo>
                <a:lnTo>
                  <a:pt x="4169544" y="6858000"/>
                </a:lnTo>
                <a:lnTo>
                  <a:pt x="1923356" y="5351664"/>
                </a:lnTo>
                <a:close/>
                <a:moveTo>
                  <a:pt x="867153" y="0"/>
                </a:moveTo>
                <a:lnTo>
                  <a:pt x="2720797" y="0"/>
                </a:lnTo>
                <a:lnTo>
                  <a:pt x="1845821" y="5340283"/>
                </a:lnTo>
                <a:lnTo>
                  <a:pt x="3826250" y="6858000"/>
                </a:lnTo>
                <a:lnTo>
                  <a:pt x="623279" y="6858000"/>
                </a:lnTo>
                <a:lnTo>
                  <a:pt x="0" y="5066076"/>
                </a:lnTo>
                <a:close/>
              </a:path>
            </a:pathLst>
          </a:custGeom>
        </p:spPr>
      </p:pic>
      <p:sp>
        <p:nvSpPr>
          <p:cNvPr id="21" name="Freeform 30">
            <a:extLst>
              <a:ext uri="{FF2B5EF4-FFF2-40B4-BE49-F238E27FC236}">
                <a16:creationId xmlns:a16="http://schemas.microsoft.com/office/drawing/2014/main" id="{62BAB92A-DC58-4B4D-9F8C-9FE5822C7B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4939381" y="-13283"/>
            <a:ext cx="4204619" cy="6884034"/>
          </a:xfrm>
          <a:custGeom>
            <a:avLst/>
            <a:gdLst>
              <a:gd name="connsiteX0" fmla="*/ 0 w 5606158"/>
              <a:gd name="connsiteY0" fmla="*/ 0 h 6884034"/>
              <a:gd name="connsiteX1" fmla="*/ 0 w 5606158"/>
              <a:gd name="connsiteY1" fmla="*/ 6884034 h 6884034"/>
              <a:gd name="connsiteX2" fmla="*/ 3684227 w 5606158"/>
              <a:gd name="connsiteY2" fmla="*/ 6879750 h 6884034"/>
              <a:gd name="connsiteX3" fmla="*/ 5606158 w 5606158"/>
              <a:gd name="connsiteY3" fmla="*/ 5347282 h 6884034"/>
              <a:gd name="connsiteX4" fmla="*/ 4767959 w 5606158"/>
              <a:gd name="connsiteY4" fmla="*/ 4816 h 688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6158" h="6884034">
                <a:moveTo>
                  <a:pt x="0" y="0"/>
                </a:moveTo>
                <a:lnTo>
                  <a:pt x="0" y="6884034"/>
                </a:lnTo>
                <a:lnTo>
                  <a:pt x="3684227" y="6879750"/>
                </a:lnTo>
                <a:lnTo>
                  <a:pt x="5606158" y="5347282"/>
                </a:lnTo>
                <a:lnTo>
                  <a:pt x="4767959" y="4816"/>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BD13EABE-F05C-0CF2-881D-7D2D5813C806}"/>
              </a:ext>
            </a:extLst>
          </p:cNvPr>
          <p:cNvPicPr>
            <a:picLocks noChangeAspect="1"/>
          </p:cNvPicPr>
          <p:nvPr/>
        </p:nvPicPr>
        <p:blipFill rotWithShape="1">
          <a:blip r:embed="rId5"/>
          <a:srcRect l="22926" r="24666" b="-1"/>
          <a:stretch/>
        </p:blipFill>
        <p:spPr>
          <a:xfrm>
            <a:off x="1371187" y="10"/>
            <a:ext cx="5384398" cy="6857990"/>
          </a:xfrm>
          <a:custGeom>
            <a:avLst/>
            <a:gdLst/>
            <a:ahLst/>
            <a:cxnLst/>
            <a:rect l="l" t="t" r="r" b="b"/>
            <a:pathLst>
              <a:path w="7179197" h="6858000">
                <a:moveTo>
                  <a:pt x="5817208" y="1238"/>
                </a:moveTo>
                <a:lnTo>
                  <a:pt x="4933471" y="5347969"/>
                </a:lnTo>
                <a:lnTo>
                  <a:pt x="7179197" y="6857902"/>
                </a:lnTo>
                <a:lnTo>
                  <a:pt x="6835423" y="6857902"/>
                </a:lnTo>
                <a:lnTo>
                  <a:pt x="4849816" y="5339373"/>
                </a:lnTo>
                <a:lnTo>
                  <a:pt x="5729922" y="1239"/>
                </a:lnTo>
                <a:close/>
                <a:moveTo>
                  <a:pt x="3207138" y="0"/>
                </a:moveTo>
                <a:lnTo>
                  <a:pt x="3877044" y="0"/>
                </a:lnTo>
                <a:lnTo>
                  <a:pt x="3010862" y="5069979"/>
                </a:lnTo>
                <a:lnTo>
                  <a:pt x="3632784" y="6858000"/>
                </a:lnTo>
                <a:lnTo>
                  <a:pt x="2846662" y="6858000"/>
                </a:lnTo>
                <a:lnTo>
                  <a:pt x="2384971" y="4977569"/>
                </a:lnTo>
                <a:close/>
                <a:moveTo>
                  <a:pt x="1403657" y="0"/>
                </a:moveTo>
                <a:lnTo>
                  <a:pt x="3122077" y="0"/>
                </a:lnTo>
                <a:lnTo>
                  <a:pt x="2300581" y="4975084"/>
                </a:lnTo>
                <a:lnTo>
                  <a:pt x="2495443" y="6858000"/>
                </a:lnTo>
                <a:lnTo>
                  <a:pt x="0" y="6858000"/>
                </a:lnTo>
                <a:lnTo>
                  <a:pt x="596571" y="4715146"/>
                </a:lnTo>
                <a:close/>
              </a:path>
            </a:pathLst>
          </a:custGeom>
        </p:spPr>
      </p:pic>
      <p:pic>
        <p:nvPicPr>
          <p:cNvPr id="4" name="Picture 3">
            <a:extLst>
              <a:ext uri="{FF2B5EF4-FFF2-40B4-BE49-F238E27FC236}">
                <a16:creationId xmlns:a16="http://schemas.microsoft.com/office/drawing/2014/main" id="{2D596264-595E-9F35-BBF5-8BAD822543DE}"/>
              </a:ext>
            </a:extLst>
          </p:cNvPr>
          <p:cNvPicPr>
            <a:picLocks noChangeAspect="1"/>
          </p:cNvPicPr>
          <p:nvPr/>
        </p:nvPicPr>
        <p:blipFill rotWithShape="1">
          <a:blip r:embed="rId6"/>
          <a:srcRect l="11204" r="42678" b="2"/>
          <a:stretch/>
        </p:blipFill>
        <p:spPr>
          <a:xfrm>
            <a:off x="20" y="10"/>
            <a:ext cx="3776521" cy="6857990"/>
          </a:xfrm>
          <a:custGeom>
            <a:avLst/>
            <a:gdLst/>
            <a:ahLst/>
            <a:cxnLst/>
            <a:rect l="l" t="t" r="r" b="b"/>
            <a:pathLst>
              <a:path w="5035388" h="6858000">
                <a:moveTo>
                  <a:pt x="5035388" y="1"/>
                </a:moveTo>
                <a:lnTo>
                  <a:pt x="4213220" y="4977569"/>
                </a:lnTo>
                <a:lnTo>
                  <a:pt x="4674912" y="6858000"/>
                </a:lnTo>
                <a:lnTo>
                  <a:pt x="4323692" y="6857999"/>
                </a:lnTo>
                <a:lnTo>
                  <a:pt x="4128831" y="4975083"/>
                </a:lnTo>
                <a:lnTo>
                  <a:pt x="4950326" y="1"/>
                </a:lnTo>
                <a:close/>
                <a:moveTo>
                  <a:pt x="0" y="0"/>
                </a:moveTo>
                <a:lnTo>
                  <a:pt x="3231905" y="0"/>
                </a:lnTo>
                <a:lnTo>
                  <a:pt x="2424474" y="4717166"/>
                </a:lnTo>
                <a:lnTo>
                  <a:pt x="1828404" y="6858000"/>
                </a:lnTo>
                <a:lnTo>
                  <a:pt x="0" y="6858000"/>
                </a:lnTo>
                <a:close/>
              </a:path>
            </a:pathLst>
          </a:custGeom>
        </p:spPr>
      </p:pic>
      <p:grpSp>
        <p:nvGrpSpPr>
          <p:cNvPr id="23" name="Group 22">
            <a:extLst>
              <a:ext uri="{FF2B5EF4-FFF2-40B4-BE49-F238E27FC236}">
                <a16:creationId xmlns:a16="http://schemas.microsoft.com/office/drawing/2014/main" id="{FB91B97D-7EF0-49E8-8CF3-D73DFC191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55588" y="0"/>
            <a:ext cx="1827609" cy="6858001"/>
            <a:chOff x="1320800" y="0"/>
            <a:chExt cx="2436813" cy="6858001"/>
          </a:xfrm>
        </p:grpSpPr>
        <p:sp>
          <p:nvSpPr>
            <p:cNvPr id="24" name="Freeform 6">
              <a:extLst>
                <a:ext uri="{FF2B5EF4-FFF2-40B4-BE49-F238E27FC236}">
                  <a16:creationId xmlns:a16="http://schemas.microsoft.com/office/drawing/2014/main" id="{73691008-F97D-4564-8A5D-20C6E2C21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5" name="Freeform 7">
              <a:extLst>
                <a:ext uri="{FF2B5EF4-FFF2-40B4-BE49-F238E27FC236}">
                  <a16:creationId xmlns:a16="http://schemas.microsoft.com/office/drawing/2014/main" id="{C9DB4258-7831-47A3-BE18-4C294B24E1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6" name="Freeform 8">
              <a:extLst>
                <a:ext uri="{FF2B5EF4-FFF2-40B4-BE49-F238E27FC236}">
                  <a16:creationId xmlns:a16="http://schemas.microsoft.com/office/drawing/2014/main" id="{B61E1DAA-8044-443A-8C0F-F3C35FF38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7" name="Freeform 9">
              <a:extLst>
                <a:ext uri="{FF2B5EF4-FFF2-40B4-BE49-F238E27FC236}">
                  <a16:creationId xmlns:a16="http://schemas.microsoft.com/office/drawing/2014/main" id="{73137A6B-E77B-42CD-9F53-B8B17CAE24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8" name="Freeform 10">
              <a:extLst>
                <a:ext uri="{FF2B5EF4-FFF2-40B4-BE49-F238E27FC236}">
                  <a16:creationId xmlns:a16="http://schemas.microsoft.com/office/drawing/2014/main" id="{42783447-E4B6-4609-B5A2-CCFC256116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9" name="Freeform 11">
              <a:extLst>
                <a:ext uri="{FF2B5EF4-FFF2-40B4-BE49-F238E27FC236}">
                  <a16:creationId xmlns:a16="http://schemas.microsoft.com/office/drawing/2014/main" id="{996DD01F-5928-4191-B133-9F933EA083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8" name="TextBox 7">
            <a:extLst>
              <a:ext uri="{FF2B5EF4-FFF2-40B4-BE49-F238E27FC236}">
                <a16:creationId xmlns:a16="http://schemas.microsoft.com/office/drawing/2014/main" id="{A9E0CEF1-8CCC-1F9A-C227-0B3E7765056C}"/>
              </a:ext>
            </a:extLst>
          </p:cNvPr>
          <p:cNvSpPr txBox="1"/>
          <p:nvPr/>
        </p:nvSpPr>
        <p:spPr>
          <a:xfrm>
            <a:off x="6003289" y="434560"/>
            <a:ext cx="2961149" cy="1413935"/>
          </a:xfrm>
          <a:prstGeom prst="rect">
            <a:avLst/>
          </a:prstGeom>
          <a:effectLst/>
        </p:spPr>
        <p:txBody>
          <a:bodyPr vert="horz" lIns="91440" tIns="45720" rIns="91440" bIns="45720" rtlCol="0" anchor="ctr">
            <a:normAutofit/>
          </a:bodyPr>
          <a:lstStyle/>
          <a:p>
            <a:pPr algn="ctr">
              <a:spcBef>
                <a:spcPct val="0"/>
              </a:spcBef>
              <a:spcAft>
                <a:spcPts val="600"/>
              </a:spcAft>
            </a:pPr>
            <a:r>
              <a:rPr lang="en-US" sz="3600">
                <a:ln w="3175" cmpd="sng">
                  <a:noFill/>
                </a:ln>
                <a:solidFill>
                  <a:schemeClr val="bg1"/>
                </a:solidFill>
                <a:latin typeface="+mj-lt"/>
                <a:ea typeface="+mj-ea"/>
                <a:cs typeface="+mj-cs"/>
              </a:rPr>
              <a:t>Digital Arts &amp;  Design</a:t>
            </a:r>
          </a:p>
        </p:txBody>
      </p:sp>
      <p:sp>
        <p:nvSpPr>
          <p:cNvPr id="6" name="TextBox 5">
            <a:extLst>
              <a:ext uri="{FF2B5EF4-FFF2-40B4-BE49-F238E27FC236}">
                <a16:creationId xmlns:a16="http://schemas.microsoft.com/office/drawing/2014/main" id="{1984F8D7-F98E-24DD-8550-718AB7F1C2CA}"/>
              </a:ext>
            </a:extLst>
          </p:cNvPr>
          <p:cNvSpPr txBox="1"/>
          <p:nvPr/>
        </p:nvSpPr>
        <p:spPr>
          <a:xfrm>
            <a:off x="5664494" y="2048934"/>
            <a:ext cx="3198884" cy="373805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20000"/>
              </a:spcBef>
              <a:spcAft>
                <a:spcPts val="600"/>
              </a:spcAft>
              <a:buClr>
                <a:schemeClr val="accent1">
                  <a:lumMod val="75000"/>
                </a:schemeClr>
              </a:buClr>
              <a:buSzPct val="145000"/>
            </a:pPr>
            <a:r>
              <a:rPr lang="en-US" b="1">
                <a:solidFill>
                  <a:schemeClr val="bg1"/>
                </a:solidFill>
              </a:rPr>
              <a:t>Level 1</a:t>
            </a:r>
            <a:r>
              <a:rPr lang="en-US">
                <a:solidFill>
                  <a:schemeClr val="bg1"/>
                </a:solidFill>
              </a:rPr>
              <a:t>: Digital Arts &amp; Design I ​</a:t>
            </a:r>
          </a:p>
          <a:p>
            <a:pPr>
              <a:lnSpc>
                <a:spcPct val="90000"/>
              </a:lnSpc>
              <a:spcBef>
                <a:spcPct val="20000"/>
              </a:spcBef>
              <a:spcAft>
                <a:spcPts val="600"/>
              </a:spcAft>
              <a:buClr>
                <a:schemeClr val="accent1">
                  <a:lumMod val="75000"/>
                </a:schemeClr>
              </a:buClr>
              <a:buSzPct val="145000"/>
            </a:pPr>
            <a:r>
              <a:rPr lang="en-US" b="1">
                <a:solidFill>
                  <a:schemeClr val="bg1"/>
                </a:solidFill>
              </a:rPr>
              <a:t>Level 2</a:t>
            </a:r>
            <a:r>
              <a:rPr lang="en-US">
                <a:solidFill>
                  <a:schemeClr val="bg1"/>
                </a:solidFill>
              </a:rPr>
              <a:t>: Digital Arts &amp; Design II​</a:t>
            </a:r>
          </a:p>
          <a:p>
            <a:pPr>
              <a:lnSpc>
                <a:spcPct val="90000"/>
              </a:lnSpc>
              <a:spcBef>
                <a:spcPct val="20000"/>
              </a:spcBef>
              <a:spcAft>
                <a:spcPts val="600"/>
              </a:spcAft>
              <a:buClr>
                <a:schemeClr val="accent1">
                  <a:lumMod val="75000"/>
                </a:schemeClr>
              </a:buClr>
              <a:buSzPct val="145000"/>
            </a:pPr>
            <a:r>
              <a:rPr lang="en-US">
                <a:solidFill>
                  <a:schemeClr val="bg1"/>
                </a:solidFill>
              </a:rPr>
              <a:t>DE Digital Arts &amp; Design II​</a:t>
            </a:r>
          </a:p>
          <a:p>
            <a:pPr>
              <a:lnSpc>
                <a:spcPct val="90000"/>
              </a:lnSpc>
              <a:spcBef>
                <a:spcPct val="20000"/>
              </a:spcBef>
              <a:spcAft>
                <a:spcPts val="600"/>
              </a:spcAft>
              <a:buClr>
                <a:schemeClr val="accent1">
                  <a:lumMod val="75000"/>
                </a:schemeClr>
              </a:buClr>
              <a:buSzPct val="145000"/>
            </a:pPr>
            <a:r>
              <a:rPr lang="en-US" b="1">
                <a:solidFill>
                  <a:schemeClr val="bg1"/>
                </a:solidFill>
              </a:rPr>
              <a:t>Level 3</a:t>
            </a:r>
            <a:r>
              <a:rPr lang="en-US">
                <a:solidFill>
                  <a:schemeClr val="bg1"/>
                </a:solidFill>
              </a:rPr>
              <a:t>: Digital Arts &amp; Design III​</a:t>
            </a:r>
          </a:p>
          <a:p>
            <a:pPr>
              <a:lnSpc>
                <a:spcPct val="90000"/>
              </a:lnSpc>
              <a:spcBef>
                <a:spcPct val="20000"/>
              </a:spcBef>
              <a:spcAft>
                <a:spcPts val="600"/>
              </a:spcAft>
              <a:buClr>
                <a:schemeClr val="accent1">
                  <a:lumMod val="75000"/>
                </a:schemeClr>
              </a:buClr>
              <a:buSzPct val="145000"/>
            </a:pPr>
            <a:r>
              <a:rPr lang="en-US">
                <a:solidFill>
                  <a:schemeClr val="bg1"/>
                </a:solidFill>
              </a:rPr>
              <a:t>DE Arts &amp; Design III​</a:t>
            </a:r>
          </a:p>
          <a:p>
            <a:pPr>
              <a:lnSpc>
                <a:spcPct val="90000"/>
              </a:lnSpc>
              <a:spcBef>
                <a:spcPct val="20000"/>
              </a:spcBef>
              <a:spcAft>
                <a:spcPts val="600"/>
              </a:spcAft>
              <a:buClr>
                <a:schemeClr val="accent1">
                  <a:lumMod val="75000"/>
                </a:schemeClr>
              </a:buClr>
              <a:buSzPct val="145000"/>
            </a:pPr>
            <a:r>
              <a:rPr lang="en-US" b="1">
                <a:solidFill>
                  <a:schemeClr val="bg1"/>
                </a:solidFill>
              </a:rPr>
              <a:t>Level 4</a:t>
            </a:r>
            <a:r>
              <a:rPr lang="en-US">
                <a:solidFill>
                  <a:schemeClr val="bg1"/>
                </a:solidFill>
              </a:rPr>
              <a:t>: Applied Arts Practicum​</a:t>
            </a:r>
          </a:p>
          <a:p>
            <a:pPr>
              <a:lnSpc>
                <a:spcPct val="90000"/>
              </a:lnSpc>
              <a:spcBef>
                <a:spcPct val="20000"/>
              </a:spcBef>
              <a:spcAft>
                <a:spcPts val="600"/>
              </a:spcAft>
              <a:buClr>
                <a:schemeClr val="accent1">
                  <a:lumMod val="75000"/>
                </a:schemeClr>
              </a:buClr>
              <a:buSzPct val="145000"/>
            </a:pPr>
            <a:r>
              <a:rPr lang="en-US">
                <a:solidFill>
                  <a:schemeClr val="bg1"/>
                </a:solidFill>
              </a:rPr>
              <a:t>Digital Arts &amp; Design WBL​</a:t>
            </a:r>
          </a:p>
        </p:txBody>
      </p:sp>
      <p:sp>
        <p:nvSpPr>
          <p:cNvPr id="2" name="Slide Number Placeholder 1">
            <a:extLst>
              <a:ext uri="{FF2B5EF4-FFF2-40B4-BE49-F238E27FC236}">
                <a16:creationId xmlns:a16="http://schemas.microsoft.com/office/drawing/2014/main" id="{3B12BD89-EDCA-A8E8-9736-5B0441832C54}"/>
              </a:ext>
            </a:extLst>
          </p:cNvPr>
          <p:cNvSpPr>
            <a:spLocks noGrp="1"/>
          </p:cNvSpPr>
          <p:nvPr>
            <p:ph type="sldNum" sz="quarter" idx="12"/>
          </p:nvPr>
        </p:nvSpPr>
        <p:spPr>
          <a:xfrm>
            <a:off x="8213892" y="5867131"/>
            <a:ext cx="413375" cy="365125"/>
          </a:xfrm>
        </p:spPr>
        <p:txBody>
          <a:bodyPr vert="horz" lIns="91440" tIns="45720" rIns="91440" bIns="45720" rtlCol="0" anchor="ctr">
            <a:normAutofit/>
          </a:bodyPr>
          <a:lstStyle/>
          <a:p>
            <a:pPr defTabSz="914400">
              <a:spcAft>
                <a:spcPts val="600"/>
              </a:spcAft>
            </a:pPr>
            <a:fld id="{1B6781E8-7A9C-4F2F-BA58-9CD544442227}" type="slidenum">
              <a:rPr lang="en-US">
                <a:solidFill>
                  <a:schemeClr val="bg1"/>
                </a:solidFill>
              </a:rPr>
              <a:pPr defTabSz="914400">
                <a:spcAft>
                  <a:spcPts val="600"/>
                </a:spcAft>
              </a:pPr>
              <a:t>25</a:t>
            </a:fld>
            <a:endParaRPr lang="en-US">
              <a:solidFill>
                <a:schemeClr val="bg1"/>
              </a:solidFill>
            </a:endParaRPr>
          </a:p>
        </p:txBody>
      </p:sp>
      <p:sp>
        <p:nvSpPr>
          <p:cNvPr id="7" name="TextBox 6">
            <a:extLst>
              <a:ext uri="{FF2B5EF4-FFF2-40B4-BE49-F238E27FC236}">
                <a16:creationId xmlns:a16="http://schemas.microsoft.com/office/drawing/2014/main" id="{E5D761E2-7C9B-A486-265E-E0A6BC887AAC}"/>
              </a:ext>
            </a:extLst>
          </p:cNvPr>
          <p:cNvSpPr txBox="1"/>
          <p:nvPr/>
        </p:nvSpPr>
        <p:spPr>
          <a:xfrm>
            <a:off x="5668274" y="5548904"/>
            <a:ext cx="2743200" cy="369332"/>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a:hlinkClick r:id="rId7"/>
              </a:rPr>
              <a:t>Click here for more info</a:t>
            </a:r>
            <a:endParaRPr lang="en-US">
              <a:cs typeface="Calibri"/>
              <a:hlinkClick r:id="rId7"/>
            </a:endParaRPr>
          </a:p>
        </p:txBody>
      </p:sp>
    </p:spTree>
    <p:extLst>
      <p:ext uri="{BB962C8B-B14F-4D97-AF65-F5344CB8AC3E}">
        <p14:creationId xmlns:p14="http://schemas.microsoft.com/office/powerpoint/2010/main" val="938692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B19115-2F78-F416-15F8-9B916AB59648}"/>
              </a:ext>
            </a:extLst>
          </p:cNvPr>
          <p:cNvPicPr>
            <a:picLocks noChangeAspect="1"/>
          </p:cNvPicPr>
          <p:nvPr/>
        </p:nvPicPr>
        <p:blipFill rotWithShape="1">
          <a:blip r:embed="rId2">
            <a:alphaModFix amt="50000"/>
          </a:blip>
          <a:srcRect l="4273" r="6748" b="-1"/>
          <a:stretch/>
        </p:blipFill>
        <p:spPr>
          <a:xfrm>
            <a:off x="4131993" y="11"/>
            <a:ext cx="4966789" cy="6857988"/>
          </a:xfrm>
          <a:prstGeom prst="rect">
            <a:avLst/>
          </a:prstGeom>
        </p:spPr>
      </p:pic>
      <p:sp>
        <p:nvSpPr>
          <p:cNvPr id="4" name="TextBox 3">
            <a:extLst>
              <a:ext uri="{FF2B5EF4-FFF2-40B4-BE49-F238E27FC236}">
                <a16:creationId xmlns:a16="http://schemas.microsoft.com/office/drawing/2014/main" id="{3724DA7C-5264-8433-5BA4-F6C188969C2B}"/>
              </a:ext>
            </a:extLst>
          </p:cNvPr>
          <p:cNvSpPr txBox="1"/>
          <p:nvPr/>
        </p:nvSpPr>
        <p:spPr>
          <a:xfrm>
            <a:off x="740611" y="333812"/>
            <a:ext cx="3960254" cy="117434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3600">
                <a:solidFill>
                  <a:srgbClr val="FFFFFF"/>
                </a:solidFill>
                <a:latin typeface="Jumble"/>
                <a:ea typeface="+mj-ea"/>
                <a:cs typeface="+mj-cs"/>
              </a:rPr>
              <a:t>Health Science</a:t>
            </a:r>
            <a:endParaRPr lang="en-US" sz="3600">
              <a:solidFill>
                <a:srgbClr val="FFFFFF"/>
              </a:solidFill>
              <a:latin typeface="Jumble" panose="02000503000000020004" pitchFamily="2" charset="0"/>
              <a:ea typeface="+mj-ea"/>
              <a:cs typeface="+mj-cs"/>
            </a:endParaRPr>
          </a:p>
          <a:p>
            <a:pPr algn="ctr" defTabSz="914400">
              <a:lnSpc>
                <a:spcPct val="90000"/>
              </a:lnSpc>
              <a:spcBef>
                <a:spcPct val="0"/>
              </a:spcBef>
              <a:spcAft>
                <a:spcPts val="600"/>
              </a:spcAft>
            </a:pPr>
            <a:endParaRPr lang="en-US" sz="2000">
              <a:solidFill>
                <a:srgbClr val="FFFFFF"/>
              </a:solidFill>
              <a:latin typeface="+mj-lt"/>
              <a:ea typeface="+mj-ea"/>
              <a:cs typeface="Calibri Light"/>
            </a:endParaRPr>
          </a:p>
        </p:txBody>
      </p:sp>
      <p:graphicFrame>
        <p:nvGraphicFramePr>
          <p:cNvPr id="5" name="Table 5">
            <a:extLst>
              <a:ext uri="{FF2B5EF4-FFF2-40B4-BE49-F238E27FC236}">
                <a16:creationId xmlns:a16="http://schemas.microsoft.com/office/drawing/2014/main" id="{A14DEBB4-270C-6E89-012E-7DB3EB9E3214}"/>
              </a:ext>
            </a:extLst>
          </p:cNvPr>
          <p:cNvGraphicFramePr>
            <a:graphicFrameLocks noGrp="1"/>
          </p:cNvGraphicFramePr>
          <p:nvPr>
            <p:extLst>
              <p:ext uri="{D42A27DB-BD31-4B8C-83A1-F6EECF244321}">
                <p14:modId xmlns:p14="http://schemas.microsoft.com/office/powerpoint/2010/main" val="1995126989"/>
              </p:ext>
            </p:extLst>
          </p:nvPr>
        </p:nvGraphicFramePr>
        <p:xfrm>
          <a:off x="741118" y="3613492"/>
          <a:ext cx="3704758" cy="2255520"/>
        </p:xfrm>
        <a:graphic>
          <a:graphicData uri="http://schemas.openxmlformats.org/drawingml/2006/table">
            <a:tbl>
              <a:tblPr firstRow="1" bandRow="1">
                <a:tableStyleId>{00A15C55-8517-42AA-B614-E9B94910E393}</a:tableStyleId>
              </a:tblPr>
              <a:tblGrid>
                <a:gridCol w="3704758">
                  <a:extLst>
                    <a:ext uri="{9D8B030D-6E8A-4147-A177-3AD203B41FA5}">
                      <a16:colId xmlns:a16="http://schemas.microsoft.com/office/drawing/2014/main" val="1061430225"/>
                    </a:ext>
                  </a:extLst>
                </a:gridCol>
              </a:tblGrid>
              <a:tr h="216161">
                <a:tc>
                  <a:txBody>
                    <a:bodyPr/>
                    <a:lstStyle/>
                    <a:p>
                      <a:pPr lvl="0">
                        <a:buNone/>
                      </a:pPr>
                      <a:r>
                        <a:rPr lang="en-US" sz="1600" b="0" i="0" u="none" strike="noStrike" noProof="0">
                          <a:latin typeface="Calibri"/>
                          <a:hlinkClick r:id="rId3"/>
                        </a:rPr>
                        <a:t>Click here for more info</a:t>
                      </a:r>
                      <a:endParaRPr lang="en-US"/>
                    </a:p>
                  </a:txBody>
                  <a:tcPr>
                    <a:solidFill>
                      <a:schemeClr val="bg2">
                        <a:lumMod val="75000"/>
                        <a:lumOff val="25000"/>
                      </a:schemeClr>
                    </a:solidFill>
                  </a:tcPr>
                </a:tc>
                <a:extLst>
                  <a:ext uri="{0D108BD9-81ED-4DB2-BD59-A6C34878D82A}">
                    <a16:rowId xmlns:a16="http://schemas.microsoft.com/office/drawing/2014/main" val="1747931241"/>
                  </a:ext>
                </a:extLst>
              </a:tr>
              <a:tr h="216161">
                <a:tc>
                  <a:txBody>
                    <a:bodyPr/>
                    <a:lstStyle/>
                    <a:p>
                      <a:r>
                        <a:rPr lang="en-US" sz="1600"/>
                        <a:t>Health Science Education (Level 1)</a:t>
                      </a:r>
                    </a:p>
                  </a:txBody>
                  <a:tcPr>
                    <a:solidFill>
                      <a:schemeClr val="tx1">
                        <a:lumMod val="85000"/>
                      </a:schemeClr>
                    </a:solidFill>
                  </a:tcPr>
                </a:tc>
                <a:extLst>
                  <a:ext uri="{0D108BD9-81ED-4DB2-BD59-A6C34878D82A}">
                    <a16:rowId xmlns:a16="http://schemas.microsoft.com/office/drawing/2014/main" val="3391696645"/>
                  </a:ext>
                </a:extLst>
              </a:tr>
              <a:tr h="216161">
                <a:tc>
                  <a:txBody>
                    <a:bodyPr/>
                    <a:lstStyle/>
                    <a:p>
                      <a:pPr lvl="0">
                        <a:buNone/>
                      </a:pPr>
                      <a:r>
                        <a:rPr lang="en-US" sz="1600" b="0" i="0" u="none" strike="noStrike" noProof="0">
                          <a:solidFill>
                            <a:srgbClr val="000000"/>
                          </a:solidFill>
                          <a:latin typeface="Corbel"/>
                        </a:rPr>
                        <a:t>Anatomy and Physiology</a:t>
                      </a:r>
                      <a:r>
                        <a:rPr lang="en-US" sz="1600"/>
                        <a:t> (Level 2)</a:t>
                      </a:r>
                    </a:p>
                  </a:txBody>
                  <a:tcPr>
                    <a:solidFill>
                      <a:schemeClr val="bg2">
                        <a:lumMod val="50000"/>
                        <a:lumOff val="50000"/>
                      </a:schemeClr>
                    </a:solidFill>
                  </a:tcPr>
                </a:tc>
                <a:extLst>
                  <a:ext uri="{0D108BD9-81ED-4DB2-BD59-A6C34878D82A}">
                    <a16:rowId xmlns:a16="http://schemas.microsoft.com/office/drawing/2014/main" val="150653641"/>
                  </a:ext>
                </a:extLst>
              </a:tr>
              <a:tr h="216161">
                <a:tc>
                  <a:txBody>
                    <a:bodyPr/>
                    <a:lstStyle/>
                    <a:p>
                      <a:r>
                        <a:rPr lang="en-US" sz="1600"/>
                        <a:t>Medical Therapeutics  (Level 3)</a:t>
                      </a:r>
                    </a:p>
                  </a:txBody>
                  <a:tcPr>
                    <a:solidFill>
                      <a:schemeClr val="tx1">
                        <a:lumMod val="85000"/>
                      </a:schemeClr>
                    </a:solidFill>
                  </a:tcPr>
                </a:tc>
                <a:extLst>
                  <a:ext uri="{0D108BD9-81ED-4DB2-BD59-A6C34878D82A}">
                    <a16:rowId xmlns:a16="http://schemas.microsoft.com/office/drawing/2014/main" val="108341420"/>
                  </a:ext>
                </a:extLst>
              </a:tr>
              <a:tr h="216161">
                <a:tc>
                  <a:txBody>
                    <a:bodyPr/>
                    <a:lstStyle/>
                    <a:p>
                      <a:pPr lvl="0">
                        <a:buNone/>
                      </a:pPr>
                      <a:r>
                        <a:rPr lang="en-US" sz="1600" b="0" i="0" u="none" strike="noStrike" noProof="0">
                          <a:latin typeface="Calibri"/>
                        </a:rPr>
                        <a:t>Emergency Medical Services OR Nursing Education (Level 4)</a:t>
                      </a:r>
                    </a:p>
                  </a:txBody>
                  <a:tcPr>
                    <a:solidFill>
                      <a:schemeClr val="bg2">
                        <a:lumMod val="50000"/>
                        <a:lumOff val="50000"/>
                      </a:schemeClr>
                    </a:solidFill>
                  </a:tcPr>
                </a:tc>
                <a:extLst>
                  <a:ext uri="{0D108BD9-81ED-4DB2-BD59-A6C34878D82A}">
                    <a16:rowId xmlns:a16="http://schemas.microsoft.com/office/drawing/2014/main" val="4118528614"/>
                  </a:ext>
                </a:extLst>
              </a:tr>
              <a:tr h="216161">
                <a:tc>
                  <a:txBody>
                    <a:bodyPr/>
                    <a:lstStyle/>
                    <a:p>
                      <a:pPr lvl="0">
                        <a:buNone/>
                      </a:pPr>
                      <a:r>
                        <a:rPr lang="en-US" sz="1600"/>
                        <a:t>Career Practicum (Level 4)</a:t>
                      </a:r>
                    </a:p>
                  </a:txBody>
                  <a:tcPr>
                    <a:solidFill>
                      <a:schemeClr val="tx1">
                        <a:lumMod val="85000"/>
                      </a:schemeClr>
                    </a:solidFill>
                  </a:tcPr>
                </a:tc>
                <a:extLst>
                  <a:ext uri="{0D108BD9-81ED-4DB2-BD59-A6C34878D82A}">
                    <a16:rowId xmlns:a16="http://schemas.microsoft.com/office/drawing/2014/main" val="3817090498"/>
                  </a:ext>
                </a:extLst>
              </a:tr>
            </a:tbl>
          </a:graphicData>
        </a:graphic>
      </p:graphicFrame>
      <p:sp>
        <p:nvSpPr>
          <p:cNvPr id="7" name="TextBox 6">
            <a:extLst>
              <a:ext uri="{FF2B5EF4-FFF2-40B4-BE49-F238E27FC236}">
                <a16:creationId xmlns:a16="http://schemas.microsoft.com/office/drawing/2014/main" id="{E7FDC4CF-937A-8296-23FE-2263C0673F4A}"/>
              </a:ext>
            </a:extLst>
          </p:cNvPr>
          <p:cNvSpPr txBox="1"/>
          <p:nvPr/>
        </p:nvSpPr>
        <p:spPr>
          <a:xfrm>
            <a:off x="1180563" y="1556197"/>
            <a:ext cx="298360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Students wishing to begin the Health Science track during their 10th grade year may double up and take both Health Science Education and Anatomy &amp; Physiology. </a:t>
            </a:r>
          </a:p>
        </p:txBody>
      </p:sp>
      <p:sp>
        <p:nvSpPr>
          <p:cNvPr id="3" name="TextBox 2">
            <a:extLst>
              <a:ext uri="{FF2B5EF4-FFF2-40B4-BE49-F238E27FC236}">
                <a16:creationId xmlns:a16="http://schemas.microsoft.com/office/drawing/2014/main" id="{45901FE0-0822-E6B5-867A-59A7AF094E08}"/>
              </a:ext>
            </a:extLst>
          </p:cNvPr>
          <p:cNvSpPr txBox="1"/>
          <p:nvPr/>
        </p:nvSpPr>
        <p:spPr>
          <a:xfrm>
            <a:off x="1425717" y="6102241"/>
            <a:ext cx="766292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It is recommended for students who wish to complete this pathway to enroll in Biology Honors for 9th grade and Chemistry Honors for 10th grade. </a:t>
            </a:r>
          </a:p>
        </p:txBody>
      </p:sp>
    </p:spTree>
    <p:extLst>
      <p:ext uri="{BB962C8B-B14F-4D97-AF65-F5344CB8AC3E}">
        <p14:creationId xmlns:p14="http://schemas.microsoft.com/office/powerpoint/2010/main" val="2216909714"/>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35"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6"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7"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8"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9"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0"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53" name="Group 52">
            <a:extLst>
              <a:ext uri="{FF2B5EF4-FFF2-40B4-BE49-F238E27FC236}">
                <a16:creationId xmlns:a16="http://schemas.microsoft.com/office/drawing/2014/main" id="{A2E861A3-F23C-46B8-A38A-4A22E453D9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43" name="Freeform 6">
              <a:extLst>
                <a:ext uri="{FF2B5EF4-FFF2-40B4-BE49-F238E27FC236}">
                  <a16:creationId xmlns:a16="http://schemas.microsoft.com/office/drawing/2014/main" id="{8BC3D220-643B-4160-B5A9-59DF5D21F4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4" name="Freeform 7">
              <a:extLst>
                <a:ext uri="{FF2B5EF4-FFF2-40B4-BE49-F238E27FC236}">
                  <a16:creationId xmlns:a16="http://schemas.microsoft.com/office/drawing/2014/main" id="{B92237DE-D518-4625-8392-66D7084588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5" name="Freeform 8">
              <a:extLst>
                <a:ext uri="{FF2B5EF4-FFF2-40B4-BE49-F238E27FC236}">
                  <a16:creationId xmlns:a16="http://schemas.microsoft.com/office/drawing/2014/main" id="{F290F0DD-E80A-4263-94E1-A41F57D84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6" name="Freeform 9">
              <a:extLst>
                <a:ext uri="{FF2B5EF4-FFF2-40B4-BE49-F238E27FC236}">
                  <a16:creationId xmlns:a16="http://schemas.microsoft.com/office/drawing/2014/main" id="{D78EA7D2-CCEA-435E-873D-36BF0522FF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7" name="Freeform 10">
              <a:extLst>
                <a:ext uri="{FF2B5EF4-FFF2-40B4-BE49-F238E27FC236}">
                  <a16:creationId xmlns:a16="http://schemas.microsoft.com/office/drawing/2014/main" id="{9DFA731E-D6BB-42CC-AA05-64023DC81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8" name="Freeform 11">
              <a:extLst>
                <a:ext uri="{FF2B5EF4-FFF2-40B4-BE49-F238E27FC236}">
                  <a16:creationId xmlns:a16="http://schemas.microsoft.com/office/drawing/2014/main" id="{B00D0483-90FB-4EB4-9770-CA8A310D50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TextBox 2">
            <a:extLst>
              <a:ext uri="{FF2B5EF4-FFF2-40B4-BE49-F238E27FC236}">
                <a16:creationId xmlns:a16="http://schemas.microsoft.com/office/drawing/2014/main" id="{8607F25B-442A-81BE-781F-F1BB917EE6F0}"/>
              </a:ext>
            </a:extLst>
          </p:cNvPr>
          <p:cNvSpPr txBox="1"/>
          <p:nvPr/>
        </p:nvSpPr>
        <p:spPr>
          <a:xfrm>
            <a:off x="1113234" y="685800"/>
            <a:ext cx="3209196" cy="175259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a:ln w="3175" cmpd="sng">
                  <a:noFill/>
                </a:ln>
                <a:latin typeface="+mj-lt"/>
                <a:ea typeface="+mj-ea"/>
                <a:cs typeface="+mj-cs"/>
              </a:rPr>
              <a:t>Marketing Management			</a:t>
            </a:r>
          </a:p>
        </p:txBody>
      </p:sp>
      <p:sp>
        <p:nvSpPr>
          <p:cNvPr id="4" name="TextBox 3">
            <a:extLst>
              <a:ext uri="{FF2B5EF4-FFF2-40B4-BE49-F238E27FC236}">
                <a16:creationId xmlns:a16="http://schemas.microsoft.com/office/drawing/2014/main" id="{A3D21B61-DCE7-E6D3-595E-8519A807CEFD}"/>
              </a:ext>
            </a:extLst>
          </p:cNvPr>
          <p:cNvSpPr txBox="1"/>
          <p:nvPr/>
        </p:nvSpPr>
        <p:spPr>
          <a:xfrm>
            <a:off x="1113232" y="2226971"/>
            <a:ext cx="3209197" cy="3124201"/>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spcBef>
                <a:spcPct val="20000"/>
              </a:spcBef>
              <a:spcAft>
                <a:spcPts val="600"/>
              </a:spcAft>
              <a:buClr>
                <a:schemeClr val="accent1">
                  <a:lumMod val="75000"/>
                </a:schemeClr>
              </a:buClr>
              <a:buSzPct val="145000"/>
            </a:pPr>
            <a:r>
              <a:rPr lang="en-US" b="1"/>
              <a:t>Level 1:</a:t>
            </a:r>
            <a:r>
              <a:rPr lang="en-US"/>
              <a:t> Introduction to Business &amp; Marketing​</a:t>
            </a:r>
          </a:p>
          <a:p>
            <a:pPr>
              <a:spcBef>
                <a:spcPct val="20000"/>
              </a:spcBef>
              <a:spcAft>
                <a:spcPts val="600"/>
              </a:spcAft>
              <a:buClr>
                <a:schemeClr val="accent1">
                  <a:lumMod val="75000"/>
                </a:schemeClr>
              </a:buClr>
              <a:buSzPct val="145000"/>
            </a:pPr>
            <a:r>
              <a:rPr lang="en-US" b="1"/>
              <a:t>Level 2:</a:t>
            </a:r>
            <a:r>
              <a:rPr lang="en-US"/>
              <a:t> Marketing &amp; Management I Principles​</a:t>
            </a:r>
          </a:p>
          <a:p>
            <a:pPr>
              <a:spcBef>
                <a:spcPct val="20000"/>
              </a:spcBef>
              <a:spcAft>
                <a:spcPts val="600"/>
              </a:spcAft>
              <a:buClr>
                <a:schemeClr val="accent1">
                  <a:lumMod val="75000"/>
                </a:schemeClr>
              </a:buClr>
              <a:buSzPct val="145000"/>
            </a:pPr>
            <a:r>
              <a:rPr lang="en-US" b="1"/>
              <a:t>Level 3:</a:t>
            </a:r>
            <a:r>
              <a:rPr lang="en-US"/>
              <a:t> SDC Principles of Marketing​</a:t>
            </a:r>
          </a:p>
          <a:p>
            <a:pPr>
              <a:spcBef>
                <a:spcPct val="20000"/>
              </a:spcBef>
              <a:spcAft>
                <a:spcPts val="600"/>
              </a:spcAft>
              <a:buClr>
                <a:schemeClr val="accent1">
                  <a:lumMod val="75000"/>
                </a:schemeClr>
              </a:buClr>
              <a:buSzPct val="145000"/>
            </a:pPr>
            <a:r>
              <a:rPr lang="en-US" b="1"/>
              <a:t>Level 4:</a:t>
            </a:r>
            <a:r>
              <a:rPr lang="en-US"/>
              <a:t> Business &amp; Entrepreneurship Practicum​</a:t>
            </a:r>
          </a:p>
          <a:p>
            <a:pPr>
              <a:spcBef>
                <a:spcPct val="20000"/>
              </a:spcBef>
              <a:spcAft>
                <a:spcPts val="600"/>
              </a:spcAft>
              <a:buClr>
                <a:schemeClr val="accent1">
                  <a:lumMod val="75000"/>
                </a:schemeClr>
              </a:buClr>
              <a:buSzPct val="145000"/>
            </a:pPr>
            <a:r>
              <a:rPr lang="en-US"/>
              <a:t>Marketing Management WBL​</a:t>
            </a:r>
          </a:p>
        </p:txBody>
      </p:sp>
      <p:sp>
        <p:nvSpPr>
          <p:cNvPr id="54" name="Rounded Rectangle 16">
            <a:extLst>
              <a:ext uri="{FF2B5EF4-FFF2-40B4-BE49-F238E27FC236}">
                <a16:creationId xmlns:a16="http://schemas.microsoft.com/office/drawing/2014/main" id="{DD7EED39-224E-4230-8FD1-B1E1AF6C6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648931"/>
            <a:ext cx="405526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words&#10;&#10;Description automatically generated">
            <a:extLst>
              <a:ext uri="{FF2B5EF4-FFF2-40B4-BE49-F238E27FC236}">
                <a16:creationId xmlns:a16="http://schemas.microsoft.com/office/drawing/2014/main" id="{63F67AAC-49BE-36A0-BC98-2A71206BF5EA}"/>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369" r="17940" b="3"/>
          <a:stretch/>
        </p:blipFill>
        <p:spPr>
          <a:xfrm>
            <a:off x="4825805" y="1011765"/>
            <a:ext cx="3558115" cy="4546708"/>
          </a:xfrm>
          <a:prstGeom prst="rect">
            <a:avLst/>
          </a:prstGeom>
        </p:spPr>
      </p:pic>
      <p:sp>
        <p:nvSpPr>
          <p:cNvPr id="5" name="TextBox 4">
            <a:extLst>
              <a:ext uri="{FF2B5EF4-FFF2-40B4-BE49-F238E27FC236}">
                <a16:creationId xmlns:a16="http://schemas.microsoft.com/office/drawing/2014/main" id="{0D39EEE2-4020-EC2B-EAEB-101522088C11}"/>
              </a:ext>
            </a:extLst>
          </p:cNvPr>
          <p:cNvSpPr txBox="1"/>
          <p:nvPr/>
        </p:nvSpPr>
        <p:spPr>
          <a:xfrm>
            <a:off x="2287932" y="6023174"/>
            <a:ext cx="2668661" cy="723275"/>
          </a:xfrm>
          <a:prstGeom prst="rect">
            <a:avLst/>
          </a:prstGeom>
          <a:noFill/>
        </p:spPr>
        <p:txBody>
          <a:bodyPr wrap="square" lIns="91440" tIns="45720" rIns="91440" bIns="45720" anchor="t">
            <a:spAutoFit/>
          </a:bodyPr>
          <a:lstStyle/>
          <a:p>
            <a:pPr>
              <a:spcAft>
                <a:spcPts val="600"/>
              </a:spcAft>
            </a:pPr>
            <a:r>
              <a:rPr lang="en-US">
                <a:ea typeface="+mn-lt"/>
                <a:cs typeface="+mn-lt"/>
                <a:hlinkClick r:id="rId5"/>
              </a:rPr>
              <a:t>Click here for more info</a:t>
            </a:r>
            <a:endParaRPr lang="en-US">
              <a:ea typeface="+mn-lt"/>
              <a:cs typeface="+mn-lt"/>
            </a:endParaRPr>
          </a:p>
          <a:p>
            <a:pPr>
              <a:spcAft>
                <a:spcPts val="600"/>
              </a:spcAft>
            </a:pPr>
            <a:endParaRPr lang="en-US">
              <a:cs typeface="Calibri"/>
            </a:endParaRPr>
          </a:p>
        </p:txBody>
      </p:sp>
      <p:sp>
        <p:nvSpPr>
          <p:cNvPr id="8" name="TextBox 7">
            <a:extLst>
              <a:ext uri="{FF2B5EF4-FFF2-40B4-BE49-F238E27FC236}">
                <a16:creationId xmlns:a16="http://schemas.microsoft.com/office/drawing/2014/main" id="{EF6D2F95-DC8B-2272-BB2E-8F0BD752947A}"/>
              </a:ext>
            </a:extLst>
          </p:cNvPr>
          <p:cNvSpPr txBox="1"/>
          <p:nvPr/>
        </p:nvSpPr>
        <p:spPr>
          <a:xfrm>
            <a:off x="5998332" y="5358418"/>
            <a:ext cx="238558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a:extLst>
                    <a:ext uri="{A12FA001-AC4F-418D-AE19-62706E023703}">
                      <ahyp:hlinkClr xmlns:ahyp="http://schemas.microsoft.com/office/drawing/2018/hyperlinkcolor" val="tx"/>
                    </a:ext>
                  </a:extLst>
                </a:hlinkClick>
              </a:rPr>
              <a:t>CC BY-NC</a:t>
            </a:r>
            <a:r>
              <a:rPr lang="en-US" sz="700">
                <a:solidFill>
                  <a:srgbClr val="FFFFFF"/>
                </a:solidFill>
              </a:rPr>
              <a:t>.</a:t>
            </a:r>
          </a:p>
        </p:txBody>
      </p:sp>
    </p:spTree>
    <p:extLst>
      <p:ext uri="{BB962C8B-B14F-4D97-AF65-F5344CB8AC3E}">
        <p14:creationId xmlns:p14="http://schemas.microsoft.com/office/powerpoint/2010/main" val="559375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697A838-1992-3964-B82D-BD4E99778826}"/>
              </a:ext>
            </a:extLst>
          </p:cNvPr>
          <p:cNvPicPr>
            <a:picLocks noChangeAspect="1"/>
          </p:cNvPicPr>
          <p:nvPr/>
        </p:nvPicPr>
        <p:blipFill>
          <a:blip r:embed="rId2"/>
          <a:stretch>
            <a:fillRect/>
          </a:stretch>
        </p:blipFill>
        <p:spPr>
          <a:xfrm>
            <a:off x="4176" y="-42930"/>
            <a:ext cx="4202922" cy="2645352"/>
          </a:xfrm>
          <a:prstGeom prst="rect">
            <a:avLst/>
          </a:prstGeom>
        </p:spPr>
      </p:pic>
      <p:sp>
        <p:nvSpPr>
          <p:cNvPr id="5" name="TextBox 4">
            <a:extLst>
              <a:ext uri="{FF2B5EF4-FFF2-40B4-BE49-F238E27FC236}">
                <a16:creationId xmlns:a16="http://schemas.microsoft.com/office/drawing/2014/main" id="{39DED802-F568-4444-8A43-947B8237E7C5}"/>
              </a:ext>
            </a:extLst>
          </p:cNvPr>
          <p:cNvSpPr txBox="1"/>
          <p:nvPr/>
        </p:nvSpPr>
        <p:spPr>
          <a:xfrm>
            <a:off x="5012389" y="139521"/>
            <a:ext cx="3904663" cy="646331"/>
          </a:xfrm>
          <a:prstGeom prst="rect">
            <a:avLst/>
          </a:prstGeom>
          <a:noFill/>
        </p:spPr>
        <p:txBody>
          <a:bodyPr wrap="square" lIns="91440" tIns="45720" rIns="91440" bIns="45720" rtlCol="0" anchor="t">
            <a:spAutoFit/>
          </a:bodyPr>
          <a:lstStyle/>
          <a:p>
            <a:r>
              <a:rPr lang="en-US" sz="3600">
                <a:latin typeface="Century Schoolbook"/>
              </a:rPr>
              <a:t>Mechatronics</a:t>
            </a:r>
          </a:p>
        </p:txBody>
      </p:sp>
      <p:sp>
        <p:nvSpPr>
          <p:cNvPr id="6" name="TextBox 5">
            <a:extLst>
              <a:ext uri="{FF2B5EF4-FFF2-40B4-BE49-F238E27FC236}">
                <a16:creationId xmlns:a16="http://schemas.microsoft.com/office/drawing/2014/main" id="{02764999-4863-9921-43FC-B0CCA52494CB}"/>
              </a:ext>
            </a:extLst>
          </p:cNvPr>
          <p:cNvSpPr txBox="1"/>
          <p:nvPr/>
        </p:nvSpPr>
        <p:spPr>
          <a:xfrm>
            <a:off x="4576379" y="5973496"/>
            <a:ext cx="5147353" cy="369332"/>
          </a:xfrm>
          <a:prstGeom prst="rect">
            <a:avLst/>
          </a:prstGeom>
          <a:noFill/>
        </p:spPr>
        <p:txBody>
          <a:bodyPr wrap="square" lIns="91440" tIns="45720" rIns="91440" bIns="45720" rtlCol="0" anchor="t">
            <a:spAutoFit/>
          </a:bodyPr>
          <a:lstStyle/>
          <a:p>
            <a:r>
              <a:rPr lang="en-US">
                <a:ea typeface="+mn-lt"/>
                <a:cs typeface="+mn-lt"/>
                <a:hlinkClick r:id="rId3"/>
              </a:rPr>
              <a:t>Click here for  more info</a:t>
            </a:r>
            <a:endParaRPr lang="en-US"/>
          </a:p>
        </p:txBody>
      </p:sp>
      <p:graphicFrame>
        <p:nvGraphicFramePr>
          <p:cNvPr id="7" name="Table 7">
            <a:extLst>
              <a:ext uri="{FF2B5EF4-FFF2-40B4-BE49-F238E27FC236}">
                <a16:creationId xmlns:a16="http://schemas.microsoft.com/office/drawing/2014/main" id="{D1A60AF1-00EB-1040-A9E8-F865CA2601B2}"/>
              </a:ext>
            </a:extLst>
          </p:cNvPr>
          <p:cNvGraphicFramePr>
            <a:graphicFrameLocks noGrp="1"/>
          </p:cNvGraphicFramePr>
          <p:nvPr>
            <p:extLst>
              <p:ext uri="{D42A27DB-BD31-4B8C-83A1-F6EECF244321}">
                <p14:modId xmlns:p14="http://schemas.microsoft.com/office/powerpoint/2010/main" val="1651171391"/>
              </p:ext>
            </p:extLst>
          </p:nvPr>
        </p:nvGraphicFramePr>
        <p:xfrm>
          <a:off x="4539802" y="1191295"/>
          <a:ext cx="4240884" cy="2696520"/>
        </p:xfrm>
        <a:graphic>
          <a:graphicData uri="http://schemas.openxmlformats.org/drawingml/2006/table">
            <a:tbl>
              <a:tblPr firstRow="1" bandRow="1">
                <a:tableStyleId>{7DF18680-E054-41AD-8BC1-D1AEF772440D}</a:tableStyleId>
              </a:tblPr>
              <a:tblGrid>
                <a:gridCol w="4240884">
                  <a:extLst>
                    <a:ext uri="{9D8B030D-6E8A-4147-A177-3AD203B41FA5}">
                      <a16:colId xmlns:a16="http://schemas.microsoft.com/office/drawing/2014/main" val="4062245936"/>
                    </a:ext>
                  </a:extLst>
                </a:gridCol>
              </a:tblGrid>
              <a:tr h="531431">
                <a:tc>
                  <a:txBody>
                    <a:bodyPr/>
                    <a:lstStyle/>
                    <a:p>
                      <a:pPr algn="l" fontAlgn="b"/>
                      <a:r>
                        <a:rPr lang="en-US" sz="1800" b="1" i="0" u="none" strike="noStrike">
                          <a:solidFill>
                            <a:schemeClr val="bg1"/>
                          </a:solidFill>
                          <a:effectLst/>
                          <a:latin typeface="Calibri"/>
                        </a:rPr>
                        <a:t>Level 1: </a:t>
                      </a:r>
                      <a:r>
                        <a:rPr lang="en-US" sz="1800" b="0" i="0" u="none" strike="noStrike">
                          <a:solidFill>
                            <a:schemeClr val="bg1"/>
                          </a:solidFill>
                          <a:effectLst/>
                          <a:latin typeface="Calibri"/>
                        </a:rPr>
                        <a:t>Principles of Manufacturing</a:t>
                      </a:r>
                    </a:p>
                  </a:txBody>
                  <a:tcPr marL="6350" marR="6350" marT="6350" anchor="b">
                    <a:solidFill>
                      <a:schemeClr val="accent1">
                        <a:lumMod val="50000"/>
                      </a:schemeClr>
                    </a:solidFill>
                  </a:tcPr>
                </a:tc>
                <a:extLst>
                  <a:ext uri="{0D108BD9-81ED-4DB2-BD59-A6C34878D82A}">
                    <a16:rowId xmlns:a16="http://schemas.microsoft.com/office/drawing/2014/main" val="2674160921"/>
                  </a:ext>
                </a:extLst>
              </a:tr>
              <a:tr h="590479">
                <a:tc>
                  <a:txBody>
                    <a:bodyPr/>
                    <a:lstStyle/>
                    <a:p>
                      <a:pPr algn="l" fontAlgn="b"/>
                      <a:r>
                        <a:rPr lang="en-US" sz="1800" b="1" i="0" u="none" strike="noStrike">
                          <a:solidFill>
                            <a:schemeClr val="bg1"/>
                          </a:solidFill>
                          <a:effectLst/>
                          <a:latin typeface="Calibri"/>
                        </a:rPr>
                        <a:t>Level 2:</a:t>
                      </a:r>
                      <a:r>
                        <a:rPr lang="en-US" sz="1800" b="0" i="0" u="none" strike="noStrike">
                          <a:solidFill>
                            <a:schemeClr val="bg1"/>
                          </a:solidFill>
                          <a:effectLst/>
                          <a:latin typeface="Calibri"/>
                        </a:rPr>
                        <a:t> Robotics &amp; Automated Systems</a:t>
                      </a:r>
                    </a:p>
                  </a:txBody>
                  <a:tcPr marL="6350" marR="6350" marT="6350" anchor="b">
                    <a:solidFill>
                      <a:schemeClr val="tx2">
                        <a:lumMod val="50000"/>
                        <a:lumOff val="50000"/>
                      </a:schemeClr>
                    </a:solidFill>
                  </a:tcPr>
                </a:tc>
                <a:extLst>
                  <a:ext uri="{0D108BD9-81ED-4DB2-BD59-A6C34878D82A}">
                    <a16:rowId xmlns:a16="http://schemas.microsoft.com/office/drawing/2014/main" val="883492934"/>
                  </a:ext>
                </a:extLst>
              </a:tr>
              <a:tr h="531431">
                <a:tc>
                  <a:txBody>
                    <a:bodyPr/>
                    <a:lstStyle/>
                    <a:p>
                      <a:pPr lvl="0" algn="l">
                        <a:buNone/>
                      </a:pPr>
                      <a:r>
                        <a:rPr lang="en-US" sz="1800" b="1" i="0" u="none" strike="noStrike">
                          <a:solidFill>
                            <a:schemeClr val="bg1"/>
                          </a:solidFill>
                          <a:effectLst/>
                          <a:latin typeface="Calibri"/>
                        </a:rPr>
                        <a:t> Level 3:</a:t>
                      </a:r>
                      <a:r>
                        <a:rPr lang="en-US" sz="1800" b="0" i="0" u="none" strike="noStrike">
                          <a:solidFill>
                            <a:schemeClr val="bg1"/>
                          </a:solidFill>
                          <a:effectLst/>
                          <a:latin typeface="Calibri"/>
                        </a:rPr>
                        <a:t> Mechatronics 1 </a:t>
                      </a:r>
                    </a:p>
                  </a:txBody>
                  <a:tcPr marL="6350" marR="6350" marT="6350" anchor="b">
                    <a:solidFill>
                      <a:schemeClr val="accent1">
                        <a:lumMod val="50000"/>
                      </a:schemeClr>
                    </a:solidFill>
                  </a:tcPr>
                </a:tc>
                <a:extLst>
                  <a:ext uri="{0D108BD9-81ED-4DB2-BD59-A6C34878D82A}">
                    <a16:rowId xmlns:a16="http://schemas.microsoft.com/office/drawing/2014/main" val="1807524213"/>
                  </a:ext>
                </a:extLst>
              </a:tr>
              <a:tr h="531431">
                <a:tc>
                  <a:txBody>
                    <a:bodyPr/>
                    <a:lstStyle/>
                    <a:p>
                      <a:pPr lvl="0" algn="l">
                        <a:buNone/>
                      </a:pPr>
                      <a:r>
                        <a:rPr lang="en-US" sz="1800" b="1" i="0" u="none" strike="noStrike">
                          <a:solidFill>
                            <a:schemeClr val="bg1"/>
                          </a:solidFill>
                          <a:effectLst/>
                          <a:latin typeface="Calibri"/>
                        </a:rPr>
                        <a:t> Level 4:</a:t>
                      </a:r>
                      <a:r>
                        <a:rPr lang="en-US" sz="1800" b="0" i="0" u="none" strike="noStrike">
                          <a:solidFill>
                            <a:schemeClr val="bg1"/>
                          </a:solidFill>
                          <a:effectLst/>
                          <a:latin typeface="Calibri"/>
                        </a:rPr>
                        <a:t> Mechatronics 2 </a:t>
                      </a:r>
                    </a:p>
                  </a:txBody>
                  <a:tcPr marL="6350" marR="6350" marT="6350" anchor="b">
                    <a:solidFill>
                      <a:schemeClr val="tx2">
                        <a:lumMod val="50000"/>
                        <a:lumOff val="50000"/>
                      </a:schemeClr>
                    </a:solidFill>
                  </a:tcPr>
                </a:tc>
                <a:extLst>
                  <a:ext uri="{0D108BD9-81ED-4DB2-BD59-A6C34878D82A}">
                    <a16:rowId xmlns:a16="http://schemas.microsoft.com/office/drawing/2014/main" val="3460485343"/>
                  </a:ext>
                </a:extLst>
              </a:tr>
              <a:tr h="511748">
                <a:tc>
                  <a:txBody>
                    <a:bodyPr/>
                    <a:lstStyle/>
                    <a:p>
                      <a:pPr lvl="0" algn="l">
                        <a:buNone/>
                      </a:pPr>
                      <a:r>
                        <a:rPr lang="en-US" sz="1800" b="1" i="0" u="none" strike="noStrike">
                          <a:solidFill>
                            <a:schemeClr val="bg1"/>
                          </a:solidFill>
                          <a:effectLst/>
                          <a:latin typeface="Calibri"/>
                        </a:rPr>
                        <a:t>Level 4:</a:t>
                      </a:r>
                      <a:r>
                        <a:rPr lang="en-US" sz="1800" b="0" i="0" u="none" strike="noStrike">
                          <a:solidFill>
                            <a:schemeClr val="bg1"/>
                          </a:solidFill>
                          <a:effectLst/>
                          <a:latin typeface="Calibri"/>
                        </a:rPr>
                        <a:t> Manufacturing Practicum</a:t>
                      </a:r>
                    </a:p>
                  </a:txBody>
                  <a:tcPr marL="6350" marR="6350" marT="6350" anchor="b">
                    <a:solidFill>
                      <a:schemeClr val="accent1">
                        <a:lumMod val="50000"/>
                      </a:schemeClr>
                    </a:solidFill>
                  </a:tcPr>
                </a:tc>
                <a:extLst>
                  <a:ext uri="{0D108BD9-81ED-4DB2-BD59-A6C34878D82A}">
                    <a16:rowId xmlns:a16="http://schemas.microsoft.com/office/drawing/2014/main" val="1196226012"/>
                  </a:ext>
                </a:extLst>
              </a:tr>
            </a:tbl>
          </a:graphicData>
        </a:graphic>
      </p:graphicFrame>
      <p:pic>
        <p:nvPicPr>
          <p:cNvPr id="8" name="Picture 7" descr="A machine with wires and wires&#10;&#10;Description automatically generated">
            <a:extLst>
              <a:ext uri="{FF2B5EF4-FFF2-40B4-BE49-F238E27FC236}">
                <a16:creationId xmlns:a16="http://schemas.microsoft.com/office/drawing/2014/main" id="{39786092-A370-050B-43D1-C1BAF1AB6BE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366" y="2329831"/>
            <a:ext cx="4239296" cy="4580930"/>
          </a:xfrm>
          <a:prstGeom prst="rect">
            <a:avLst/>
          </a:prstGeom>
        </p:spPr>
      </p:pic>
      <p:sp>
        <p:nvSpPr>
          <p:cNvPr id="2" name="TextBox 1">
            <a:extLst>
              <a:ext uri="{FF2B5EF4-FFF2-40B4-BE49-F238E27FC236}">
                <a16:creationId xmlns:a16="http://schemas.microsoft.com/office/drawing/2014/main" id="{AB30B02C-F411-D56E-2BEF-96E4228DA107}"/>
              </a:ext>
            </a:extLst>
          </p:cNvPr>
          <p:cNvSpPr txBox="1"/>
          <p:nvPr/>
        </p:nvSpPr>
        <p:spPr>
          <a:xfrm>
            <a:off x="4699544" y="4022575"/>
            <a:ext cx="372824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solidFill>
                  <a:srgbClr val="0070C0"/>
                </a:solidFill>
              </a:rPr>
              <a:t>*If you took Principles of Engineering Technology at SHHS, you may sign up for Level 2: Robotics &amp; Automated Systems. </a:t>
            </a:r>
          </a:p>
        </p:txBody>
      </p:sp>
    </p:spTree>
    <p:extLst>
      <p:ext uri="{BB962C8B-B14F-4D97-AF65-F5344CB8AC3E}">
        <p14:creationId xmlns:p14="http://schemas.microsoft.com/office/powerpoint/2010/main" val="3836144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FF78026-DEBB-4D5A-9A4E-872456603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05E1684-CF44-4EAD-B3A4-FCE98461F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C0FFADE-A54F-A93B-4CD4-7167BF4896F1}"/>
              </a:ext>
            </a:extLst>
          </p:cNvPr>
          <p:cNvPicPr>
            <a:picLocks noChangeAspect="1"/>
          </p:cNvPicPr>
          <p:nvPr/>
        </p:nvPicPr>
        <p:blipFill rotWithShape="1">
          <a:blip r:embed="rId3"/>
          <a:srcRect l="13354" r="1561" b="-2"/>
          <a:stretch/>
        </p:blipFill>
        <p:spPr>
          <a:xfrm>
            <a:off x="4084688" y="3267840"/>
            <a:ext cx="3694886" cy="2887881"/>
          </a:xfrm>
          <a:prstGeom prst="rect">
            <a:avLst/>
          </a:prstGeom>
        </p:spPr>
      </p:pic>
      <p:pic>
        <p:nvPicPr>
          <p:cNvPr id="14" name="Picture 13">
            <a:extLst>
              <a:ext uri="{FF2B5EF4-FFF2-40B4-BE49-F238E27FC236}">
                <a16:creationId xmlns:a16="http://schemas.microsoft.com/office/drawing/2014/main" id="{031F48BC-5613-24D5-A4FE-6A3103C9E107}"/>
              </a:ext>
            </a:extLst>
          </p:cNvPr>
          <p:cNvPicPr>
            <a:picLocks noChangeAspect="1"/>
          </p:cNvPicPr>
          <p:nvPr/>
        </p:nvPicPr>
        <p:blipFill rotWithShape="1">
          <a:blip r:embed="rId4"/>
          <a:srcRect l="5504" r="11580" b="3"/>
          <a:stretch/>
        </p:blipFill>
        <p:spPr>
          <a:xfrm>
            <a:off x="1205710" y="643467"/>
            <a:ext cx="3666820" cy="3150809"/>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5" name="Rectangle 1">
            <a:extLst>
              <a:ext uri="{FF2B5EF4-FFF2-40B4-BE49-F238E27FC236}">
                <a16:creationId xmlns:a16="http://schemas.microsoft.com/office/drawing/2014/main" id="{40B1271C-EB16-3D27-FBA6-8CB8D1B0B716}"/>
              </a:ext>
            </a:extLst>
          </p:cNvPr>
          <p:cNvSpPr>
            <a:spLocks noChangeArrowheads="1"/>
          </p:cNvSpPr>
          <p:nvPr/>
        </p:nvSpPr>
        <p:spPr bwMode="auto">
          <a:xfrm>
            <a:off x="1355531" y="1671046"/>
            <a:ext cx="3137111"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defTabSz="731520" eaLnBrk="0" fontAlgn="base" hangingPunct="0">
              <a:spcBef>
                <a:spcPct val="0"/>
              </a:spcBef>
              <a:spcAft>
                <a:spcPts val="480"/>
              </a:spcAft>
            </a:pPr>
            <a:br>
              <a:rPr lang="en-US" altLang="en-US" sz="1440" kern="1200">
                <a:solidFill>
                  <a:schemeClr val="tx1"/>
                </a:solidFill>
                <a:latin typeface="Arial" panose="020B0604020202020204" pitchFamily="34" charset="0"/>
                <a:ea typeface="+mn-ea"/>
                <a:cs typeface="+mn-cs"/>
              </a:rPr>
            </a:br>
            <a:endParaRPr kumimoji="0" lang="en-US" altLang="en-US"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32BAF69C-A97B-2AAC-4B2A-2DFDC9361DB9}"/>
              </a:ext>
            </a:extLst>
          </p:cNvPr>
          <p:cNvSpPr txBox="1"/>
          <p:nvPr/>
        </p:nvSpPr>
        <p:spPr>
          <a:xfrm>
            <a:off x="4992918" y="769167"/>
            <a:ext cx="2974667" cy="646331"/>
          </a:xfrm>
          <a:prstGeom prst="rect">
            <a:avLst/>
          </a:prstGeom>
          <a:noFill/>
        </p:spPr>
        <p:txBody>
          <a:bodyPr wrap="square" lIns="91440" tIns="45720" rIns="91440" bIns="45720" rtlCol="0" anchor="t">
            <a:spAutoFit/>
          </a:bodyPr>
          <a:lstStyle/>
          <a:p>
            <a:pPr defTabSz="731520" eaLnBrk="0" fontAlgn="base" hangingPunct="0">
              <a:spcBef>
                <a:spcPct val="0"/>
              </a:spcBef>
              <a:spcAft>
                <a:spcPts val="480"/>
              </a:spcAft>
            </a:pPr>
            <a:r>
              <a:rPr lang="en-US" altLang="en-US" sz="3600" kern="1200">
                <a:solidFill>
                  <a:srgbClr val="555555"/>
                </a:solidFill>
                <a:latin typeface="Jumble"/>
                <a:ea typeface="+mn-ea"/>
                <a:cs typeface="Arial"/>
              </a:rPr>
              <a:t>VISUAL ARTS</a:t>
            </a:r>
            <a:endParaRPr lang="en-US" altLang="en-US" sz="3600" b="0" i="0" u="none" strike="noStrike" cap="none" normalizeH="0" baseline="0">
              <a:ln>
                <a:noFill/>
              </a:ln>
              <a:solidFill>
                <a:srgbClr val="555555"/>
              </a:solidFill>
              <a:effectLst/>
              <a:latin typeface="Jumble"/>
              <a:cs typeface="Arial"/>
            </a:endParaRPr>
          </a:p>
        </p:txBody>
      </p:sp>
      <p:graphicFrame>
        <p:nvGraphicFramePr>
          <p:cNvPr id="2" name="Table 1">
            <a:extLst>
              <a:ext uri="{FF2B5EF4-FFF2-40B4-BE49-F238E27FC236}">
                <a16:creationId xmlns:a16="http://schemas.microsoft.com/office/drawing/2014/main" id="{4103342A-90D8-1658-6769-E458A0588B53}"/>
              </a:ext>
            </a:extLst>
          </p:cNvPr>
          <p:cNvGraphicFramePr>
            <a:graphicFrameLocks noGrp="1"/>
          </p:cNvGraphicFramePr>
          <p:nvPr>
            <p:extLst>
              <p:ext uri="{D42A27DB-BD31-4B8C-83A1-F6EECF244321}">
                <p14:modId xmlns:p14="http://schemas.microsoft.com/office/powerpoint/2010/main" val="2472734498"/>
              </p:ext>
            </p:extLst>
          </p:nvPr>
        </p:nvGraphicFramePr>
        <p:xfrm>
          <a:off x="1052174" y="3943320"/>
          <a:ext cx="2899867" cy="2087880"/>
        </p:xfrm>
        <a:graphic>
          <a:graphicData uri="http://schemas.openxmlformats.org/drawingml/2006/table">
            <a:tbl>
              <a:tblPr/>
              <a:tblGrid>
                <a:gridCol w="2899867">
                  <a:extLst>
                    <a:ext uri="{9D8B030D-6E8A-4147-A177-3AD203B41FA5}">
                      <a16:colId xmlns:a16="http://schemas.microsoft.com/office/drawing/2014/main" val="1737247947"/>
                    </a:ext>
                  </a:extLst>
                </a:gridCol>
              </a:tblGrid>
              <a:tr h="222217">
                <a:tc>
                  <a:txBody>
                    <a:bodyPr/>
                    <a:lstStyle/>
                    <a:p>
                      <a:pPr rtl="0" fontAlgn="b">
                        <a:spcBef>
                          <a:spcPts val="0"/>
                        </a:spcBef>
                        <a:spcAft>
                          <a:spcPts val="0"/>
                        </a:spcAft>
                      </a:pPr>
                      <a:r>
                        <a:rPr lang="en-US" sz="2000" b="0" i="0" u="none" strike="noStrike">
                          <a:solidFill>
                            <a:srgbClr val="002060"/>
                          </a:solidFill>
                          <a:effectLst/>
                          <a:latin typeface="Calibri"/>
                        </a:rPr>
                        <a:t>Visual Art I </a:t>
                      </a:r>
                      <a:endParaRPr lang="en-US" sz="2000">
                        <a:solidFill>
                          <a:srgbClr val="002060"/>
                        </a:solidFill>
                        <a:effectLst/>
                      </a:endParaRPr>
                    </a:p>
                  </a:txBody>
                  <a:tcPr marL="12700" marR="12700" marT="12700" marB="635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gradFill>
                      <a:gsLst>
                        <a:gs pos="0">
                          <a:schemeClr val="accent6">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2961605"/>
                  </a:ext>
                </a:extLst>
              </a:tr>
              <a:tr h="222217">
                <a:tc>
                  <a:txBody>
                    <a:bodyPr/>
                    <a:lstStyle/>
                    <a:p>
                      <a:pPr rtl="0" fontAlgn="b">
                        <a:spcBef>
                          <a:spcPts val="0"/>
                        </a:spcBef>
                        <a:spcAft>
                          <a:spcPts val="0"/>
                        </a:spcAft>
                      </a:pPr>
                      <a:r>
                        <a:rPr lang="en-US" sz="2000" b="0" i="0" u="none" strike="noStrike">
                          <a:solidFill>
                            <a:srgbClr val="002060"/>
                          </a:solidFill>
                          <a:effectLst/>
                          <a:latin typeface="Calibri"/>
                        </a:rPr>
                        <a:t>Visual Arts II  </a:t>
                      </a:r>
                      <a:endParaRPr lang="en-US" sz="2000">
                        <a:solidFill>
                          <a:srgbClr val="002060"/>
                        </a:solidFill>
                        <a:effectLst/>
                      </a:endParaRPr>
                    </a:p>
                  </a:txBody>
                  <a:tcPr marL="12700" marR="12700" marT="12700" marB="635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gradFill>
                      <a:gsLst>
                        <a:gs pos="0">
                          <a:schemeClr val="accent6">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860995795"/>
                  </a:ext>
                </a:extLst>
              </a:tr>
              <a:tr h="222217">
                <a:tc>
                  <a:txBody>
                    <a:bodyPr/>
                    <a:lstStyle/>
                    <a:p>
                      <a:pPr lvl="0">
                        <a:spcBef>
                          <a:spcPts val="0"/>
                        </a:spcBef>
                        <a:spcAft>
                          <a:spcPts val="0"/>
                        </a:spcAft>
                        <a:buNone/>
                      </a:pPr>
                      <a:r>
                        <a:rPr lang="en-US" sz="2000" b="0" i="0" u="none" strike="noStrike">
                          <a:solidFill>
                            <a:srgbClr val="002060"/>
                          </a:solidFill>
                          <a:effectLst/>
                          <a:latin typeface="Calibri"/>
                        </a:rPr>
                        <a:t>Visual Arts III</a:t>
                      </a:r>
                    </a:p>
                  </a:txBody>
                  <a:tcPr marL="12700" marR="12700" marT="12700" marB="63500" anchor="b">
                    <a:lnL w="9524">
                      <a:solidFill>
                        <a:srgbClr val="000000"/>
                      </a:solidFill>
                    </a:lnL>
                    <a:lnR w="9524">
                      <a:solidFill>
                        <a:srgbClr val="000000"/>
                      </a:solidFill>
                    </a:lnR>
                    <a:lnT w="9525" cap="flat" cmpd="sng" algn="ctr">
                      <a:solidFill>
                        <a:srgbClr val="000000"/>
                      </a:solidFill>
                      <a:prstDash val="solid"/>
                      <a:round/>
                      <a:headEnd type="none" w="med" len="med"/>
                      <a:tailEnd type="none" w="med" len="med"/>
                    </a:lnT>
                    <a:lnB w="9524">
                      <a:solidFill>
                        <a:srgbClr val="000000"/>
                      </a:solidFill>
                    </a:lnB>
                    <a:gradFill>
                      <a:gsLst>
                        <a:gs pos="0">
                          <a:schemeClr val="accent6">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904895831"/>
                  </a:ext>
                </a:extLst>
              </a:tr>
              <a:tr h="222217">
                <a:tc>
                  <a:txBody>
                    <a:bodyPr/>
                    <a:lstStyle/>
                    <a:p>
                      <a:pPr lvl="0">
                        <a:spcBef>
                          <a:spcPts val="0"/>
                        </a:spcBef>
                        <a:spcAft>
                          <a:spcPts val="0"/>
                        </a:spcAft>
                        <a:buNone/>
                      </a:pPr>
                      <a:r>
                        <a:rPr lang="en-US" sz="2000" b="0" i="0" u="none" strike="noStrike">
                          <a:solidFill>
                            <a:srgbClr val="002060"/>
                          </a:solidFill>
                          <a:effectLst/>
                          <a:latin typeface="Calibri"/>
                        </a:rPr>
                        <a:t>Visual Arts IV</a:t>
                      </a:r>
                    </a:p>
                  </a:txBody>
                  <a:tcPr marL="12700" marR="12700" marT="12700" marB="63500" anchor="b">
                    <a:lnL w="9524">
                      <a:solidFill>
                        <a:srgbClr val="000000"/>
                      </a:solidFill>
                    </a:lnL>
                    <a:lnR w="9524">
                      <a:solidFill>
                        <a:srgbClr val="000000"/>
                      </a:solidFill>
                    </a:lnR>
                    <a:lnT w="9524">
                      <a:solidFill>
                        <a:srgbClr val="000000"/>
                      </a:solidFill>
                    </a:lnT>
                    <a:lnB w="9524">
                      <a:solidFill>
                        <a:srgbClr val="000000"/>
                      </a:solidFill>
                    </a:lnB>
                    <a:gradFill>
                      <a:gsLst>
                        <a:gs pos="0">
                          <a:schemeClr val="accent6">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177313372"/>
                  </a:ext>
                </a:extLst>
              </a:tr>
              <a:tr h="515545">
                <a:tc>
                  <a:txBody>
                    <a:bodyPr/>
                    <a:lstStyle/>
                    <a:p>
                      <a:pPr fontAlgn="b"/>
                      <a:br>
                        <a:rPr lang="en-US" sz="1600">
                          <a:effectLst/>
                        </a:rPr>
                      </a:br>
                      <a:endParaRPr lang="en-US" sz="1600">
                        <a:effectLst/>
                      </a:endParaRPr>
                    </a:p>
                  </a:txBody>
                  <a:tcPr marL="12700" marR="12700" marT="12700" marB="63500" anchor="b">
                    <a:lnL>
                      <a:noFill/>
                    </a:lnL>
                    <a:lnR>
                      <a:noFill/>
                    </a:lnR>
                    <a:lnT w="9524"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1523687"/>
                  </a:ext>
                </a:extLst>
              </a:tr>
            </a:tbl>
          </a:graphicData>
        </a:graphic>
      </p:graphicFrame>
    </p:spTree>
    <p:extLst>
      <p:ext uri="{BB962C8B-B14F-4D97-AF65-F5344CB8AC3E}">
        <p14:creationId xmlns:p14="http://schemas.microsoft.com/office/powerpoint/2010/main" val="2102914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42" name="Group 1041">
            <a:extLst>
              <a:ext uri="{FF2B5EF4-FFF2-40B4-BE49-F238E27FC236}">
                <a16:creationId xmlns:a16="http://schemas.microsoft.com/office/drawing/2014/main" id="{7CD2F605-77BD-4D9C-BC95-97EB75D69D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1043" name="Freeform 6">
              <a:extLst>
                <a:ext uri="{FF2B5EF4-FFF2-40B4-BE49-F238E27FC236}">
                  <a16:creationId xmlns:a16="http://schemas.microsoft.com/office/drawing/2014/main" id="{40259AB5-8B5C-4CD4-AE10-7A177BB73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044" name="Freeform 7">
              <a:extLst>
                <a:ext uri="{FF2B5EF4-FFF2-40B4-BE49-F238E27FC236}">
                  <a16:creationId xmlns:a16="http://schemas.microsoft.com/office/drawing/2014/main" id="{DB110D97-363A-40D5-98E8-D367DFCFB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045" name="Freeform 9">
              <a:extLst>
                <a:ext uri="{FF2B5EF4-FFF2-40B4-BE49-F238E27FC236}">
                  <a16:creationId xmlns:a16="http://schemas.microsoft.com/office/drawing/2014/main" id="{30DC9DB4-96D0-47E9-A6E5-1590DED84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046" name="Freeform 10">
              <a:extLst>
                <a:ext uri="{FF2B5EF4-FFF2-40B4-BE49-F238E27FC236}">
                  <a16:creationId xmlns:a16="http://schemas.microsoft.com/office/drawing/2014/main" id="{8CA317D7-424B-4887-BEDF-18EF7915C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047" name="Freeform 11">
              <a:extLst>
                <a:ext uri="{FF2B5EF4-FFF2-40B4-BE49-F238E27FC236}">
                  <a16:creationId xmlns:a16="http://schemas.microsoft.com/office/drawing/2014/main" id="{ACF40F67-B16B-4E7F-A595-0EF370063D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048" name="Freeform 12">
              <a:extLst>
                <a:ext uri="{FF2B5EF4-FFF2-40B4-BE49-F238E27FC236}">
                  <a16:creationId xmlns:a16="http://schemas.microsoft.com/office/drawing/2014/main" id="{EB2264F1-4BB6-4403-A681-A463AA730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050" name="Rectangle 1049">
            <a:extLst>
              <a:ext uri="{FF2B5EF4-FFF2-40B4-BE49-F238E27FC236}">
                <a16:creationId xmlns:a16="http://schemas.microsoft.com/office/drawing/2014/main" id="{27728DE0-08FC-4361-9A63-45CBB2F871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2" name="Group 1051">
            <a:extLst>
              <a:ext uri="{FF2B5EF4-FFF2-40B4-BE49-F238E27FC236}">
                <a16:creationId xmlns:a16="http://schemas.microsoft.com/office/drawing/2014/main" id="{8A667A12-75E6-4C14-B996-78D64D0DFC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19326" y="-4763"/>
            <a:ext cx="3761187" cy="6862763"/>
            <a:chOff x="2928938" y="-4763"/>
            <a:chExt cx="5014912" cy="6862763"/>
          </a:xfrm>
        </p:grpSpPr>
        <p:sp>
          <p:nvSpPr>
            <p:cNvPr id="1053" name="Freeform 6">
              <a:extLst>
                <a:ext uri="{FF2B5EF4-FFF2-40B4-BE49-F238E27FC236}">
                  <a16:creationId xmlns:a16="http://schemas.microsoft.com/office/drawing/2014/main" id="{AD0FC92B-A5F9-4EC9-9B43-E0E51FF365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054" name="Freeform 7">
              <a:extLst>
                <a:ext uri="{FF2B5EF4-FFF2-40B4-BE49-F238E27FC236}">
                  <a16:creationId xmlns:a16="http://schemas.microsoft.com/office/drawing/2014/main" id="{4588CEB3-C971-48D0-A821-03C8A6D4D1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055" name="Freeform 9">
              <a:extLst>
                <a:ext uri="{FF2B5EF4-FFF2-40B4-BE49-F238E27FC236}">
                  <a16:creationId xmlns:a16="http://schemas.microsoft.com/office/drawing/2014/main" id="{F5A8442E-4D26-43EA-9720-64CB2B1F4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056" name="Freeform 10">
              <a:extLst>
                <a:ext uri="{FF2B5EF4-FFF2-40B4-BE49-F238E27FC236}">
                  <a16:creationId xmlns:a16="http://schemas.microsoft.com/office/drawing/2014/main" id="{ACB971D7-7BC0-4EA1-85EF-DC12CC6C4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057" name="Freeform 11">
              <a:extLst>
                <a:ext uri="{FF2B5EF4-FFF2-40B4-BE49-F238E27FC236}">
                  <a16:creationId xmlns:a16="http://schemas.microsoft.com/office/drawing/2014/main" id="{53C69F8D-0C8A-4B52-9AA7-87514BD7EF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058" name="Freeform 12">
              <a:extLst>
                <a:ext uri="{FF2B5EF4-FFF2-40B4-BE49-F238E27FC236}">
                  <a16:creationId xmlns:a16="http://schemas.microsoft.com/office/drawing/2014/main" id="{74C44AF1-D2D7-4897-962C-579034FED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4" name="TextBox 3">
            <a:extLst>
              <a:ext uri="{FF2B5EF4-FFF2-40B4-BE49-F238E27FC236}">
                <a16:creationId xmlns:a16="http://schemas.microsoft.com/office/drawing/2014/main" id="{FD60576E-06BD-B36D-9409-1E876A745A88}"/>
              </a:ext>
            </a:extLst>
          </p:cNvPr>
          <p:cNvSpPr txBox="1"/>
          <p:nvPr/>
        </p:nvSpPr>
        <p:spPr>
          <a:xfrm>
            <a:off x="3756990" y="1380068"/>
            <a:ext cx="4870276" cy="2616199"/>
          </a:xfrm>
          <a:prstGeom prst="rect">
            <a:avLst/>
          </a:prstGeom>
        </p:spPr>
        <p:txBody>
          <a:bodyPr vert="horz" lIns="91440" tIns="45720" rIns="91440" bIns="45720" rtlCol="0" anchor="b">
            <a:normAutofit/>
          </a:bodyPr>
          <a:lstStyle/>
          <a:p>
            <a:pPr algn="r">
              <a:spcBef>
                <a:spcPct val="0"/>
              </a:spcBef>
              <a:spcAft>
                <a:spcPts val="600"/>
              </a:spcAft>
            </a:pPr>
            <a:r>
              <a:rPr lang="en-US" sz="6000">
                <a:ln w="3175" cmpd="sng">
                  <a:noFill/>
                </a:ln>
                <a:latin typeface="+mj-lt"/>
                <a:ea typeface="+mj-ea"/>
                <a:cs typeface="+mj-cs"/>
              </a:rPr>
              <a:t>Music &amp; Band Electives</a:t>
            </a:r>
          </a:p>
        </p:txBody>
      </p:sp>
      <p:pic>
        <p:nvPicPr>
          <p:cNvPr id="1026" name="Picture 2" descr="Heat safety for marching bands">
            <a:extLst>
              <a:ext uri="{FF2B5EF4-FFF2-40B4-BE49-F238E27FC236}">
                <a16:creationId xmlns:a16="http://schemas.microsoft.com/office/drawing/2014/main" id="{110944AF-45F6-CE43-5636-9D94BE4A4A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41" r="29361"/>
          <a:stretch/>
        </p:blipFill>
        <p:spPr bwMode="auto">
          <a:xfrm>
            <a:off x="20" y="1850184"/>
            <a:ext cx="4086205" cy="5007817"/>
          </a:xfrm>
          <a:custGeom>
            <a:avLst/>
            <a:gdLst/>
            <a:ahLst/>
            <a:cxnLst/>
            <a:rect l="l" t="t" r="r" b="b"/>
            <a:pathLst>
              <a:path w="5448300" h="5007817">
                <a:moveTo>
                  <a:pt x="0" y="0"/>
                </a:moveTo>
                <a:lnTo>
                  <a:pt x="2872397" y="716034"/>
                </a:lnTo>
                <a:lnTo>
                  <a:pt x="5448300" y="5003584"/>
                </a:lnTo>
                <a:lnTo>
                  <a:pt x="0" y="5007817"/>
                </a:lnTo>
                <a:close/>
              </a:path>
            </a:pathLst>
          </a:custGeom>
          <a:noFill/>
          <a:ln w="38100">
            <a:noFill/>
          </a:ln>
          <a:effectLst/>
          <a:extLst>
            <a:ext uri="{909E8E84-426E-40DD-AFC4-6F175D3DCCD1}">
              <a14:hiddenFill xmlns:a14="http://schemas.microsoft.com/office/drawing/2010/main">
                <a:solidFill>
                  <a:srgbClr val="FFFFFF"/>
                </a:solidFill>
              </a14:hiddenFill>
            </a:ext>
          </a:extLst>
        </p:spPr>
      </p:pic>
      <p:pic>
        <p:nvPicPr>
          <p:cNvPr id="13" name="Picture 5" descr="A picture containing person, computer, indoor, concert band&#10;&#10;Description automatically generated">
            <a:extLst>
              <a:ext uri="{FF2B5EF4-FFF2-40B4-BE49-F238E27FC236}">
                <a16:creationId xmlns:a16="http://schemas.microsoft.com/office/drawing/2014/main" id="{AB728D0E-3A98-54BD-9297-FCA0DF06F31F}"/>
              </a:ext>
            </a:extLst>
          </p:cNvPr>
          <p:cNvPicPr>
            <a:picLocks noChangeAspect="1"/>
          </p:cNvPicPr>
          <p:nvPr/>
        </p:nvPicPr>
        <p:blipFill rotWithShape="1">
          <a:blip r:embed="rId4"/>
          <a:srcRect l="11768" r="30467" b="-3"/>
          <a:stretch/>
        </p:blipFill>
        <p:spPr>
          <a:xfrm>
            <a:off x="20" y="10"/>
            <a:ext cx="2635229" cy="2566206"/>
          </a:xfrm>
          <a:custGeom>
            <a:avLst/>
            <a:gdLst/>
            <a:ahLst/>
            <a:cxnLst/>
            <a:rect l="l" t="t" r="r" b="b"/>
            <a:pathLst>
              <a:path w="3513666" h="2566216">
                <a:moveTo>
                  <a:pt x="0" y="0"/>
                </a:moveTo>
                <a:lnTo>
                  <a:pt x="3513666" y="0"/>
                </a:lnTo>
                <a:lnTo>
                  <a:pt x="2861733" y="2548466"/>
                </a:lnTo>
                <a:lnTo>
                  <a:pt x="2872397" y="2566216"/>
                </a:lnTo>
                <a:lnTo>
                  <a:pt x="0" y="1850183"/>
                </a:lnTo>
                <a:close/>
              </a:path>
            </a:pathLst>
          </a:custGeom>
          <a:ln w="38100">
            <a:noFill/>
          </a:ln>
          <a:effectLst/>
        </p:spPr>
      </p:pic>
      <p:sp useBgFill="1">
        <p:nvSpPr>
          <p:cNvPr id="1060" name="Rectangle 1059">
            <a:extLst>
              <a:ext uri="{FF2B5EF4-FFF2-40B4-BE49-F238E27FC236}">
                <a16:creationId xmlns:a16="http://schemas.microsoft.com/office/drawing/2014/main" id="{38896A2C-228D-4C37-B4A4-2BD326E0B0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40000">
            <a:off x="-35791" y="2178565"/>
            <a:ext cx="2257032"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08C41744-B78F-F15C-1ED4-DA90708255F0}"/>
              </a:ext>
            </a:extLst>
          </p:cNvPr>
          <p:cNvSpPr>
            <a:spLocks noGrp="1"/>
          </p:cNvSpPr>
          <p:nvPr>
            <p:ph type="sldNum" sz="quarter" idx="12"/>
          </p:nvPr>
        </p:nvSpPr>
        <p:spPr>
          <a:xfrm>
            <a:off x="8535864" y="6344768"/>
            <a:ext cx="413375" cy="365125"/>
          </a:xfrm>
        </p:spPr>
        <p:txBody>
          <a:bodyPr vert="horz" lIns="91440" tIns="45720" rIns="91440" bIns="45720" rtlCol="0" anchor="ctr">
            <a:normAutofit/>
          </a:bodyPr>
          <a:lstStyle/>
          <a:p>
            <a:pPr defTabSz="914400">
              <a:spcAft>
                <a:spcPts val="600"/>
              </a:spcAft>
              <a:defRPr/>
            </a:pPr>
            <a:fld id="{1B6781E8-7A9C-4F2F-BA58-9CD544442227}" type="slidenum">
              <a:rPr lang="en-US"/>
              <a:pPr defTabSz="914400">
                <a:spcAft>
                  <a:spcPts val="600"/>
                </a:spcAft>
                <a:defRPr/>
              </a:pPr>
              <a:t>30</a:t>
            </a:fld>
            <a:endParaRPr lang="en-US"/>
          </a:p>
        </p:txBody>
      </p:sp>
      <p:sp>
        <p:nvSpPr>
          <p:cNvPr id="5" name="TextBox 4">
            <a:extLst>
              <a:ext uri="{FF2B5EF4-FFF2-40B4-BE49-F238E27FC236}">
                <a16:creationId xmlns:a16="http://schemas.microsoft.com/office/drawing/2014/main" id="{9C6E915A-6368-D6EF-9ADA-917731CFDBE4}"/>
              </a:ext>
            </a:extLst>
          </p:cNvPr>
          <p:cNvSpPr txBox="1"/>
          <p:nvPr/>
        </p:nvSpPr>
        <p:spPr>
          <a:xfrm>
            <a:off x="5827690" y="4861774"/>
            <a:ext cx="2833352"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2000"/>
              <a:t>General Music</a:t>
            </a:r>
          </a:p>
          <a:p>
            <a:pPr marL="285750" indent="-285750">
              <a:buFont typeface="Arial" panose="020B0604020202020204" pitchFamily="34" charset="0"/>
              <a:buChar char="•"/>
            </a:pPr>
            <a:r>
              <a:rPr lang="en-US" sz="2000"/>
              <a:t>Chorus</a:t>
            </a:r>
          </a:p>
          <a:p>
            <a:pPr marL="285750" indent="-285750">
              <a:buFont typeface="Arial" panose="020B0604020202020204" pitchFamily="34" charset="0"/>
              <a:buChar char="•"/>
            </a:pPr>
            <a:r>
              <a:rPr lang="en-US" sz="2000"/>
              <a:t>Band</a:t>
            </a:r>
          </a:p>
          <a:p>
            <a:pPr marL="285750" indent="-285750">
              <a:buFont typeface="Arial" panose="020B0604020202020204" pitchFamily="34" charset="0"/>
              <a:buChar char="•"/>
            </a:pPr>
            <a:r>
              <a:rPr lang="en-US" sz="2000"/>
              <a:t>Introductory Band</a:t>
            </a:r>
          </a:p>
          <a:p>
            <a:pPr marL="285750" indent="-285750">
              <a:buFont typeface="Arial" panose="020B0604020202020204" pitchFamily="34" charset="0"/>
              <a:buChar char="•"/>
            </a:pPr>
            <a:r>
              <a:rPr lang="en-US" sz="2000"/>
              <a:t>Music Theory</a:t>
            </a:r>
          </a:p>
        </p:txBody>
      </p:sp>
    </p:spTree>
    <p:extLst>
      <p:ext uri="{BB962C8B-B14F-4D97-AF65-F5344CB8AC3E}">
        <p14:creationId xmlns:p14="http://schemas.microsoft.com/office/powerpoint/2010/main" val="3074222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5"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0"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1"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2"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3"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4"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6" name="Rectangle 15">
            <a:extLst>
              <a:ext uri="{FF2B5EF4-FFF2-40B4-BE49-F238E27FC236}">
                <a16:creationId xmlns:a16="http://schemas.microsoft.com/office/drawing/2014/main" id="{F64080D6-34DE-4277-97CC-2FB381284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F86869C-3751-0AAE-5E1E-43AF3AB61FA4}"/>
              </a:ext>
            </a:extLst>
          </p:cNvPr>
          <p:cNvPicPr>
            <a:picLocks noChangeAspect="1"/>
          </p:cNvPicPr>
          <p:nvPr/>
        </p:nvPicPr>
        <p:blipFill rotWithShape="1">
          <a:blip r:embed="rId2">
            <a:alphaModFix amt="40000"/>
          </a:blip>
          <a:srcRect l="18957" r="6376"/>
          <a:stretch/>
        </p:blipFill>
        <p:spPr>
          <a:xfrm>
            <a:off x="-795110" y="10"/>
            <a:ext cx="9143980" cy="6857990"/>
          </a:xfrm>
          <a:prstGeom prst="rect">
            <a:avLst/>
          </a:prstGeom>
        </p:spPr>
      </p:pic>
      <p:sp>
        <p:nvSpPr>
          <p:cNvPr id="3" name="TextBox 2">
            <a:extLst>
              <a:ext uri="{FF2B5EF4-FFF2-40B4-BE49-F238E27FC236}">
                <a16:creationId xmlns:a16="http://schemas.microsoft.com/office/drawing/2014/main" id="{D5F0C890-96CF-F4D8-6971-C2AE2694FD1A}"/>
              </a:ext>
            </a:extLst>
          </p:cNvPr>
          <p:cNvSpPr txBox="1"/>
          <p:nvPr/>
        </p:nvSpPr>
        <p:spPr>
          <a:xfrm>
            <a:off x="2196300" y="1380068"/>
            <a:ext cx="6430967" cy="2616199"/>
          </a:xfrm>
          <a:prstGeom prst="rect">
            <a:avLst/>
          </a:prstGeom>
        </p:spPr>
        <p:txBody>
          <a:bodyPr vert="horz" lIns="91440" tIns="45720" rIns="91440" bIns="45720" rtlCol="0" anchor="b">
            <a:normAutofit/>
          </a:bodyPr>
          <a:lstStyle/>
          <a:p>
            <a:pPr algn="r">
              <a:spcBef>
                <a:spcPct val="0"/>
              </a:spcBef>
              <a:spcAft>
                <a:spcPts val="600"/>
              </a:spcAft>
            </a:pPr>
            <a:r>
              <a:rPr lang="en-US" sz="6000" b="1">
                <a:ln w="3175" cmpd="sng">
                  <a:noFill/>
                </a:ln>
                <a:latin typeface="+mj-lt"/>
                <a:ea typeface="+mj-ea"/>
                <a:cs typeface="+mj-cs"/>
              </a:rPr>
              <a:t>Journalism: Yearbook</a:t>
            </a:r>
          </a:p>
          <a:p>
            <a:pPr algn="r">
              <a:spcBef>
                <a:spcPct val="0"/>
              </a:spcBef>
              <a:spcAft>
                <a:spcPts val="600"/>
              </a:spcAft>
            </a:pPr>
            <a:endParaRPr lang="en-US" sz="6000">
              <a:ln w="3175" cmpd="sng">
                <a:noFill/>
              </a:ln>
              <a:latin typeface="+mj-lt"/>
              <a:ea typeface="+mj-ea"/>
              <a:cs typeface="+mj-cs"/>
            </a:endParaRPr>
          </a:p>
        </p:txBody>
      </p:sp>
    </p:spTree>
    <p:extLst>
      <p:ext uri="{BB962C8B-B14F-4D97-AF65-F5344CB8AC3E}">
        <p14:creationId xmlns:p14="http://schemas.microsoft.com/office/powerpoint/2010/main" val="1830702286"/>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1844A3-32B2-4216-AF9E-E23BD6FE56CB}"/>
              </a:ext>
            </a:extLst>
          </p:cNvPr>
          <p:cNvSpPr>
            <a:spLocks noGrp="1"/>
          </p:cNvSpPr>
          <p:nvPr>
            <p:ph type="title"/>
          </p:nvPr>
        </p:nvSpPr>
        <p:spPr>
          <a:xfrm>
            <a:off x="725821" y="-91973"/>
            <a:ext cx="6653723" cy="838674"/>
          </a:xfrm>
          <a:prstGeom prst="rect">
            <a:avLst/>
          </a:prstGeom>
        </p:spPr>
        <p:txBody>
          <a:bodyPr vert="horz" lIns="91440" tIns="45720" rIns="91440" bIns="45720" rtlCol="0" anchor="ctr">
            <a:normAutofit/>
          </a:bodyPr>
          <a:lstStyle/>
          <a:p>
            <a:pPr algn="r"/>
            <a:r>
              <a:rPr lang="en-US" sz="2900" b="1" i="1"/>
              <a:t>Required Testing &amp; Assessments</a:t>
            </a:r>
          </a:p>
        </p:txBody>
      </p:sp>
      <p:graphicFrame>
        <p:nvGraphicFramePr>
          <p:cNvPr id="543" name="Content Placeholder 540">
            <a:extLst>
              <a:ext uri="{FF2B5EF4-FFF2-40B4-BE49-F238E27FC236}">
                <a16:creationId xmlns:a16="http://schemas.microsoft.com/office/drawing/2014/main" id="{3EE26A47-9C27-0F68-AF81-364F496B2E1A}"/>
              </a:ext>
            </a:extLst>
          </p:cNvPr>
          <p:cNvGraphicFramePr>
            <a:graphicFrameLocks noGrp="1"/>
          </p:cNvGraphicFramePr>
          <p:nvPr>
            <p:ph idx="1"/>
            <p:extLst>
              <p:ext uri="{D42A27DB-BD31-4B8C-83A1-F6EECF244321}">
                <p14:modId xmlns:p14="http://schemas.microsoft.com/office/powerpoint/2010/main" val="3142168857"/>
              </p:ext>
            </p:extLst>
          </p:nvPr>
        </p:nvGraphicFramePr>
        <p:xfrm>
          <a:off x="870707" y="662630"/>
          <a:ext cx="7637025" cy="5237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4DCA39F4-83C4-485D-8D67-863FBAFCEA60}"/>
              </a:ext>
            </a:extLst>
          </p:cNvPr>
          <p:cNvSpPr>
            <a:spLocks noGrp="1"/>
          </p:cNvSpPr>
          <p:nvPr>
            <p:ph type="sldNum" sz="quarter" idx="12"/>
          </p:nvPr>
        </p:nvSpPr>
        <p:spPr>
          <a:xfrm>
            <a:off x="7948062" y="5716058"/>
            <a:ext cx="413376" cy="365125"/>
          </a:xfrm>
        </p:spPr>
        <p:txBody>
          <a:bodyPr vert="horz" lIns="91440" tIns="45720" rIns="91440" bIns="45720" rtlCol="0" anchor="ctr">
            <a:normAutofit/>
          </a:bodyPr>
          <a:lstStyle/>
          <a:p>
            <a:pPr>
              <a:spcAft>
                <a:spcPts val="600"/>
              </a:spcAft>
            </a:pPr>
            <a:fld id="{1B6781E8-7A9C-4F2F-BA58-9CD544442227}" type="slidenum">
              <a:rPr lang="en-US" smtClean="0"/>
              <a:pPr>
                <a:spcAft>
                  <a:spcPts val="600"/>
                </a:spcAft>
              </a:pPr>
              <a:t>32</a:t>
            </a:fld>
            <a:endParaRPr lang="en-US"/>
          </a:p>
        </p:txBody>
      </p:sp>
    </p:spTree>
    <p:extLst>
      <p:ext uri="{BB962C8B-B14F-4D97-AF65-F5344CB8AC3E}">
        <p14:creationId xmlns:p14="http://schemas.microsoft.com/office/powerpoint/2010/main" val="1515887669"/>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23" name="Rectangle 222">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9" name="Picture 218" descr="Desks in empty classroom">
            <a:extLst>
              <a:ext uri="{FF2B5EF4-FFF2-40B4-BE49-F238E27FC236}">
                <a16:creationId xmlns:a16="http://schemas.microsoft.com/office/drawing/2014/main" id="{FA9D7575-5D37-AD76-57D3-2848791E0455}"/>
              </a:ext>
            </a:extLst>
          </p:cNvPr>
          <p:cNvPicPr>
            <a:picLocks noChangeAspect="1"/>
          </p:cNvPicPr>
          <p:nvPr/>
        </p:nvPicPr>
        <p:blipFill rotWithShape="1">
          <a:blip r:embed="rId3"/>
          <a:srcRect l="29612" r="26867" b="-1"/>
          <a:stretch/>
        </p:blipFill>
        <p:spPr>
          <a:xfrm>
            <a:off x="5169693" y="10"/>
            <a:ext cx="397430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225" name="Group 224">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4570" y="0"/>
            <a:ext cx="1827609" cy="6858001"/>
            <a:chOff x="1320800" y="0"/>
            <a:chExt cx="2436813" cy="6858001"/>
          </a:xfrm>
        </p:grpSpPr>
        <p:sp>
          <p:nvSpPr>
            <p:cNvPr id="226"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27"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28"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29"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30"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31"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5" name="Title 4">
            <a:extLst>
              <a:ext uri="{FF2B5EF4-FFF2-40B4-BE49-F238E27FC236}">
                <a16:creationId xmlns:a16="http://schemas.microsoft.com/office/drawing/2014/main" id="{951844A3-32B2-4216-AF9E-E23BD6FE56CB}"/>
              </a:ext>
            </a:extLst>
          </p:cNvPr>
          <p:cNvSpPr>
            <a:spLocks noGrp="1"/>
          </p:cNvSpPr>
          <p:nvPr>
            <p:ph type="title"/>
          </p:nvPr>
        </p:nvSpPr>
        <p:spPr>
          <a:xfrm>
            <a:off x="-743" y="31124"/>
            <a:ext cx="5244129" cy="690092"/>
          </a:xfrm>
          <a:prstGeom prst="rect">
            <a:avLst/>
          </a:prstGeom>
        </p:spPr>
        <p:txBody>
          <a:bodyPr vert="horz" lIns="91440" tIns="45720" rIns="91440" bIns="45720" rtlCol="0" anchor="ctr">
            <a:normAutofit/>
          </a:bodyPr>
          <a:lstStyle/>
          <a:p>
            <a:pPr algn="l">
              <a:lnSpc>
                <a:spcPct val="90000"/>
              </a:lnSpc>
            </a:pPr>
            <a:r>
              <a:rPr lang="en-US" sz="2400" b="1" i="1"/>
              <a:t>Additional Testing  Opportunities</a:t>
            </a:r>
            <a:endParaRPr lang="en-US" sz="2400"/>
          </a:p>
        </p:txBody>
      </p:sp>
      <p:sp>
        <p:nvSpPr>
          <p:cNvPr id="217" name="TextBox 216">
            <a:extLst>
              <a:ext uri="{FF2B5EF4-FFF2-40B4-BE49-F238E27FC236}">
                <a16:creationId xmlns:a16="http://schemas.microsoft.com/office/drawing/2014/main" id="{F2AA2E4A-B972-4E40-BF06-0A789012225D}"/>
              </a:ext>
            </a:extLst>
          </p:cNvPr>
          <p:cNvSpPr txBox="1"/>
          <p:nvPr/>
        </p:nvSpPr>
        <p:spPr>
          <a:xfrm>
            <a:off x="278686" y="1518634"/>
            <a:ext cx="4149425" cy="489504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marL="285750" indent="-285750">
              <a:lnSpc>
                <a:spcPct val="90000"/>
              </a:lnSpc>
              <a:spcBef>
                <a:spcPct val="20000"/>
              </a:spcBef>
              <a:spcAft>
                <a:spcPts val="600"/>
              </a:spcAft>
              <a:buClr>
                <a:schemeClr val="accent1">
                  <a:lumMod val="75000"/>
                </a:schemeClr>
              </a:buClr>
              <a:buSzPct val="145000"/>
              <a:buFont typeface="Arial"/>
              <a:buChar char="•"/>
            </a:pPr>
            <a:r>
              <a:rPr lang="en-US" sz="1200" b="1" u="sng"/>
              <a:t>ACT</a:t>
            </a:r>
            <a:r>
              <a:rPr lang="en-US" sz="1200" b="1"/>
              <a:t> </a:t>
            </a:r>
            <a:r>
              <a:rPr lang="en-US" sz="1200"/>
              <a:t> Students are encouraged to take the ACT as many times as they like on any of the national test dates; colleges will accept the best score. Students can register and pay to take the ACT on a national test date at </a:t>
            </a:r>
            <a:r>
              <a:rPr lang="en-US" sz="1200">
                <a:hlinkClick r:id="rId4">
                  <a:extLst>
                    <a:ext uri="{A12FA001-AC4F-418D-AE19-62706E023703}">
                      <ahyp:hlinkClr xmlns:ahyp="http://schemas.microsoft.com/office/drawing/2018/hyperlinkcolor" val="tx"/>
                    </a:ext>
                  </a:extLst>
                </a:hlinkClick>
              </a:rPr>
              <a:t>www.act.org</a:t>
            </a:r>
            <a:r>
              <a:rPr lang="en-US" sz="1200"/>
              <a:t>.  </a:t>
            </a:r>
          </a:p>
          <a:p>
            <a:pPr marL="285750" indent="-285750">
              <a:lnSpc>
                <a:spcPct val="90000"/>
              </a:lnSpc>
              <a:spcBef>
                <a:spcPct val="20000"/>
              </a:spcBef>
              <a:spcAft>
                <a:spcPts val="600"/>
              </a:spcAft>
              <a:buClr>
                <a:schemeClr val="accent1">
                  <a:lumMod val="75000"/>
                </a:schemeClr>
              </a:buClr>
              <a:buSzPct val="145000"/>
              <a:buFont typeface="Arial"/>
              <a:buChar char="•"/>
            </a:pPr>
            <a:r>
              <a:rPr lang="en-US" sz="1200" b="1" u="sng"/>
              <a:t>AP TESTING</a:t>
            </a:r>
            <a:r>
              <a:rPr lang="en-US" sz="1200"/>
              <a:t> is available to all students enrolled in AP courses. Taking the AP test is voluntary, yet strongly encouraged. The test occurs at the end of the school year and the testing fee is the responsibility of the student.</a:t>
            </a:r>
            <a:endParaRPr lang="en-US" sz="1200" b="1"/>
          </a:p>
          <a:p>
            <a:pPr marL="285750" indent="-285750">
              <a:lnSpc>
                <a:spcPct val="90000"/>
              </a:lnSpc>
              <a:spcBef>
                <a:spcPct val="20000"/>
              </a:spcBef>
              <a:spcAft>
                <a:spcPts val="600"/>
              </a:spcAft>
              <a:buClr>
                <a:schemeClr val="accent1">
                  <a:lumMod val="75000"/>
                </a:schemeClr>
              </a:buClr>
              <a:buSzPct val="145000"/>
              <a:buFont typeface="Arial"/>
              <a:buChar char="•"/>
            </a:pPr>
            <a:r>
              <a:rPr lang="en-US" sz="1200" b="1" u="sng"/>
              <a:t>ASVAB</a:t>
            </a:r>
            <a:r>
              <a:rPr lang="en-US" sz="1200" b="1"/>
              <a:t> </a:t>
            </a:r>
            <a:r>
              <a:rPr lang="en-US" sz="1200"/>
              <a:t>is given annually to all  11th grade students.  These scores are used primarily for a career interest survey, but it also helps predict future academic and occupational success in the military. </a:t>
            </a:r>
          </a:p>
          <a:p>
            <a:pPr marL="285750" indent="-285750">
              <a:lnSpc>
                <a:spcPct val="90000"/>
              </a:lnSpc>
              <a:spcBef>
                <a:spcPct val="20000"/>
              </a:spcBef>
              <a:spcAft>
                <a:spcPts val="600"/>
              </a:spcAft>
              <a:buClr>
                <a:schemeClr val="accent1">
                  <a:lumMod val="75000"/>
                </a:schemeClr>
              </a:buClr>
              <a:buSzPct val="145000"/>
              <a:buFont typeface="Arial"/>
              <a:buChar char="•"/>
            </a:pPr>
            <a:r>
              <a:rPr lang="en-US" sz="1200" b="1" u="sng"/>
              <a:t>Industry Certification Exams</a:t>
            </a:r>
            <a:r>
              <a:rPr lang="en-US" sz="1200" b="1"/>
              <a:t>  </a:t>
            </a:r>
            <a:r>
              <a:rPr lang="en-US" sz="1200"/>
              <a:t>Industry certifications (IC) exams are taken through several CTE courses at BCHS.  These exams aligned with postsecondary and employment opportunities and with the competencies and skills that students should have acquired through their chosen programs of study.   Students can take the exam towards the end of their program of study and will learn more about the available certifications through level 1 CTE courses.</a:t>
            </a:r>
          </a:p>
          <a:p>
            <a:pPr marL="285750" indent="-285750">
              <a:lnSpc>
                <a:spcPct val="90000"/>
              </a:lnSpc>
              <a:spcBef>
                <a:spcPct val="20000"/>
              </a:spcBef>
              <a:spcAft>
                <a:spcPts val="600"/>
              </a:spcAft>
              <a:buClr>
                <a:schemeClr val="accent1">
                  <a:lumMod val="75000"/>
                </a:schemeClr>
              </a:buClr>
              <a:buSzPct val="145000"/>
              <a:buFont typeface="Arial"/>
              <a:buChar char="•"/>
            </a:pPr>
            <a:r>
              <a:rPr lang="en-US" sz="1200" b="1" u="sng"/>
              <a:t>PSAT/NMSQT</a:t>
            </a:r>
            <a:r>
              <a:rPr lang="en-US" sz="1200"/>
              <a:t>  is offered in October each year to sophomores and juniors. Juniors wanting to be considered for the National Merit Scholarship should take this test. Interested students should sign up and pay  for the exam in the guidance office starting in late August/Early September.</a:t>
            </a:r>
            <a:endParaRPr lang="en-US" sz="1200" u="sng"/>
          </a:p>
          <a:p>
            <a:pPr marL="285750" indent="-285750">
              <a:lnSpc>
                <a:spcPct val="90000"/>
              </a:lnSpc>
              <a:spcBef>
                <a:spcPct val="20000"/>
              </a:spcBef>
              <a:spcAft>
                <a:spcPts val="600"/>
              </a:spcAft>
              <a:buClr>
                <a:schemeClr val="accent1">
                  <a:lumMod val="75000"/>
                </a:schemeClr>
              </a:buClr>
              <a:buSzPct val="145000"/>
              <a:buFont typeface="Arial"/>
              <a:buChar char="•"/>
            </a:pPr>
            <a:r>
              <a:rPr lang="en-US" sz="1200" b="1" u="sng"/>
              <a:t>SAT</a:t>
            </a:r>
            <a:r>
              <a:rPr lang="en-US" sz="1200"/>
              <a:t> is a college admissions test which may be required by some colleges and universities.  BCHS does not offer this exam on campus.   To register and pay for an exam, students should visit </a:t>
            </a:r>
            <a:r>
              <a:rPr lang="en-US" sz="1200" u="sng">
                <a:hlinkClick r:id="rId5"/>
              </a:rPr>
              <a:t>https://collegereadiness.collegeboard.org/sat</a:t>
            </a:r>
            <a:endParaRPr lang="en-US" sz="1200"/>
          </a:p>
          <a:p>
            <a:pPr>
              <a:lnSpc>
                <a:spcPct val="90000"/>
              </a:lnSpc>
              <a:spcBef>
                <a:spcPct val="20000"/>
              </a:spcBef>
              <a:spcAft>
                <a:spcPts val="600"/>
              </a:spcAft>
              <a:buClr>
                <a:schemeClr val="accent1">
                  <a:lumMod val="75000"/>
                </a:schemeClr>
              </a:buClr>
              <a:buSzPct val="145000"/>
              <a:buFont typeface="Arial"/>
              <a:buChar char="•"/>
            </a:pPr>
            <a:endParaRPr lang="en-US" sz="1200"/>
          </a:p>
        </p:txBody>
      </p:sp>
      <p:sp>
        <p:nvSpPr>
          <p:cNvPr id="4" name="Slide Number Placeholder 3">
            <a:extLst>
              <a:ext uri="{FF2B5EF4-FFF2-40B4-BE49-F238E27FC236}">
                <a16:creationId xmlns:a16="http://schemas.microsoft.com/office/drawing/2014/main" id="{4DCA39F4-83C4-485D-8D67-863FBAFCEA60}"/>
              </a:ext>
            </a:extLst>
          </p:cNvPr>
          <p:cNvSpPr>
            <a:spLocks noGrp="1"/>
          </p:cNvSpPr>
          <p:nvPr>
            <p:ph type="sldNum" sz="quarter" idx="12"/>
          </p:nvPr>
        </p:nvSpPr>
        <p:spPr>
          <a:xfrm>
            <a:off x="8213892" y="5867131"/>
            <a:ext cx="413375" cy="365125"/>
          </a:xfrm>
        </p:spPr>
        <p:txBody>
          <a:bodyPr vert="horz" lIns="91440" tIns="45720" rIns="91440" bIns="45720" rtlCol="0" anchor="ctr">
            <a:normAutofit/>
          </a:bodyPr>
          <a:lstStyle/>
          <a:p>
            <a:pPr defTabSz="914400">
              <a:spcAft>
                <a:spcPts val="600"/>
              </a:spcAft>
            </a:pPr>
            <a:fld id="{1B6781E8-7A9C-4F2F-BA58-9CD544442227}" type="slidenum">
              <a:rPr lang="en-US">
                <a:solidFill>
                  <a:srgbClr val="FFFFFF"/>
                </a:solidFill>
              </a:rPr>
              <a:pPr defTabSz="914400">
                <a:spcAft>
                  <a:spcPts val="600"/>
                </a:spcAft>
              </a:pPr>
              <a:t>33</a:t>
            </a:fld>
            <a:endParaRPr lang="en-US">
              <a:solidFill>
                <a:srgbClr val="FFFFFF"/>
              </a:solidFill>
            </a:endParaRPr>
          </a:p>
        </p:txBody>
      </p:sp>
    </p:spTree>
    <p:extLst>
      <p:ext uri="{BB962C8B-B14F-4D97-AF65-F5344CB8AC3E}">
        <p14:creationId xmlns:p14="http://schemas.microsoft.com/office/powerpoint/2010/main" val="3505885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68923-0137-4042-8C43-065D8365BA9F}"/>
              </a:ext>
            </a:extLst>
          </p:cNvPr>
          <p:cNvSpPr>
            <a:spLocks noGrp="1"/>
          </p:cNvSpPr>
          <p:nvPr>
            <p:ph type="title"/>
          </p:nvPr>
        </p:nvSpPr>
        <p:spPr>
          <a:xfrm>
            <a:off x="3121818" y="199578"/>
            <a:ext cx="5585221" cy="567927"/>
          </a:xfrm>
        </p:spPr>
        <p:txBody>
          <a:bodyPr>
            <a:normAutofit/>
          </a:bodyPr>
          <a:lstStyle/>
          <a:p>
            <a:pPr>
              <a:lnSpc>
                <a:spcPct val="90000"/>
              </a:lnSpc>
            </a:pPr>
            <a:r>
              <a:rPr lang="en-US" sz="2400"/>
              <a:t>TENNESSEE SCHOLARSHIP PROGRAMS</a:t>
            </a:r>
          </a:p>
        </p:txBody>
      </p:sp>
      <p:sp>
        <p:nvSpPr>
          <p:cNvPr id="3" name="Content Placeholder 2">
            <a:extLst>
              <a:ext uri="{FF2B5EF4-FFF2-40B4-BE49-F238E27FC236}">
                <a16:creationId xmlns:a16="http://schemas.microsoft.com/office/drawing/2014/main" id="{CC8E2B56-A4F3-40F4-94EC-C5F740DA7DAD}"/>
              </a:ext>
            </a:extLst>
          </p:cNvPr>
          <p:cNvSpPr>
            <a:spLocks noGrp="1"/>
          </p:cNvSpPr>
          <p:nvPr>
            <p:ph idx="1"/>
          </p:nvPr>
        </p:nvSpPr>
        <p:spPr>
          <a:xfrm>
            <a:off x="2550780" y="931678"/>
            <a:ext cx="3078695" cy="3904162"/>
          </a:xfrm>
        </p:spPr>
        <p:txBody>
          <a:bodyPr>
            <a:normAutofit/>
          </a:bodyPr>
          <a:lstStyle/>
          <a:p>
            <a:pPr marL="0" indent="0" algn="ctr">
              <a:buNone/>
            </a:pPr>
            <a:r>
              <a:rPr lang="en-US" sz="2000" b="1"/>
              <a:t> </a:t>
            </a:r>
            <a:r>
              <a:rPr lang="en-US" sz="1800" b="1"/>
              <a:t>The HOPE Scholarship </a:t>
            </a:r>
          </a:p>
          <a:p>
            <a:pPr marL="0" indent="0" algn="ctr">
              <a:buNone/>
            </a:pPr>
            <a:r>
              <a:rPr lang="en-US" sz="1800"/>
              <a:t>Students must graduate high school with a 3.0+ GPA  and/or 21+ ACT</a:t>
            </a:r>
          </a:p>
          <a:p>
            <a:pPr marL="0" indent="0" algn="ctr">
              <a:buNone/>
            </a:pPr>
            <a:r>
              <a:rPr lang="en-US" sz="1800" u="sng"/>
              <a:t>2-year colleges</a:t>
            </a:r>
            <a:r>
              <a:rPr lang="en-US" sz="1800"/>
              <a:t>:  $3,200/</a:t>
            </a:r>
            <a:r>
              <a:rPr lang="en-US" sz="1800" err="1"/>
              <a:t>yr</a:t>
            </a:r>
            <a:endParaRPr lang="en-US" sz="1800"/>
          </a:p>
          <a:p>
            <a:pPr marL="0" indent="0" algn="ctr">
              <a:buNone/>
            </a:pPr>
            <a:endParaRPr lang="en-US" sz="1800"/>
          </a:p>
          <a:p>
            <a:pPr marL="0" indent="0" algn="ctr">
              <a:buNone/>
            </a:pPr>
            <a:r>
              <a:rPr lang="en-US" sz="1800" u="sng"/>
              <a:t>4-year colleges </a:t>
            </a:r>
          </a:p>
          <a:p>
            <a:pPr marL="0" indent="0" algn="ctr">
              <a:buNone/>
            </a:pPr>
            <a:r>
              <a:rPr lang="en-US" sz="1800"/>
              <a:t>1st &amp; 2nd Year:  $4,500/</a:t>
            </a:r>
            <a:r>
              <a:rPr lang="en-US" sz="1800" err="1"/>
              <a:t>yr</a:t>
            </a:r>
            <a:endParaRPr lang="en-US" sz="1800"/>
          </a:p>
          <a:p>
            <a:pPr marL="0" indent="0" algn="ctr">
              <a:buNone/>
            </a:pPr>
            <a:r>
              <a:rPr lang="en-US" sz="1800"/>
              <a:t>3rd &amp; 4th Year:  $5700/</a:t>
            </a:r>
            <a:r>
              <a:rPr lang="en-US" sz="1800" err="1"/>
              <a:t>yr</a:t>
            </a:r>
            <a:endParaRPr lang="en-US" sz="1800"/>
          </a:p>
          <a:p>
            <a:endParaRPr lang="en-US"/>
          </a:p>
        </p:txBody>
      </p:sp>
      <p:sp>
        <p:nvSpPr>
          <p:cNvPr id="4" name="Slide Number Placeholder 3">
            <a:extLst>
              <a:ext uri="{FF2B5EF4-FFF2-40B4-BE49-F238E27FC236}">
                <a16:creationId xmlns:a16="http://schemas.microsoft.com/office/drawing/2014/main" id="{48F31F49-D337-4F3E-A1A6-3A76A0F02A58}"/>
              </a:ext>
            </a:extLst>
          </p:cNvPr>
          <p:cNvSpPr>
            <a:spLocks noGrp="1"/>
          </p:cNvSpPr>
          <p:nvPr>
            <p:ph type="sldNum" sz="quarter" idx="12"/>
          </p:nvPr>
        </p:nvSpPr>
        <p:spPr>
          <a:xfrm>
            <a:off x="8568061" y="6403751"/>
            <a:ext cx="413375" cy="365125"/>
          </a:xfrm>
        </p:spPr>
        <p:txBody>
          <a:bodyPr>
            <a:normAutofit/>
          </a:bodyPr>
          <a:lstStyle/>
          <a:p>
            <a:pPr>
              <a:spcAft>
                <a:spcPts val="600"/>
              </a:spcAft>
            </a:pPr>
            <a:fld id="{1B6781E8-7A9C-4F2F-BA58-9CD544442227}" type="slidenum">
              <a:rPr lang="en-US" smtClean="0"/>
              <a:pPr>
                <a:spcAft>
                  <a:spcPts val="600"/>
                </a:spcAft>
              </a:pPr>
              <a:t>34</a:t>
            </a:fld>
            <a:endParaRPr lang="en-US"/>
          </a:p>
        </p:txBody>
      </p:sp>
      <p:pic>
        <p:nvPicPr>
          <p:cNvPr id="8" name="Picture 7">
            <a:extLst>
              <a:ext uri="{FF2B5EF4-FFF2-40B4-BE49-F238E27FC236}">
                <a16:creationId xmlns:a16="http://schemas.microsoft.com/office/drawing/2014/main" id="{205C0212-6C62-4298-93E0-40E80BF97F8B}"/>
              </a:ext>
            </a:extLst>
          </p:cNvPr>
          <p:cNvPicPr>
            <a:picLocks noChangeAspect="1"/>
          </p:cNvPicPr>
          <p:nvPr/>
        </p:nvPicPr>
        <p:blipFill rotWithShape="1">
          <a:blip r:embed="rId3"/>
          <a:srcRect l="70655" t="-3656" r="712" b="3656"/>
          <a:stretch/>
        </p:blipFill>
        <p:spPr>
          <a:xfrm>
            <a:off x="-7917" y="-287859"/>
            <a:ext cx="2411317" cy="5569155"/>
          </a:xfrm>
          <a:custGeom>
            <a:avLst/>
            <a:gdLst/>
            <a:ahLst/>
            <a:cxnLst/>
            <a:rect l="l" t="t" r="r" b="b"/>
            <a:pathLst>
              <a:path w="3175486" h="5245950">
                <a:moveTo>
                  <a:pt x="0" y="0"/>
                </a:moveTo>
                <a:lnTo>
                  <a:pt x="3175486" y="0"/>
                </a:lnTo>
                <a:lnTo>
                  <a:pt x="2294818" y="5223932"/>
                </a:lnTo>
                <a:lnTo>
                  <a:pt x="2310547" y="5245950"/>
                </a:lnTo>
                <a:lnTo>
                  <a:pt x="0" y="4901963"/>
                </a:lnTo>
                <a:close/>
              </a:path>
            </a:pathLst>
          </a:custGeom>
          <a:ln w="38100">
            <a:noFill/>
          </a:ln>
          <a:effectLst/>
        </p:spPr>
      </p:pic>
      <p:pic>
        <p:nvPicPr>
          <p:cNvPr id="7" name="Picture 6">
            <a:extLst>
              <a:ext uri="{FF2B5EF4-FFF2-40B4-BE49-F238E27FC236}">
                <a16:creationId xmlns:a16="http://schemas.microsoft.com/office/drawing/2014/main" id="{C933D2B2-2258-4D51-969F-2BB6AB39BEF0}"/>
              </a:ext>
            </a:extLst>
          </p:cNvPr>
          <p:cNvPicPr>
            <a:picLocks noChangeAspect="1"/>
          </p:cNvPicPr>
          <p:nvPr/>
        </p:nvPicPr>
        <p:blipFill rotWithShape="1">
          <a:blip r:embed="rId4"/>
          <a:srcRect l="33333" t="-1220" r="21472" b="1829"/>
          <a:stretch/>
        </p:blipFill>
        <p:spPr>
          <a:xfrm>
            <a:off x="-7917" y="4901964"/>
            <a:ext cx="2647858" cy="1944172"/>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p:nvSpPr>
          <p:cNvPr id="6" name="Rectangle 5">
            <a:extLst>
              <a:ext uri="{FF2B5EF4-FFF2-40B4-BE49-F238E27FC236}">
                <a16:creationId xmlns:a16="http://schemas.microsoft.com/office/drawing/2014/main" id="{11B02596-E229-4B72-8F5D-90A1880FDA96}"/>
              </a:ext>
            </a:extLst>
          </p:cNvPr>
          <p:cNvSpPr/>
          <p:nvPr/>
        </p:nvSpPr>
        <p:spPr>
          <a:xfrm>
            <a:off x="5789880" y="1196852"/>
            <a:ext cx="3194824" cy="3016210"/>
          </a:xfrm>
          <a:prstGeom prst="rect">
            <a:avLst/>
          </a:prstGeom>
        </p:spPr>
        <p:txBody>
          <a:bodyPr wrap="square" lIns="91440" tIns="45720" rIns="91440" bIns="45720" anchor="t">
            <a:spAutoFit/>
          </a:bodyPr>
          <a:lstStyle/>
          <a:p>
            <a:pPr algn="ctr">
              <a:spcAft>
                <a:spcPts val="600"/>
              </a:spcAft>
            </a:pPr>
            <a:r>
              <a:rPr lang="en-US" b="1"/>
              <a:t>The Tennessee PROMISE Scholarship</a:t>
            </a:r>
          </a:p>
          <a:p>
            <a:pPr algn="ctr">
              <a:spcAft>
                <a:spcPts val="600"/>
              </a:spcAft>
            </a:pPr>
            <a:r>
              <a:rPr lang="en-US"/>
              <a:t>Students must graduate from high school and complete  multiple steps throughout their Senior year and first two years of college.</a:t>
            </a:r>
          </a:p>
          <a:p>
            <a:pPr algn="ctr">
              <a:spcAft>
                <a:spcPts val="600"/>
              </a:spcAft>
            </a:pPr>
            <a:r>
              <a:rPr lang="en-US"/>
              <a:t>Covers tuition after all state and federal scholarship dollars are applied.</a:t>
            </a:r>
          </a:p>
        </p:txBody>
      </p:sp>
      <p:sp>
        <p:nvSpPr>
          <p:cNvPr id="9" name="TextBox 8">
            <a:extLst>
              <a:ext uri="{FF2B5EF4-FFF2-40B4-BE49-F238E27FC236}">
                <a16:creationId xmlns:a16="http://schemas.microsoft.com/office/drawing/2014/main" id="{5638BF58-E6DC-DF60-2D6D-1D85CC8E117F}"/>
              </a:ext>
            </a:extLst>
          </p:cNvPr>
          <p:cNvSpPr txBox="1"/>
          <p:nvPr/>
        </p:nvSpPr>
        <p:spPr>
          <a:xfrm>
            <a:off x="2109244" y="7212505"/>
            <a:ext cx="715984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t> </a:t>
            </a:r>
            <a:r>
              <a:rPr lang="en-US" sz="1600" i="1">
                <a:ea typeface="+mn-lt"/>
                <a:cs typeface="+mn-lt"/>
              </a:rPr>
              <a:t>The state of Tennessee offers many more college scholarships.</a:t>
            </a:r>
            <a:r>
              <a:rPr lang="en-US" sz="1600" i="1"/>
              <a:t>    </a:t>
            </a:r>
            <a:endParaRPr lang="en-US"/>
          </a:p>
          <a:p>
            <a:r>
              <a:rPr lang="en-US" sz="1600" i="1"/>
              <a:t>Visit </a:t>
            </a:r>
            <a:r>
              <a:rPr lang="en-US" sz="1600">
                <a:ea typeface="+mn-lt"/>
                <a:cs typeface="+mn-lt"/>
                <a:hlinkClick r:id="rId5">
                  <a:extLst>
                    <a:ext uri="{A12FA001-AC4F-418D-AE19-62706E023703}">
                      <ahyp:hlinkClr xmlns:ahyp="http://schemas.microsoft.com/office/drawing/2018/hyperlinkcolor" val="tx"/>
                    </a:ext>
                  </a:extLst>
                </a:hlinkClick>
              </a:rPr>
              <a:t>https://www.tn.gov/collegepays</a:t>
            </a:r>
            <a:r>
              <a:rPr lang="en-US" sz="1600">
                <a:ea typeface="+mn-lt"/>
                <a:cs typeface="+mn-lt"/>
              </a:rPr>
              <a:t> </a:t>
            </a:r>
            <a:r>
              <a:rPr lang="en-US" sz="1600"/>
              <a:t> for a full listing of state scholarships.</a:t>
            </a:r>
            <a:endParaRPr lang="en-US"/>
          </a:p>
          <a:p>
            <a:endParaRPr lang="en-US" sz="1600" i="1"/>
          </a:p>
          <a:p>
            <a:r>
              <a:rPr lang="en-US" sz="1600" i="1"/>
              <a:t>For more information about paying for college, visit our school counseling page for Scholarships and Financial aid located under the access tab of the BCHS website.​</a:t>
            </a:r>
            <a:endParaRPr lang="en-US"/>
          </a:p>
        </p:txBody>
      </p:sp>
    </p:spTree>
    <p:extLst>
      <p:ext uri="{BB962C8B-B14F-4D97-AF65-F5344CB8AC3E}">
        <p14:creationId xmlns:p14="http://schemas.microsoft.com/office/powerpoint/2010/main" val="290094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5382B-CF10-441C-AD4C-37EE75EA2486}"/>
              </a:ext>
            </a:extLst>
          </p:cNvPr>
          <p:cNvSpPr>
            <a:spLocks noGrp="1"/>
          </p:cNvSpPr>
          <p:nvPr>
            <p:ph type="title"/>
          </p:nvPr>
        </p:nvSpPr>
        <p:spPr>
          <a:xfrm>
            <a:off x="1113234" y="685800"/>
            <a:ext cx="4310833" cy="1752599"/>
          </a:xfrm>
        </p:spPr>
        <p:txBody>
          <a:bodyPr>
            <a:normAutofit/>
          </a:bodyPr>
          <a:lstStyle/>
          <a:p>
            <a:r>
              <a:rPr lang="en-US"/>
              <a:t>Collegiate Athletics Eligibility</a:t>
            </a:r>
          </a:p>
        </p:txBody>
      </p:sp>
      <p:sp>
        <p:nvSpPr>
          <p:cNvPr id="3" name="Content Placeholder 2">
            <a:extLst>
              <a:ext uri="{FF2B5EF4-FFF2-40B4-BE49-F238E27FC236}">
                <a16:creationId xmlns:a16="http://schemas.microsoft.com/office/drawing/2014/main" id="{827A3133-F456-4B1C-875B-642819629A55}"/>
              </a:ext>
            </a:extLst>
          </p:cNvPr>
          <p:cNvSpPr>
            <a:spLocks noGrp="1"/>
          </p:cNvSpPr>
          <p:nvPr>
            <p:ph idx="1"/>
          </p:nvPr>
        </p:nvSpPr>
        <p:spPr>
          <a:xfrm>
            <a:off x="1113233" y="2666999"/>
            <a:ext cx="4310833" cy="3124201"/>
          </a:xfrm>
        </p:spPr>
        <p:txBody>
          <a:bodyPr>
            <a:normAutofit/>
          </a:bodyPr>
          <a:lstStyle/>
          <a:p>
            <a:pPr marL="0" indent="0">
              <a:lnSpc>
                <a:spcPct val="90000"/>
              </a:lnSpc>
              <a:buNone/>
            </a:pPr>
            <a:r>
              <a:rPr lang="en-US" sz="1500"/>
              <a:t>Students who plan to enroll in college and participate in athletics in an NCAA or NAIA school must be certified by the appropriate eligibility center. </a:t>
            </a:r>
          </a:p>
          <a:p>
            <a:pPr marL="0" indent="0">
              <a:lnSpc>
                <a:spcPct val="90000"/>
              </a:lnSpc>
              <a:buNone/>
            </a:pPr>
            <a:r>
              <a:rPr lang="en-US" sz="1500"/>
              <a:t>Students should begin to meet with their school counselor as early as their sophomore year to ensure they are taking appropriate courses to meet eligibility criteria.</a:t>
            </a:r>
          </a:p>
          <a:p>
            <a:pPr marL="0" indent="0">
              <a:lnSpc>
                <a:spcPct val="90000"/>
              </a:lnSpc>
              <a:buNone/>
            </a:pPr>
            <a:r>
              <a:rPr lang="en-US" sz="1500"/>
              <a:t>Student athletes should apply for certification at the end of the junior year. Athletes and their parents should review the eligibility center websites. </a:t>
            </a:r>
          </a:p>
        </p:txBody>
      </p:sp>
      <p:sp>
        <p:nvSpPr>
          <p:cNvPr id="4" name="Slide Number Placeholder 3">
            <a:extLst>
              <a:ext uri="{FF2B5EF4-FFF2-40B4-BE49-F238E27FC236}">
                <a16:creationId xmlns:a16="http://schemas.microsoft.com/office/drawing/2014/main" id="{844C1A27-7E69-4E02-8446-837EF7429E3A}"/>
              </a:ext>
            </a:extLst>
          </p:cNvPr>
          <p:cNvSpPr>
            <a:spLocks noGrp="1"/>
          </p:cNvSpPr>
          <p:nvPr>
            <p:ph type="sldNum" sz="quarter" idx="12"/>
          </p:nvPr>
        </p:nvSpPr>
        <p:spPr>
          <a:xfrm>
            <a:off x="8213892" y="5867131"/>
            <a:ext cx="413375" cy="365125"/>
          </a:xfrm>
        </p:spPr>
        <p:txBody>
          <a:bodyPr>
            <a:normAutofit/>
          </a:bodyPr>
          <a:lstStyle/>
          <a:p>
            <a:pPr>
              <a:spcAft>
                <a:spcPts val="600"/>
              </a:spcAft>
            </a:pPr>
            <a:fld id="{1B6781E8-7A9C-4F2F-BA58-9CD544442227}" type="slidenum">
              <a:rPr lang="en-US"/>
              <a:pPr>
                <a:spcAft>
                  <a:spcPts val="600"/>
                </a:spcAft>
              </a:pPr>
              <a:t>35</a:t>
            </a:fld>
            <a:endParaRPr lang="en-US"/>
          </a:p>
        </p:txBody>
      </p:sp>
      <p:sp>
        <p:nvSpPr>
          <p:cNvPr id="9" name="Rounded Rectangle 6">
            <a:extLst>
              <a:ext uri="{FF2B5EF4-FFF2-40B4-BE49-F238E27FC236}">
                <a16:creationId xmlns:a16="http://schemas.microsoft.com/office/drawing/2014/main" id="{93C4D4C4-585F-43C1-BF44-268A79A025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4708" y="648931"/>
            <a:ext cx="2986564"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976E9C1-B494-4B33-83F8-604F09A76B55}"/>
              </a:ext>
            </a:extLst>
          </p:cNvPr>
          <p:cNvPicPr>
            <a:picLocks noChangeAspect="1"/>
          </p:cNvPicPr>
          <p:nvPr/>
        </p:nvPicPr>
        <p:blipFill rotWithShape="1">
          <a:blip r:embed="rId3"/>
          <a:srcRect l="10164" r="12062" b="-4"/>
          <a:stretch/>
        </p:blipFill>
        <p:spPr>
          <a:xfrm>
            <a:off x="5905350" y="1011765"/>
            <a:ext cx="2505893" cy="2191058"/>
          </a:xfrm>
          <a:prstGeom prst="rect">
            <a:avLst/>
          </a:prstGeom>
        </p:spPr>
      </p:pic>
      <p:pic>
        <p:nvPicPr>
          <p:cNvPr id="5" name="Picture 4">
            <a:extLst>
              <a:ext uri="{FF2B5EF4-FFF2-40B4-BE49-F238E27FC236}">
                <a16:creationId xmlns:a16="http://schemas.microsoft.com/office/drawing/2014/main" id="{3F7D94AF-380D-440A-AE7D-617EFB3D131D}"/>
              </a:ext>
            </a:extLst>
          </p:cNvPr>
          <p:cNvPicPr>
            <a:picLocks noChangeAspect="1"/>
          </p:cNvPicPr>
          <p:nvPr/>
        </p:nvPicPr>
        <p:blipFill rotWithShape="1">
          <a:blip r:embed="rId4"/>
          <a:srcRect t="11006" r="4" b="4"/>
          <a:stretch/>
        </p:blipFill>
        <p:spPr>
          <a:xfrm>
            <a:off x="5905350" y="3367415"/>
            <a:ext cx="2505893" cy="2191058"/>
          </a:xfrm>
          <a:prstGeom prst="rect">
            <a:avLst/>
          </a:prstGeom>
        </p:spPr>
      </p:pic>
    </p:spTree>
    <p:extLst>
      <p:ext uri="{BB962C8B-B14F-4D97-AF65-F5344CB8AC3E}">
        <p14:creationId xmlns:p14="http://schemas.microsoft.com/office/powerpoint/2010/main" val="7483450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F160C651CB634A82E141ABB5CB741B" ma:contentTypeVersion="8" ma:contentTypeDescription="Create a new document." ma:contentTypeScope="" ma:versionID="76b488fd20a7df51781a3c7ee50669fd">
  <xsd:schema xmlns:xsd="http://www.w3.org/2001/XMLSchema" xmlns:xs="http://www.w3.org/2001/XMLSchema" xmlns:p="http://schemas.microsoft.com/office/2006/metadata/properties" xmlns:ns2="d37b3398-86ec-410c-ba34-37f3c3901715" xmlns:ns3="04c61d3e-a5d3-43a4-9bc2-f130312788ea" targetNamespace="http://schemas.microsoft.com/office/2006/metadata/properties" ma:root="true" ma:fieldsID="30af0563bca45ac5be103023b620f023" ns2:_="" ns3:_="">
    <xsd:import namespace="d37b3398-86ec-410c-ba34-37f3c3901715"/>
    <xsd:import namespace="04c61d3e-a5d3-43a4-9bc2-f130312788e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b3398-86ec-410c-ba34-37f3c39017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c61d3e-a5d3-43a4-9bc2-f130312788e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04c61d3e-a5d3-43a4-9bc2-f130312788ea">
      <UserInfo>
        <DisplayName>Stefanie Smith</DisplayName>
        <AccountId>12</AccountId>
        <AccountType/>
      </UserInfo>
      <UserInfo>
        <DisplayName>Lyndsey Spain</DisplayName>
        <AccountId>168</AccountId>
        <AccountType/>
      </UserInfo>
    </SharedWithUsers>
  </documentManagement>
</p:properties>
</file>

<file path=customXml/itemProps1.xml><?xml version="1.0" encoding="utf-8"?>
<ds:datastoreItem xmlns:ds="http://schemas.openxmlformats.org/officeDocument/2006/customXml" ds:itemID="{B7028A8C-DE4B-4E3E-AAFA-E96E223DF975}">
  <ds:schemaRefs>
    <ds:schemaRef ds:uri="04c61d3e-a5d3-43a4-9bc2-f130312788ea"/>
    <ds:schemaRef ds:uri="d37b3398-86ec-410c-ba34-37f3c39017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9921E56-B0A2-49E5-BF69-E2E59F484229}">
  <ds:schemaRefs>
    <ds:schemaRef ds:uri="http://schemas.microsoft.com/sharepoint/v3/contenttype/forms"/>
  </ds:schemaRefs>
</ds:datastoreItem>
</file>

<file path=customXml/itemProps3.xml><?xml version="1.0" encoding="utf-8"?>
<ds:datastoreItem xmlns:ds="http://schemas.openxmlformats.org/officeDocument/2006/customXml" ds:itemID="{03F99DFC-DBCE-4A83-8ED3-D1BC9279C930}">
  <ds:schemaRefs>
    <ds:schemaRef ds:uri="04c61d3e-a5d3-43a4-9bc2-f130312788ea"/>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35</Slides>
  <Notes>9</Notes>
  <HiddenSlides>0</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Parallax</vt:lpstr>
      <vt:lpstr>PowerPoint Presentation</vt:lpstr>
      <vt:lpstr>PowerPoint Presentation</vt:lpstr>
      <vt:lpstr>PowerPoint Presentation</vt:lpstr>
      <vt:lpstr>Class Schedule  </vt:lpstr>
      <vt:lpstr>PowerPoint Presentation</vt:lpstr>
      <vt:lpstr>  </vt:lpstr>
      <vt:lpstr>PowerPoint Presentation</vt:lpstr>
      <vt:lpstr>PowerPoint Presentation</vt:lpstr>
      <vt:lpstr>PowerPoint Presentation</vt:lpstr>
      <vt:lpstr>Graduation Recognitions</vt:lpstr>
      <vt:lpstr>PowerPoint Presentation</vt:lpstr>
      <vt:lpstr>Battle Creek High School Course Catalog </vt:lpstr>
      <vt:lpstr>PowerPoint Presentation</vt:lpstr>
      <vt:lpstr>PowerPoint Presentation</vt:lpstr>
      <vt:lpstr>PowerPoint Presentation</vt:lpstr>
      <vt:lpstr>PowerPoint Presentation</vt:lpstr>
      <vt:lpstr>PowerPoint Presentation</vt:lpstr>
      <vt:lpstr>PHYSICAL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Required Testing &amp; Assessments</vt:lpstr>
      <vt:lpstr>Additional Testing  Opportunities</vt:lpstr>
      <vt:lpstr>TENNESSEE SCHOLARSHIP PROGRAMS</vt:lpstr>
      <vt:lpstr>Collegiate Athletics Eligibility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Jodie Grenead</dc:creator>
  <cp:revision>43</cp:revision>
  <dcterms:created xsi:type="dcterms:W3CDTF">2020-05-08T16:49:17Z</dcterms:created>
  <dcterms:modified xsi:type="dcterms:W3CDTF">2024-04-03T20:15:31Z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0x0101002FF160C651CB634A82E141ABB5CB741B</vt:lpwstr>
  </property>
  <property fmtid="{D5CDD505-2E9C-101B-9397-08002B2CF9AE}" pid="3" name="_SourceUrl">
    <vt:lpwstr/>
  </property>
  <property fmtid="{D5CDD505-2E9C-101B-9397-08002B2CF9AE}" pid="4" name="_SharedFileIndex">
    <vt:lpwstr/>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