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3" r:id="rId4"/>
    <p:sldId id="2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A6F61-5E2B-A566-266C-26901A8F5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FEC18-0D6A-101E-3666-28995B246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438F6-A512-215D-B062-9D7C018F6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6D97-2900-AF20-4128-585316BD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82F12-5B3A-1B2F-1DB3-0E7A0AD27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6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215F-4F2F-7A49-A27F-A96DABEC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C668E-22CC-8BBD-5815-4483E5864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1058D-2203-ED09-9931-7D43C516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DF071-FB69-9B2B-0289-698E7279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41B25-0259-725D-5BE4-042D8CD0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0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5B4E-CF7A-851E-E07B-E5BAAAB6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42876-AE48-61E0-0745-0F0E6160F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A7B12-E913-3269-1FEE-6B6DFB54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827DE-D0C1-9E53-7F35-4A4928827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3AEAE-2713-7EDF-7828-2C62E071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2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441BD-2072-EFD4-602F-D7EE49BB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A9B36-79ED-0852-D9D6-272596CF8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231F1-A725-CB66-9C62-B537C2ED8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F63AE-1A33-4A10-8192-832A5B32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32598-FF9A-9994-5A7F-EAED1B2B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EB769-8C6A-254D-8239-606BF6F7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7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52BAA-D4A7-5DD5-7A8E-4E93B5A62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CFD1-E00C-B5E9-2466-F6D3B3DCB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A27A7-B0C5-921B-6531-871CBBA2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DFA4E-42C2-8118-B35E-FB9E30DE2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F1AD4-76F4-8848-A343-849DF87D9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9174F1-3CB3-C47D-F641-17A34B05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1A053C-2F92-CDCA-3B0A-8BA2C0F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E94AB6-A40B-04E2-178C-F4A93EFA2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2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6E1DF-70FB-24FA-248E-A947BD704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06FC6-F7FE-C9F0-1CAA-9A5CB95F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1E195-6C77-225B-FFD5-26BC7FA18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3FA289-1CD1-A473-1376-8668B0EC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75379B-948C-D673-0F47-1680B006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DE1E6-B551-1B87-E563-46A459042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43613-9A77-7E38-9097-E13A448C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6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DE3F-C98B-BE2E-2726-6543117A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89D77-692B-E174-C14D-16962C7ED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E3303-A62D-96EA-9E9C-45728FB97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C6454-6F6F-B31E-4BAB-FD6EA37C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CA897-8830-729C-01C1-5C4442B8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77BAF-2373-2721-92E8-B6EF70DD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C7FA-FED9-922A-2095-EFD92AC97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C7DFDC-501E-CB9E-BE32-FC64FAA2D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5B6DC-7571-769D-671F-93ECDDE5A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07187-9B9C-18FF-5947-AC91652E7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DCF30-0568-3B75-842B-C2BDF00AA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5AEE1-4448-F0AB-9EAE-CEC99AC0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7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896F3-FAE4-37B6-E5A8-BBD3138E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A5A6F-D5A8-45B6-9445-128DABD8C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FCE03-AB01-0823-AB7E-015D471F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E5BE7-303D-4D6D-9F3F-A71F9BE49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B6BDD-09C6-FE37-9192-C90F4A21B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0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2F1D7-9E27-08CB-CBBD-E5BDA0CC4D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BB368-34CC-F65D-134E-8F3628261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19752-0810-A8C2-DDFD-A423ADEF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87D41-94F0-07FD-C466-F9267EB3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4346-E984-3607-71C0-049D8CB2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5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415B72-2DAF-6BED-8504-B022747B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8D649-D0A0-068F-E33C-B8D11B76D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96652-4C97-FD29-E0A3-8B4FDEDC8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384DB-B84E-4846-B8B4-C39CC0BD27C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AAE29-E959-B692-BE6D-365769D75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8A882-C852-CE02-EAE9-011CE4201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5600B-E035-4482-98AC-0AF8E766F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8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83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Plan Year 2023 Medical Coverage</a:t>
            </a:r>
            <a:br>
              <a:rPr lang="en-US" dirty="0"/>
            </a:br>
            <a:r>
              <a:rPr lang="en-US" dirty="0"/>
              <a:t>24 Pay Employees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21080" y="1487068"/>
          <a:ext cx="6918108" cy="4464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3582">
                  <a:extLst>
                    <a:ext uri="{9D8B030D-6E8A-4147-A177-3AD203B41FA5}">
                      <a16:colId xmlns:a16="http://schemas.microsoft.com/office/drawing/2014/main" val="1044358738"/>
                    </a:ext>
                  </a:extLst>
                </a:gridCol>
                <a:gridCol w="809117">
                  <a:extLst>
                    <a:ext uri="{9D8B030D-6E8A-4147-A177-3AD203B41FA5}">
                      <a16:colId xmlns:a16="http://schemas.microsoft.com/office/drawing/2014/main" val="2523340277"/>
                    </a:ext>
                  </a:extLst>
                </a:gridCol>
                <a:gridCol w="729136">
                  <a:extLst>
                    <a:ext uri="{9D8B030D-6E8A-4147-A177-3AD203B41FA5}">
                      <a16:colId xmlns:a16="http://schemas.microsoft.com/office/drawing/2014/main" val="1725601222"/>
                    </a:ext>
                  </a:extLst>
                </a:gridCol>
                <a:gridCol w="2015043">
                  <a:extLst>
                    <a:ext uri="{9D8B030D-6E8A-4147-A177-3AD203B41FA5}">
                      <a16:colId xmlns:a16="http://schemas.microsoft.com/office/drawing/2014/main" val="266592918"/>
                    </a:ext>
                  </a:extLst>
                </a:gridCol>
                <a:gridCol w="684066">
                  <a:extLst>
                    <a:ext uri="{9D8B030D-6E8A-4147-A177-3AD203B41FA5}">
                      <a16:colId xmlns:a16="http://schemas.microsoft.com/office/drawing/2014/main" val="2121315008"/>
                    </a:ext>
                  </a:extLst>
                </a:gridCol>
                <a:gridCol w="717164">
                  <a:extLst>
                    <a:ext uri="{9D8B030D-6E8A-4147-A177-3AD203B41FA5}">
                      <a16:colId xmlns:a16="http://schemas.microsoft.com/office/drawing/2014/main" val="7081598"/>
                    </a:ext>
                  </a:extLst>
                </a:gridCol>
              </a:tblGrid>
              <a:tr h="353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                         2023 Insurance Rates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                         12 month Pay Employees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699463089"/>
                  </a:ext>
                </a:extLst>
              </a:tr>
              <a:tr h="2778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Month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check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Month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check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02627178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Premier  PPO BCBS S/Cigna Local Plus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Premier  PPO BCBS P /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615464901"/>
                  </a:ext>
                </a:extLst>
              </a:tr>
              <a:tr h="19587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206868263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$243.65</a:t>
                      </a: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$121.83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$243.65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$121.83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032739726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$432.30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$216.15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$468.05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$234.03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382974967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$600.60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$300.30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$636.35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$318.18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294433970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Standard PPO BCBS/Cigna Local Plus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Standard PPO BCBS P /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015319570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Only Coverage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014642788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child(</a:t>
                      </a:r>
                      <a:r>
                        <a:rPr lang="en-US" sz="900" dirty="0" err="1">
                          <a:effectLst/>
                        </a:rPr>
                        <a:t>ren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$226.05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$113.03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$226.05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$113.03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713560540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$400.95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$200.48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$436.70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$218.35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706834939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$557.70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$278.85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$593.45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$296.73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120270929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Limited PPO BCBS/Cigna Local Plus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Limited PPO BCBS P /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882414822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     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4177405897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$214.50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$107.25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child(ren)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$214.50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$107.25</a:t>
                      </a: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058915307"/>
                  </a:ext>
                </a:extLst>
              </a:tr>
              <a:tr h="2122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$380.05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$190.03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$415.80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$207.90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02300182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$528.55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$264.28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family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$564.30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$282.15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926154328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Health Savings CDHP BCBS/Cigna Local Plus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Health Savings CDHP BCBS P / Cigna Open Access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41035691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    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632730165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$187.00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$93.50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$187.00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$93.50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356629156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$331.10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$165.55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spouse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$366.85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$183.43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978100757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$460.35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$230.18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family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$496.10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$248.05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972110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6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124635" y="1246046"/>
          <a:ext cx="7086192" cy="1952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1907">
                  <a:extLst>
                    <a:ext uri="{9D8B030D-6E8A-4147-A177-3AD203B41FA5}">
                      <a16:colId xmlns:a16="http://schemas.microsoft.com/office/drawing/2014/main" val="4279702588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1751618249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val="3036182485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1880802779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61186613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30371808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Cigna Pre-Paid Dental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Delta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499224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$0.00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$0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165869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$14.91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$32.88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$16.44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35671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$10.70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$5.35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$19.16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$9.58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832232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$19.90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$9.95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$60.90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$30.45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5647533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Vison Basic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Vision Expanded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36685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       $ 1.59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$6.30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38522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$6.35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$12.60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$6.30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159987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$6.03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$11.98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$5.99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267718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$9.33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$4.67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$18.54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$9.27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01301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84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83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Plan Year 2023 Medical Coverage</a:t>
            </a:r>
            <a:br>
              <a:rPr lang="en-US" dirty="0"/>
            </a:br>
            <a:r>
              <a:rPr lang="en-US" dirty="0"/>
              <a:t>20 Pay - Bus Drivers &amp; Food Service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2115875" y="1490895"/>
          <a:ext cx="7297352" cy="4612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2474">
                  <a:extLst>
                    <a:ext uri="{9D8B030D-6E8A-4147-A177-3AD203B41FA5}">
                      <a16:colId xmlns:a16="http://schemas.microsoft.com/office/drawing/2014/main" val="3996295717"/>
                    </a:ext>
                  </a:extLst>
                </a:gridCol>
                <a:gridCol w="851635">
                  <a:extLst>
                    <a:ext uri="{9D8B030D-6E8A-4147-A177-3AD203B41FA5}">
                      <a16:colId xmlns:a16="http://schemas.microsoft.com/office/drawing/2014/main" val="3460501907"/>
                    </a:ext>
                  </a:extLst>
                </a:gridCol>
                <a:gridCol w="767451">
                  <a:extLst>
                    <a:ext uri="{9D8B030D-6E8A-4147-A177-3AD203B41FA5}">
                      <a16:colId xmlns:a16="http://schemas.microsoft.com/office/drawing/2014/main" val="3256552677"/>
                    </a:ext>
                  </a:extLst>
                </a:gridCol>
                <a:gridCol w="2120930">
                  <a:extLst>
                    <a:ext uri="{9D8B030D-6E8A-4147-A177-3AD203B41FA5}">
                      <a16:colId xmlns:a16="http://schemas.microsoft.com/office/drawing/2014/main" val="927562567"/>
                    </a:ext>
                  </a:extLst>
                </a:gridCol>
                <a:gridCol w="734168">
                  <a:extLst>
                    <a:ext uri="{9D8B030D-6E8A-4147-A177-3AD203B41FA5}">
                      <a16:colId xmlns:a16="http://schemas.microsoft.com/office/drawing/2014/main" val="447158253"/>
                    </a:ext>
                  </a:extLst>
                </a:gridCol>
                <a:gridCol w="740694">
                  <a:extLst>
                    <a:ext uri="{9D8B030D-6E8A-4147-A177-3AD203B41FA5}">
                      <a16:colId xmlns:a16="http://schemas.microsoft.com/office/drawing/2014/main" val="2449282938"/>
                    </a:ext>
                  </a:extLst>
                </a:gridCol>
              </a:tblGrid>
              <a:tr h="353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                                    2023 Insurance Rates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Bus Drivers &amp; Food Service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14751245"/>
                  </a:ext>
                </a:extLst>
              </a:tr>
              <a:tr h="3466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Month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check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 Month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Per check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350739831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Premier PPO BCBS/Cigna Local Plus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Premier PPO  BCBS P &amp;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360565326"/>
                  </a:ext>
                </a:extLst>
              </a:tr>
              <a:tr h="2079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084621625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$292.38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$146.19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$292.38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$146.19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752968495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$518.76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$259.38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spouse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$561.66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$280.83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806623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$720.72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$360.36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$763.62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</a:endParaRP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$381.81</a:t>
                      </a: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823974147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Standard PPO BCBS/Cigna Local Plus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Standard PPO BCBS P &amp;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595925022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749288577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$271.26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$135.63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$271.26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$135.63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347913934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$481.14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$240.57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$524.04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$262.02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359304306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$669.24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$334.62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$712.14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$356.07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349439263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Limited PPO BCBS/Cigna Local Plus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Limited PPO  BCBS P &amp; Cigna Open Access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040850080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 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$0.00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713051345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$257.40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$128.70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child(ren)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$257.40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$128.70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57477632"/>
                  </a:ext>
                </a:extLst>
              </a:tr>
              <a:tr h="1475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$456.06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$228.03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$498.96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$249.48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87235394"/>
                  </a:ext>
                </a:extLst>
              </a:tr>
              <a:tr h="744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$634.26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$317.13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$677.16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$338.58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588690193"/>
                  </a:ext>
                </a:extLst>
              </a:tr>
              <a:tr h="303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Health Savings CDHP BCBS/Cigna Local Plus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Health Savings CDHP BCBS P &amp; Cigna Open Access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3984662285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Only Coverage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Only Coverage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$0.00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593094469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child(ren)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$224.40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 $112.20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Employee + child(ren)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$224.40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$112.20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1929228959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$397.32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$198.66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spouse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$440.22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$220.11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913281153"/>
                  </a:ext>
                </a:extLst>
              </a:tr>
              <a:tr h="1843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$552.42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        $276.21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Employee + family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$595.32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$297.66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03" marR="53103" marT="0" marB="0" anchor="b"/>
                </a:tc>
                <a:extLst>
                  <a:ext uri="{0D108BD9-81ED-4DB2-BD59-A6C34878D82A}">
                    <a16:rowId xmlns:a16="http://schemas.microsoft.com/office/drawing/2014/main" val="2772392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88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125496" y="1128600"/>
          <a:ext cx="7085330" cy="1952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1045">
                  <a:extLst>
                    <a:ext uri="{9D8B030D-6E8A-4147-A177-3AD203B41FA5}">
                      <a16:colId xmlns:a16="http://schemas.microsoft.com/office/drawing/2014/main" val="350795381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1972834732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val="2017921930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417130061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803712329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66548109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Cigna Pre-Paid Dental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Delta Dental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126282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$0.00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$0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818367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$17.89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$8.95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$39.46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$19.73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75513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$12.84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$6.42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$22.99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$11.50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63525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$23.88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$11.94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$73.08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$36.54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6588122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Vison Basic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Vision Expanded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949908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$3.82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        $1.91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Only Coverage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$3.78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086842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$3.81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child(ren)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$15.12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3963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$3.62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spouse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$14.38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$7.19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060179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$11.20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$5.60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Employee + family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$22.25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$11.12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18568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182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1005</Words>
  <Application>Microsoft Office PowerPoint</Application>
  <PresentationFormat>Widescreen</PresentationFormat>
  <Paragraphs>379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Plan Year 2023 Medical Coverage 24 Pay Employees</vt:lpstr>
      <vt:lpstr>PowerPoint Presentation</vt:lpstr>
      <vt:lpstr>Plan Year 2023 Medical Coverage 20 Pay - Bus Drivers &amp; Food Service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Year 2023 Medical Coverage 24 Pay Employees</dc:title>
  <dc:creator>Melinda W. Guettner</dc:creator>
  <cp:lastModifiedBy>Shannon Barnes</cp:lastModifiedBy>
  <cp:revision>1</cp:revision>
  <dcterms:created xsi:type="dcterms:W3CDTF">2022-09-15T17:00:33Z</dcterms:created>
  <dcterms:modified xsi:type="dcterms:W3CDTF">2023-01-13T13:53:15Z</dcterms:modified>
</cp:coreProperties>
</file>