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29"/>
  </p:notesMasterIdLst>
  <p:sldIdLst>
    <p:sldId id="257" r:id="rId2"/>
    <p:sldId id="260" r:id="rId3"/>
    <p:sldId id="258" r:id="rId4"/>
    <p:sldId id="259" r:id="rId5"/>
    <p:sldId id="283" r:id="rId6"/>
    <p:sldId id="284" r:id="rId7"/>
    <p:sldId id="285" r:id="rId8"/>
    <p:sldId id="263" r:id="rId9"/>
    <p:sldId id="267" r:id="rId10"/>
    <p:sldId id="268" r:id="rId11"/>
    <p:sldId id="265" r:id="rId12"/>
    <p:sldId id="303" r:id="rId13"/>
    <p:sldId id="262" r:id="rId14"/>
    <p:sldId id="264" r:id="rId15"/>
    <p:sldId id="269" r:id="rId16"/>
    <p:sldId id="299" r:id="rId17"/>
    <p:sldId id="300" r:id="rId18"/>
    <p:sldId id="266" r:id="rId19"/>
    <p:sldId id="280" r:id="rId20"/>
    <p:sldId id="281" r:id="rId21"/>
    <p:sldId id="270" r:id="rId22"/>
    <p:sldId id="289" r:id="rId23"/>
    <p:sldId id="293" r:id="rId24"/>
    <p:sldId id="302" r:id="rId25"/>
    <p:sldId id="277" r:id="rId26"/>
    <p:sldId id="287" r:id="rId27"/>
    <p:sldId id="29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2" autoAdjust="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21D528-6CC2-4551-874E-1CFBF9E4057A}" type="datetimeFigureOut">
              <a:rPr lang="en-US" smtClean="0"/>
              <a:t>8/7/2023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C0E932-B35B-4A8B-B593-72C656B4AF00}" type="slidenum">
              <a:rPr lang="en-US" smtClean="0"/>
              <a:t>‹#›</a:t>
            </a:fld>
            <a:endParaRPr lang="en-US"/>
          </a:p>
        </p:txBody>
      </p:sp>
    </p:spTree>
    <p:extLst>
      <p:ext uri="{BB962C8B-B14F-4D97-AF65-F5344CB8AC3E}">
        <p14:creationId xmlns:p14="http://schemas.microsoft.com/office/powerpoint/2010/main" val="2087818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SLIDE</a:t>
            </a:r>
          </a:p>
          <a:p>
            <a:r>
              <a:rPr lang="en-US" dirty="0"/>
              <a:t>For more information</a:t>
            </a:r>
            <a:r>
              <a:rPr lang="en-US" baseline="0" dirty="0"/>
              <a:t> see: https://www.tn.gov/education/data/accountability/2017-school-accountability.html </a:t>
            </a:r>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24</a:t>
            </a:fld>
            <a:endParaRPr lang="en-US"/>
          </a:p>
        </p:txBody>
      </p:sp>
    </p:spTree>
    <p:extLst>
      <p:ext uri="{BB962C8B-B14F-4D97-AF65-F5344CB8AC3E}">
        <p14:creationId xmlns:p14="http://schemas.microsoft.com/office/powerpoint/2010/main" val="1828997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C0E932-B35B-4A8B-B593-72C656B4AF00}" type="slidenum">
              <a:rPr lang="en-US" smtClean="0"/>
              <a:t>25</a:t>
            </a:fld>
            <a:endParaRPr lang="en-US"/>
          </a:p>
        </p:txBody>
      </p:sp>
    </p:spTree>
    <p:extLst>
      <p:ext uri="{BB962C8B-B14F-4D97-AF65-F5344CB8AC3E}">
        <p14:creationId xmlns:p14="http://schemas.microsoft.com/office/powerpoint/2010/main" val="1075139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thank</a:t>
            </a:r>
            <a:r>
              <a:rPr lang="en-US" baseline="0" dirty="0"/>
              <a:t> families for their time.</a:t>
            </a:r>
          </a:p>
          <a:p>
            <a:r>
              <a:rPr lang="en-US" dirty="0"/>
              <a:t>Move this slide to the end if additional slides are added.</a:t>
            </a:r>
          </a:p>
        </p:txBody>
      </p:sp>
      <p:sp>
        <p:nvSpPr>
          <p:cNvPr id="4" name="Slide Number Placeholder 3"/>
          <p:cNvSpPr>
            <a:spLocks noGrp="1"/>
          </p:cNvSpPr>
          <p:nvPr>
            <p:ph type="sldNum" sz="quarter" idx="10"/>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2125583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B3128F-E5CD-4077-9F04-564A6CFDB980}"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008212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B3128F-E5CD-4077-9F04-564A6CFDB980}"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57190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B3128F-E5CD-4077-9F04-564A6CFDB980}"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1997074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1733350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B3128F-E5CD-4077-9F04-564A6CFDB980}" type="datetimeFigureOut">
              <a:rPr lang="en-US" smtClean="0"/>
              <a:t>8/7/2023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1917879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B3128F-E5CD-4077-9F04-564A6CFDB980}" type="datetimeFigureOut">
              <a:rPr lang="en-US" smtClean="0"/>
              <a:t>8/7/2023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1248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80B3128F-E5CD-4077-9F04-564A6CFDB980}" type="datetimeFigureOut">
              <a:rPr lang="en-US" smtClean="0"/>
              <a:t>8/7/2023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1666719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817710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306324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891487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614638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22919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134543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0B3128F-E5CD-4077-9F04-564A6CFDB980}" type="datetimeFigureOut">
              <a:rPr lang="en-US" smtClean="0"/>
              <a:t>8/7/2023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1141366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0B3128F-E5CD-4077-9F04-564A6CFDB980}" type="datetimeFigureOut">
              <a:rPr lang="en-US" smtClean="0"/>
              <a:t>8/7/2023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509119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B3128F-E5CD-4077-9F04-564A6CFDB980}"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84586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B3128F-E5CD-4077-9F04-564A6CFDB980}"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821691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B3128F-E5CD-4077-9F04-564A6CFDB980}"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2815079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B3128F-E5CD-4077-9F04-564A6CFDB980}"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678D-E036-4B92-A603-6FAFE823B0DA}" type="slidenum">
              <a:rPr lang="en-US" smtClean="0"/>
              <a:t>‹#›</a:t>
            </a:fld>
            <a:endParaRPr lang="en-US"/>
          </a:p>
        </p:txBody>
      </p:sp>
    </p:spTree>
    <p:extLst>
      <p:ext uri="{BB962C8B-B14F-4D97-AF65-F5344CB8AC3E}">
        <p14:creationId xmlns:p14="http://schemas.microsoft.com/office/powerpoint/2010/main" val="1128867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4000"/>
                <a:shade val="100000"/>
                <a:hueMod val="92000"/>
                <a:satMod val="180000"/>
                <a:lumMod val="114000"/>
              </a:schemeClr>
            </a:gs>
            <a:gs pos="0">
              <a:schemeClr val="bg2">
                <a:shade val="92000"/>
                <a:satMod val="170000"/>
                <a:lumMod val="95000"/>
                <a:lumOff val="5000"/>
              </a:schemeClr>
            </a:gs>
          </a:gsLst>
          <a:lin ang="5400000" scaled="0"/>
          <a:tileRect/>
        </a:gra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80B3128F-E5CD-4077-9F04-564A6CFDB980}" type="datetimeFigureOut">
              <a:rPr lang="en-US" smtClean="0"/>
              <a:t>8/7/2023</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7047678D-E036-4B92-A603-6FAFE823B0DA}" type="slidenum">
              <a:rPr lang="en-US" smtClean="0"/>
              <a:t>‹#›</a:t>
            </a:fld>
            <a:endParaRPr lang="en-US"/>
          </a:p>
        </p:txBody>
      </p:sp>
    </p:spTree>
    <p:extLst>
      <p:ext uri="{BB962C8B-B14F-4D97-AF65-F5344CB8AC3E}">
        <p14:creationId xmlns:p14="http://schemas.microsoft.com/office/powerpoint/2010/main" val="2224665316"/>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Lst>
  <mc:AlternateContent xmlns:mc="http://schemas.openxmlformats.org/markup-compatibility/2006" xmlns:p15="http://schemas.microsoft.com/office/powerpoint/2012/main">
    <mc:Choice Requires="p15">
      <p:transition xmlns:p14="http://schemas.microsoft.com/office/powerpoint/2010/main" spd="slow" p14:dur="2250">
        <p15:prstTrans prst="origami"/>
      </p:transition>
    </mc:Choice>
    <mc:Fallback xmlns="">
      <p:transition spd="slow">
        <p:fade/>
      </p:transition>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https://tdepublicschools.ondemand.sas.com/state/assessment"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https://bit.ly/3BIC5Pg" TargetMode="External"/><Relationship Id="rId2" Type="http://schemas.openxmlformats.org/officeDocument/2006/relationships/hyperlink" Target="https://www.mauryk12.org/Page/144" TargetMode="Externa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hyperlink" Target="https://www.tn.gov/education/districts/academic-standards.html" TargetMode="Externa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hyperlink" Target="mailto:ndavis@mauryk12.org" TargetMode="External"/><Relationship Id="rId2" Type="http://schemas.openxmlformats.org/officeDocument/2006/relationships/hyperlink" Target="mailto:strichardson@mauryk12.org" TargetMode="External"/><Relationship Id="rId1" Type="http://schemas.openxmlformats.org/officeDocument/2006/relationships/slideLayout" Target="../slideLayouts/slideLayout18.xml"/><Relationship Id="rId4" Type="http://schemas.openxmlformats.org/officeDocument/2006/relationships/hyperlink" Target="mailto:jjones1@mauryk12.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hyperlink" Target="https://www.mauryk12.org/bres" TargetMode="Externa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511" y="329743"/>
            <a:ext cx="11557262" cy="3931171"/>
          </a:xfrm>
        </p:spPr>
        <p:txBody>
          <a:bodyPr>
            <a:normAutofit fontScale="90000"/>
          </a:bodyPr>
          <a:lstStyle/>
          <a:p>
            <a:pPr algn="ctr"/>
            <a:r>
              <a:rPr lang="en-US" sz="6000" b="1" dirty="0">
                <a:latin typeface="Comic Sans MS" panose="030F0702030302020204" pitchFamily="66" charset="0"/>
                <a:cs typeface="Arial" panose="020B0604020202020204" pitchFamily="34" charset="0"/>
              </a:rPr>
              <a:t>2023-2024 </a:t>
            </a:r>
            <a:br>
              <a:rPr lang="en-US" sz="6000" b="1" dirty="0">
                <a:latin typeface="Comic Sans MS" panose="030F0702030302020204" pitchFamily="66" charset="0"/>
                <a:cs typeface="Arial" panose="020B0604020202020204" pitchFamily="34" charset="0"/>
              </a:rPr>
            </a:br>
            <a:r>
              <a:rPr lang="en-US" sz="6000" b="1" dirty="0">
                <a:latin typeface="Comic Sans MS" panose="030F0702030302020204" pitchFamily="66" charset="0"/>
                <a:cs typeface="Arial" panose="020B0604020202020204" pitchFamily="34" charset="0"/>
              </a:rPr>
              <a:t>Cookies and Curriculum</a:t>
            </a:r>
            <a:br>
              <a:rPr lang="en-US" sz="6000" b="1" dirty="0">
                <a:latin typeface="Comic Sans MS" panose="030F0702030302020204" pitchFamily="66" charset="0"/>
                <a:cs typeface="Arial" panose="020B0604020202020204" pitchFamily="34" charset="0"/>
              </a:rPr>
            </a:br>
            <a:r>
              <a:rPr lang="en-US" sz="6000" dirty="0">
                <a:latin typeface="Comic Sans MS" panose="030F0702030302020204" pitchFamily="66" charset="0"/>
                <a:cs typeface="Arial" panose="020B0604020202020204" pitchFamily="34" charset="0"/>
              </a:rPr>
              <a:t>Annual Title I &amp; </a:t>
            </a:r>
            <a:br>
              <a:rPr lang="en-US" sz="6000" dirty="0">
                <a:latin typeface="Comic Sans MS" panose="030F0702030302020204" pitchFamily="66" charset="0"/>
                <a:cs typeface="Arial" panose="020B0604020202020204" pitchFamily="34" charset="0"/>
              </a:rPr>
            </a:br>
            <a:r>
              <a:rPr lang="en-US" sz="6000" dirty="0">
                <a:latin typeface="Comic Sans MS" panose="030F0702030302020204" pitchFamily="66" charset="0"/>
                <a:cs typeface="Arial" panose="020B0604020202020204" pitchFamily="34" charset="0"/>
              </a:rPr>
              <a:t>Family Engagement Meeting</a:t>
            </a:r>
          </a:p>
        </p:txBody>
      </p:sp>
      <p:sp>
        <p:nvSpPr>
          <p:cNvPr id="3" name="Subtitle 2"/>
          <p:cNvSpPr>
            <a:spLocks noGrp="1"/>
          </p:cNvSpPr>
          <p:nvPr>
            <p:ph type="subTitle" idx="1"/>
          </p:nvPr>
        </p:nvSpPr>
        <p:spPr>
          <a:xfrm>
            <a:off x="1100051" y="4260915"/>
            <a:ext cx="10058400" cy="2052016"/>
          </a:xfrm>
        </p:spPr>
        <p:txBody>
          <a:bodyPr>
            <a:noAutofit/>
          </a:bodyPr>
          <a:lstStyle/>
          <a:p>
            <a:r>
              <a:rPr lang="en-US" sz="3200" cap="none" dirty="0">
                <a:solidFill>
                  <a:schemeClr val="tx1"/>
                </a:solidFill>
                <a:latin typeface="Comic Sans MS" panose="030F0702030302020204" pitchFamily="66" charset="0"/>
              </a:rPr>
              <a:t>Joseph Brown Elementary School</a:t>
            </a:r>
          </a:p>
          <a:p>
            <a:r>
              <a:rPr lang="en-US" sz="3200" cap="none" dirty="0">
                <a:solidFill>
                  <a:schemeClr val="tx1"/>
                </a:solidFill>
                <a:latin typeface="Comic Sans MS" panose="030F0702030302020204" pitchFamily="66" charset="0"/>
              </a:rPr>
              <a:t>August 17, 2023</a:t>
            </a:r>
          </a:p>
          <a:p>
            <a:r>
              <a:rPr lang="en-US" sz="3200" cap="none" dirty="0">
                <a:solidFill>
                  <a:schemeClr val="tx1"/>
                </a:solidFill>
                <a:latin typeface="Comic Sans MS" panose="030F0702030302020204" pitchFamily="66" charset="0"/>
              </a:rPr>
              <a:t>Mr. Nick Davis</a:t>
            </a:r>
          </a:p>
        </p:txBody>
      </p:sp>
      <p:sp>
        <p:nvSpPr>
          <p:cNvPr id="4" name="TextBox 3"/>
          <p:cNvSpPr txBox="1"/>
          <p:nvPr/>
        </p:nvSpPr>
        <p:spPr>
          <a:xfrm>
            <a:off x="10386526" y="6488668"/>
            <a:ext cx="361094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August 5, 2023</a:t>
            </a:r>
          </a:p>
        </p:txBody>
      </p:sp>
    </p:spTree>
    <p:extLst>
      <p:ext uri="{BB962C8B-B14F-4D97-AF65-F5344CB8AC3E}">
        <p14:creationId xmlns:p14="http://schemas.microsoft.com/office/powerpoint/2010/main" val="3044486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latin typeface="Comic Sans MS" panose="030F0702030302020204" pitchFamily="66" charset="0"/>
              </a:rPr>
              <a:t>Why are we here?</a:t>
            </a:r>
          </a:p>
        </p:txBody>
      </p:sp>
      <p:sp>
        <p:nvSpPr>
          <p:cNvPr id="3" name="Content Placeholder 2"/>
          <p:cNvSpPr>
            <a:spLocks noGrp="1"/>
          </p:cNvSpPr>
          <p:nvPr>
            <p:ph idx="1"/>
          </p:nvPr>
        </p:nvSpPr>
        <p:spPr>
          <a:xfrm>
            <a:off x="809624" y="2367093"/>
            <a:ext cx="10620375" cy="4193963"/>
          </a:xfrm>
        </p:spPr>
        <p:txBody>
          <a:bodyPr>
            <a:normAutofit/>
          </a:bodyPr>
          <a:lstStyle/>
          <a:p>
            <a:pPr marL="0" indent="0">
              <a:buNone/>
            </a:pPr>
            <a:r>
              <a:rPr lang="en-US" sz="2400" dirty="0">
                <a:solidFill>
                  <a:schemeClr val="tx1"/>
                </a:solidFill>
                <a:latin typeface="Comic Sans MS" panose="030F0702030302020204" pitchFamily="66" charset="0"/>
              </a:rPr>
              <a:t>The </a:t>
            </a:r>
            <a:r>
              <a:rPr lang="en-US" sz="2400" b="1" dirty="0">
                <a:solidFill>
                  <a:schemeClr val="tx1"/>
                </a:solidFill>
                <a:latin typeface="Comic Sans MS" panose="030F0702030302020204" pitchFamily="66" charset="0"/>
              </a:rPr>
              <a:t>“Every Student Succeeds Act”</a:t>
            </a:r>
            <a:r>
              <a:rPr lang="en-US" sz="2400" dirty="0">
                <a:solidFill>
                  <a:schemeClr val="tx1"/>
                </a:solidFill>
                <a:latin typeface="Comic Sans MS" panose="030F0702030302020204" pitchFamily="66" charset="0"/>
              </a:rPr>
              <a:t> (ESSA) requires that each Title I school hold an annual meeting of Title I families in order to:</a:t>
            </a:r>
          </a:p>
          <a:p>
            <a:pPr lvl="3">
              <a:spcBef>
                <a:spcPts val="600"/>
              </a:spcBef>
              <a:spcAft>
                <a:spcPts val="600"/>
              </a:spcAft>
              <a:buFont typeface="Wingdings" panose="05000000000000000000" pitchFamily="2" charset="2"/>
              <a:buChar char="Ø"/>
            </a:pPr>
            <a:r>
              <a:rPr lang="en-US" sz="2400" dirty="0">
                <a:solidFill>
                  <a:schemeClr val="tx1"/>
                </a:solidFill>
                <a:latin typeface="Comic Sans MS" panose="030F0702030302020204" pitchFamily="66" charset="0"/>
              </a:rPr>
              <a:t>inform you of your school’s participation in Title I</a:t>
            </a:r>
          </a:p>
          <a:p>
            <a:pPr lvl="3">
              <a:spcBef>
                <a:spcPts val="600"/>
              </a:spcBef>
              <a:spcAft>
                <a:spcPts val="600"/>
              </a:spcAft>
              <a:buFont typeface="Wingdings" panose="05000000000000000000" pitchFamily="2" charset="2"/>
              <a:buChar char="Ø"/>
            </a:pPr>
            <a:r>
              <a:rPr lang="en-US" sz="2400" dirty="0">
                <a:solidFill>
                  <a:schemeClr val="tx1"/>
                </a:solidFill>
                <a:latin typeface="Comic Sans MS" panose="030F0702030302020204" pitchFamily="66" charset="0"/>
              </a:rPr>
              <a:t>explain the requirements of Title I</a:t>
            </a:r>
          </a:p>
          <a:p>
            <a:pPr lvl="3">
              <a:spcBef>
                <a:spcPts val="600"/>
              </a:spcBef>
              <a:spcAft>
                <a:spcPts val="600"/>
              </a:spcAft>
              <a:buFont typeface="Wingdings" panose="05000000000000000000" pitchFamily="2" charset="2"/>
              <a:buChar char="Ø"/>
            </a:pPr>
            <a:r>
              <a:rPr lang="en-US" sz="2400" dirty="0">
                <a:solidFill>
                  <a:schemeClr val="tx1"/>
                </a:solidFill>
                <a:latin typeface="Comic Sans MS" panose="030F0702030302020204" pitchFamily="66" charset="0"/>
              </a:rPr>
              <a:t>explain your rights as parents and family members to be involved</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93786"/>
            <a:ext cx="10515600" cy="1325563"/>
          </a:xfrm>
        </p:spPr>
        <p:txBody>
          <a:bodyPr>
            <a:normAutofit/>
          </a:bodyPr>
          <a:lstStyle/>
          <a:p>
            <a:r>
              <a:rPr lang="en-US" sz="4400" b="1" dirty="0">
                <a:latin typeface="Comic Sans MS" panose="030F0702030302020204" pitchFamily="66" charset="0"/>
              </a:rPr>
              <a:t>What will I learn?</a:t>
            </a:r>
          </a:p>
        </p:txBody>
      </p:sp>
      <p:sp>
        <p:nvSpPr>
          <p:cNvPr id="3" name="Content Placeholder 2"/>
          <p:cNvSpPr>
            <a:spLocks noGrp="1"/>
          </p:cNvSpPr>
          <p:nvPr>
            <p:ph idx="1"/>
          </p:nvPr>
        </p:nvSpPr>
        <p:spPr>
          <a:xfrm>
            <a:off x="221942" y="1419349"/>
            <a:ext cx="11860567" cy="5302126"/>
          </a:xfrm>
        </p:spPr>
        <p:txBody>
          <a:bodyPr numCol="2">
            <a:noAutofit/>
          </a:bodyPr>
          <a:lstStyle/>
          <a:p>
            <a:pPr>
              <a:buFont typeface="Wingdings" panose="05000000000000000000" pitchFamily="2" charset="2"/>
              <a:buChar char="Ø"/>
            </a:pPr>
            <a:r>
              <a:rPr lang="en-US" dirty="0">
                <a:solidFill>
                  <a:schemeClr val="tx1"/>
                </a:solidFill>
                <a:latin typeface="Comic Sans MS" panose="030F0702030302020204" pitchFamily="66" charset="0"/>
              </a:rPr>
              <a:t>What is a Title I school?</a:t>
            </a:r>
          </a:p>
          <a:p>
            <a:pPr>
              <a:buFont typeface="Wingdings" panose="05000000000000000000" pitchFamily="2" charset="2"/>
              <a:buChar char="Ø"/>
            </a:pPr>
            <a:r>
              <a:rPr lang="en-US" dirty="0">
                <a:solidFill>
                  <a:schemeClr val="tx1"/>
                </a:solidFill>
                <a:latin typeface="Comic Sans MS" panose="030F0702030302020204" pitchFamily="66" charset="0"/>
              </a:rPr>
              <a:t>What are my rights?</a:t>
            </a:r>
          </a:p>
          <a:p>
            <a:pPr>
              <a:buFont typeface="Wingdings" panose="05000000000000000000" pitchFamily="2" charset="2"/>
              <a:buChar char="Ø"/>
            </a:pPr>
            <a:r>
              <a:rPr lang="en-US" dirty="0">
                <a:solidFill>
                  <a:schemeClr val="tx1"/>
                </a:solidFill>
                <a:latin typeface="Comic Sans MS" panose="030F0702030302020204" pitchFamily="66" charset="0"/>
              </a:rPr>
              <a:t>What can Title I funds be              used for?</a:t>
            </a:r>
          </a:p>
          <a:p>
            <a:pPr>
              <a:buFont typeface="Wingdings" panose="05000000000000000000" pitchFamily="2" charset="2"/>
              <a:buChar char="Ø"/>
            </a:pPr>
            <a:r>
              <a:rPr lang="en-US" dirty="0">
                <a:solidFill>
                  <a:schemeClr val="tx1"/>
                </a:solidFill>
                <a:latin typeface="Comic Sans MS" panose="030F0702030302020204" pitchFamily="66" charset="0"/>
              </a:rPr>
              <a:t>How does our school use Title I  funds?</a:t>
            </a:r>
          </a:p>
          <a:p>
            <a:pPr>
              <a:buFont typeface="Wingdings" panose="05000000000000000000" pitchFamily="2" charset="2"/>
              <a:buChar char="Ø"/>
            </a:pPr>
            <a:r>
              <a:rPr lang="en-US" dirty="0">
                <a:solidFill>
                  <a:schemeClr val="tx1"/>
                </a:solidFill>
                <a:latin typeface="Comic Sans MS" panose="030F0702030302020204" pitchFamily="66" charset="0"/>
              </a:rPr>
              <a:t>What is the SIP?</a:t>
            </a:r>
          </a:p>
          <a:p>
            <a:pPr>
              <a:buFont typeface="Wingdings" panose="05000000000000000000" pitchFamily="2" charset="2"/>
              <a:buChar char="Ø"/>
            </a:pPr>
            <a:r>
              <a:rPr lang="en-US" dirty="0">
                <a:solidFill>
                  <a:schemeClr val="tx1"/>
                </a:solidFill>
                <a:latin typeface="Comic Sans MS" panose="030F0702030302020204" pitchFamily="66" charset="0"/>
              </a:rPr>
              <a:t>What are our schoolwide           program goals?</a:t>
            </a:r>
          </a:p>
          <a:p>
            <a:pPr>
              <a:buFont typeface="Wingdings" panose="05000000000000000000" pitchFamily="2" charset="2"/>
              <a:buChar char="Ø"/>
            </a:pPr>
            <a:r>
              <a:rPr lang="en-US" dirty="0">
                <a:solidFill>
                  <a:schemeClr val="tx1"/>
                </a:solidFill>
                <a:latin typeface="Comic Sans MS" panose="030F0702030302020204" pitchFamily="66" charset="0"/>
              </a:rPr>
              <a:t>How is parent and family     engagement funded?</a:t>
            </a:r>
          </a:p>
          <a:p>
            <a:pPr>
              <a:buFont typeface="Wingdings" panose="05000000000000000000" pitchFamily="2" charset="2"/>
              <a:buChar char="Ø"/>
            </a:pPr>
            <a:endParaRPr lang="en-US" dirty="0">
              <a:solidFill>
                <a:schemeClr val="tx1"/>
              </a:solidFill>
              <a:latin typeface="Comic Sans MS" panose="030F0702030302020204" pitchFamily="66" charset="0"/>
            </a:endParaRPr>
          </a:p>
          <a:p>
            <a:pPr>
              <a:buFont typeface="Wingdings" panose="05000000000000000000" pitchFamily="2" charset="2"/>
              <a:buChar char="Ø"/>
            </a:pPr>
            <a:r>
              <a:rPr lang="en-US" dirty="0">
                <a:solidFill>
                  <a:schemeClr val="tx1"/>
                </a:solidFill>
                <a:latin typeface="Comic Sans MS" panose="030F0702030302020204" pitchFamily="66" charset="0"/>
              </a:rPr>
              <a:t>What is the Parent and Family Engagement Policy?</a:t>
            </a:r>
          </a:p>
          <a:p>
            <a:pPr>
              <a:buFont typeface="Wingdings" panose="05000000000000000000" pitchFamily="2" charset="2"/>
              <a:buChar char="Ø"/>
            </a:pPr>
            <a:r>
              <a:rPr lang="en-US" dirty="0">
                <a:solidFill>
                  <a:schemeClr val="tx1"/>
                </a:solidFill>
                <a:latin typeface="Comic Sans MS" panose="030F0702030302020204" pitchFamily="66" charset="0"/>
              </a:rPr>
              <a:t>What is the School-Family Compact?</a:t>
            </a:r>
          </a:p>
          <a:p>
            <a:pPr>
              <a:buFont typeface="Wingdings" panose="05000000000000000000" pitchFamily="2" charset="2"/>
              <a:buChar char="Ø"/>
            </a:pPr>
            <a:r>
              <a:rPr lang="en-US" dirty="0">
                <a:solidFill>
                  <a:schemeClr val="tx1"/>
                </a:solidFill>
                <a:latin typeface="Comic Sans MS" panose="030F0702030302020204" pitchFamily="66" charset="0"/>
              </a:rPr>
              <a:t>What curriculum does our school use?</a:t>
            </a:r>
          </a:p>
          <a:p>
            <a:pPr>
              <a:buFont typeface="Wingdings" panose="05000000000000000000" pitchFamily="2" charset="2"/>
              <a:buChar char="Ø"/>
            </a:pPr>
            <a:r>
              <a:rPr lang="en-US" dirty="0">
                <a:solidFill>
                  <a:schemeClr val="tx1"/>
                </a:solidFill>
                <a:latin typeface="Comic Sans MS" panose="030F0702030302020204" pitchFamily="66" charset="0"/>
              </a:rPr>
              <a:t>What tests will my child be taking?</a:t>
            </a:r>
          </a:p>
          <a:p>
            <a:pPr>
              <a:buFont typeface="Wingdings" panose="05000000000000000000" pitchFamily="2" charset="2"/>
              <a:buChar char="Ø"/>
            </a:pPr>
            <a:r>
              <a:rPr lang="en-US" dirty="0">
                <a:solidFill>
                  <a:schemeClr val="tx1"/>
                </a:solidFill>
                <a:latin typeface="Comic Sans MS" panose="030F0702030302020204" pitchFamily="66" charset="0"/>
              </a:rPr>
              <a:t>How can I be involved?</a:t>
            </a:r>
          </a:p>
          <a:p>
            <a:pPr>
              <a:buFont typeface="Wingdings" panose="05000000000000000000" pitchFamily="2" charset="2"/>
              <a:buChar char="Ø"/>
            </a:pPr>
            <a:r>
              <a:rPr lang="en-US" dirty="0">
                <a:solidFill>
                  <a:schemeClr val="tx1"/>
                </a:solidFill>
                <a:latin typeface="Comic Sans MS" panose="030F0702030302020204" pitchFamily="66" charset="0"/>
              </a:rPr>
              <a:t>Who can I contact for help?</a:t>
            </a:r>
          </a:p>
          <a:p>
            <a:pPr>
              <a:buFont typeface="Wingdings" panose="05000000000000000000" pitchFamily="2" charset="2"/>
              <a:buChar char="Ø"/>
            </a:pPr>
            <a:r>
              <a:rPr lang="en-US" dirty="0">
                <a:solidFill>
                  <a:schemeClr val="tx1"/>
                </a:solidFill>
                <a:latin typeface="Comic Sans MS" panose="030F0702030302020204" pitchFamily="66" charset="0"/>
              </a:rPr>
              <a:t>Who are our local community sponsors?</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Tree>
    <p:extLst>
      <p:ext uri="{BB962C8B-B14F-4D97-AF65-F5344CB8AC3E}">
        <p14:creationId xmlns:p14="http://schemas.microsoft.com/office/powerpoint/2010/main" val="18485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770" y="166031"/>
            <a:ext cx="10364451" cy="1445954"/>
          </a:xfrm>
        </p:spPr>
        <p:txBody>
          <a:bodyPr>
            <a:normAutofit/>
          </a:bodyPr>
          <a:lstStyle/>
          <a:p>
            <a:r>
              <a:rPr lang="en-US" sz="4400" b="1" dirty="0">
                <a:latin typeface="Comic Sans MS" panose="030F0702030302020204" pitchFamily="66" charset="0"/>
              </a:rPr>
              <a:t>What is a Title I school?</a:t>
            </a:r>
          </a:p>
        </p:txBody>
      </p:sp>
      <p:sp>
        <p:nvSpPr>
          <p:cNvPr id="3" name="Content Placeholder 2"/>
          <p:cNvSpPr>
            <a:spLocks noGrp="1"/>
          </p:cNvSpPr>
          <p:nvPr>
            <p:ph idx="1"/>
          </p:nvPr>
        </p:nvSpPr>
        <p:spPr>
          <a:xfrm>
            <a:off x="395926" y="1753386"/>
            <a:ext cx="11444140" cy="4722827"/>
          </a:xfrm>
        </p:spPr>
        <p:txBody>
          <a:bodyPr>
            <a:noAutofit/>
          </a:bodyPr>
          <a:lstStyle/>
          <a:p>
            <a:pPr>
              <a:buFont typeface="Wingdings" panose="05000000000000000000" pitchFamily="2" charset="2"/>
              <a:buChar char="Ø"/>
            </a:pPr>
            <a:r>
              <a:rPr lang="en-US" dirty="0">
                <a:solidFill>
                  <a:schemeClr val="tx1"/>
                </a:solidFill>
                <a:latin typeface="Comic Sans MS" panose="030F0702030302020204" pitchFamily="66" charset="0"/>
              </a:rPr>
              <a:t>Title I was passed in 1965 under the Elementary and Secondary Education Act (ESEA). It is the largest federal assistance program for our nation’s schools. </a:t>
            </a:r>
          </a:p>
          <a:p>
            <a:pPr>
              <a:buFont typeface="Wingdings" panose="05000000000000000000" pitchFamily="2" charset="2"/>
              <a:buChar char="Ø"/>
            </a:pPr>
            <a:r>
              <a:rPr lang="en-US" dirty="0">
                <a:solidFill>
                  <a:schemeClr val="tx1"/>
                </a:solidFill>
                <a:latin typeface="Comic Sans MS" panose="030F0702030302020204" pitchFamily="66" charset="0"/>
              </a:rPr>
              <a:t>Title I schools receive extra funding (Title I dollars) from the federal government. These dollars are used to:</a:t>
            </a:r>
          </a:p>
          <a:p>
            <a:pPr lvl="2">
              <a:lnSpc>
                <a:spcPct val="130000"/>
              </a:lnSpc>
              <a:spcBef>
                <a:spcPts val="600"/>
              </a:spcBef>
              <a:spcAft>
                <a:spcPts val="600"/>
              </a:spcAft>
              <a:buFont typeface="Wingdings" panose="05000000000000000000" pitchFamily="2" charset="2"/>
              <a:buChar char="Ø"/>
            </a:pPr>
            <a:r>
              <a:rPr lang="en-US" sz="1800" dirty="0">
                <a:solidFill>
                  <a:schemeClr val="tx1"/>
                </a:solidFill>
                <a:latin typeface="Comic Sans MS" panose="030F0702030302020204" pitchFamily="66" charset="0"/>
              </a:rPr>
              <a:t>identify students experiencing academic difficulties and provide assistance to help these students;</a:t>
            </a:r>
          </a:p>
          <a:p>
            <a:pPr lvl="2">
              <a:lnSpc>
                <a:spcPct val="130000"/>
              </a:lnSpc>
              <a:spcBef>
                <a:spcPts val="600"/>
              </a:spcBef>
              <a:spcAft>
                <a:spcPts val="600"/>
              </a:spcAft>
              <a:buFont typeface="Wingdings" panose="05000000000000000000" pitchFamily="2" charset="2"/>
              <a:buChar char="Ø"/>
            </a:pPr>
            <a:r>
              <a:rPr lang="en-US" sz="1800" dirty="0">
                <a:solidFill>
                  <a:schemeClr val="tx1"/>
                </a:solidFill>
                <a:latin typeface="Comic Sans MS" panose="030F0702030302020204" pitchFamily="66" charset="0"/>
              </a:rPr>
              <a:t>purchase additional staff, programs, materials, and/or supplies; and</a:t>
            </a:r>
          </a:p>
          <a:p>
            <a:pPr lvl="2">
              <a:lnSpc>
                <a:spcPct val="130000"/>
              </a:lnSpc>
              <a:spcBef>
                <a:spcPts val="600"/>
              </a:spcBef>
              <a:spcAft>
                <a:spcPts val="600"/>
              </a:spcAft>
              <a:buFont typeface="Wingdings" panose="05000000000000000000" pitchFamily="2" charset="2"/>
              <a:buChar char="Ø"/>
            </a:pPr>
            <a:r>
              <a:rPr lang="en-US" sz="1800" dirty="0">
                <a:solidFill>
                  <a:schemeClr val="tx1"/>
                </a:solidFill>
                <a:latin typeface="Comic Sans MS" panose="030F0702030302020204" pitchFamily="66" charset="0"/>
              </a:rPr>
              <a:t>conduct parent and family engagement meetings, trainings, events, and/or activities.</a:t>
            </a:r>
          </a:p>
          <a:p>
            <a:pPr marL="457200" lvl="1" indent="0">
              <a:buNone/>
            </a:pPr>
            <a:endParaRPr lang="en-US" sz="2000"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773137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329" y="197963"/>
            <a:ext cx="11139054" cy="1564849"/>
          </a:xfrm>
        </p:spPr>
        <p:txBody>
          <a:bodyPr>
            <a:normAutofit/>
          </a:bodyPr>
          <a:lstStyle/>
          <a:p>
            <a:r>
              <a:rPr lang="en-US" sz="4000" b="1" dirty="0">
                <a:solidFill>
                  <a:schemeClr val="tx1"/>
                </a:solidFill>
                <a:latin typeface="Comic Sans MS" panose="030F0702030302020204" pitchFamily="66" charset="0"/>
                <a:ea typeface="Batang" pitchFamily="18" charset="-127"/>
                <a:cs typeface="Arial" panose="020B0604020202020204" pitchFamily="34" charset="0"/>
              </a:rPr>
              <a:t>What </a:t>
            </a:r>
            <a:r>
              <a:rPr lang="en-US" sz="4000" b="1" dirty="0">
                <a:solidFill>
                  <a:schemeClr val="tx1"/>
                </a:solidFill>
                <a:latin typeface="Comic Sans MS" panose="030F0702030302020204" pitchFamily="66" charset="0"/>
                <a:ea typeface="Batang" pitchFamily="18" charset="-127"/>
              </a:rPr>
              <a:t>i</a:t>
            </a:r>
            <a:r>
              <a:rPr lang="en-US" sz="4000" b="1" dirty="0">
                <a:solidFill>
                  <a:schemeClr val="tx1"/>
                </a:solidFill>
                <a:latin typeface="Comic Sans MS" panose="030F0702030302020204" pitchFamily="66" charset="0"/>
                <a:ea typeface="Batang" pitchFamily="18" charset="-127"/>
                <a:cs typeface="Arial" panose="020B0604020202020204" pitchFamily="34" charset="0"/>
              </a:rPr>
              <a:t>s </a:t>
            </a:r>
            <a:r>
              <a:rPr lang="en-US" sz="4000" b="1" dirty="0">
                <a:solidFill>
                  <a:schemeClr val="tx1"/>
                </a:solidFill>
                <a:latin typeface="Comic Sans MS" panose="030F0702030302020204" pitchFamily="66" charset="0"/>
                <a:ea typeface="Batang" pitchFamily="18" charset="-127"/>
              </a:rPr>
              <a:t>o</a:t>
            </a:r>
            <a:r>
              <a:rPr lang="en-US" sz="4000" b="1" dirty="0">
                <a:solidFill>
                  <a:schemeClr val="tx1"/>
                </a:solidFill>
                <a:latin typeface="Comic Sans MS" panose="030F0702030302020204" pitchFamily="66" charset="0"/>
                <a:ea typeface="Batang" pitchFamily="18" charset="-127"/>
                <a:cs typeface="Arial" panose="020B0604020202020204" pitchFamily="34" charset="0"/>
              </a:rPr>
              <a:t>ur </a:t>
            </a:r>
            <a:r>
              <a:rPr lang="en-US" sz="4000" b="1" dirty="0">
                <a:solidFill>
                  <a:schemeClr val="tx1"/>
                </a:solidFill>
                <a:latin typeface="Comic Sans MS" panose="030F0702030302020204" pitchFamily="66" charset="0"/>
                <a:ea typeface="Batang" pitchFamily="18" charset="-127"/>
              </a:rPr>
              <a:t>s</a:t>
            </a:r>
            <a:r>
              <a:rPr lang="en-US" sz="4000" b="1" dirty="0">
                <a:solidFill>
                  <a:schemeClr val="tx1"/>
                </a:solidFill>
                <a:latin typeface="Comic Sans MS" panose="030F0702030302020204" pitchFamily="66" charset="0"/>
                <a:ea typeface="Batang" pitchFamily="18" charset="-127"/>
                <a:cs typeface="Arial" panose="020B0604020202020204" pitchFamily="34" charset="0"/>
              </a:rPr>
              <a:t>chool’s </a:t>
            </a:r>
            <a:r>
              <a:rPr lang="en-US" sz="4000" b="1" dirty="0">
                <a:solidFill>
                  <a:schemeClr val="tx1"/>
                </a:solidFill>
                <a:latin typeface="Comic Sans MS" panose="030F0702030302020204" pitchFamily="66" charset="0"/>
                <a:ea typeface="Batang" pitchFamily="18" charset="-127"/>
              </a:rPr>
              <a:t>d</a:t>
            </a:r>
            <a:r>
              <a:rPr lang="en-US" sz="4000" b="1" dirty="0">
                <a:solidFill>
                  <a:schemeClr val="tx1"/>
                </a:solidFill>
                <a:latin typeface="Comic Sans MS" panose="030F0702030302020204" pitchFamily="66" charset="0"/>
                <a:ea typeface="Batang" pitchFamily="18" charset="-127"/>
                <a:cs typeface="Arial" panose="020B0604020202020204" pitchFamily="34" charset="0"/>
              </a:rPr>
              <a:t>esignation </a:t>
            </a:r>
            <a:r>
              <a:rPr lang="en-US" sz="4000" b="1" dirty="0">
                <a:solidFill>
                  <a:schemeClr val="tx1"/>
                </a:solidFill>
                <a:latin typeface="Comic Sans MS" panose="030F0702030302020204" pitchFamily="66" charset="0"/>
                <a:ea typeface="Batang" pitchFamily="18" charset="-127"/>
              </a:rPr>
              <a:t>s</a:t>
            </a:r>
            <a:r>
              <a:rPr lang="en-US" sz="4000" b="1" dirty="0">
                <a:solidFill>
                  <a:schemeClr val="tx1"/>
                </a:solidFill>
                <a:latin typeface="Comic Sans MS" panose="030F0702030302020204" pitchFamily="66" charset="0"/>
                <a:ea typeface="Batang" pitchFamily="18" charset="-127"/>
                <a:cs typeface="Arial" panose="020B0604020202020204" pitchFamily="34" charset="0"/>
              </a:rPr>
              <a:t>tatus</a:t>
            </a:r>
            <a:r>
              <a:rPr lang="en-US" sz="4000" b="1" dirty="0">
                <a:solidFill>
                  <a:schemeClr val="tx1"/>
                </a:solidFill>
                <a:latin typeface="Comic Sans MS" panose="030F0702030302020204" pitchFamily="66" charset="0"/>
                <a:ea typeface="Batang" pitchFamily="18" charset="-127"/>
              </a:rPr>
              <a:t>?</a:t>
            </a:r>
            <a:endParaRPr lang="en-US" sz="4000" b="1" dirty="0">
              <a:solidFill>
                <a:schemeClr val="tx1"/>
              </a:solidFill>
              <a:latin typeface="Comic Sans MS" panose="030F0702030302020204" pitchFamily="66" charset="0"/>
            </a:endParaRPr>
          </a:p>
        </p:txBody>
      </p:sp>
      <p:sp>
        <p:nvSpPr>
          <p:cNvPr id="3" name="Content Placeholder 2"/>
          <p:cNvSpPr>
            <a:spLocks noGrp="1"/>
          </p:cNvSpPr>
          <p:nvPr>
            <p:ph idx="1"/>
          </p:nvPr>
        </p:nvSpPr>
        <p:spPr>
          <a:xfrm>
            <a:off x="665019" y="1845734"/>
            <a:ext cx="11139054" cy="4714864"/>
          </a:xfrm>
        </p:spPr>
        <p:txBody>
          <a:bodyPr>
            <a:normAutofit fontScale="92500" lnSpcReduction="10000"/>
          </a:bodyPr>
          <a:lstStyle/>
          <a:p>
            <a:pPr>
              <a:buClrTx/>
              <a:buFont typeface="Wingdings" panose="05000000000000000000" pitchFamily="2" charset="2"/>
              <a:buChar char="Ø"/>
            </a:pPr>
            <a:r>
              <a:rPr lang="en-US" dirty="0">
                <a:solidFill>
                  <a:schemeClr val="tx1"/>
                </a:solidFill>
                <a:latin typeface="Comic Sans MS" panose="030F0702030302020204" pitchFamily="66" charset="0"/>
              </a:rPr>
              <a:t>In accordance with Tennessee’s accountability system, the Tennessee Department of Education (TDOE) determines designations for all public schools. Designations include:</a:t>
            </a:r>
          </a:p>
          <a:p>
            <a:pPr lvl="2">
              <a:buFont typeface="Wingdings" panose="05000000000000000000" pitchFamily="2" charset="2"/>
              <a:buChar char="Ø"/>
            </a:pPr>
            <a:r>
              <a:rPr lang="en-US" b="1" dirty="0">
                <a:solidFill>
                  <a:schemeClr val="tx1"/>
                </a:solidFill>
                <a:latin typeface="Comic Sans MS" panose="030F0702030302020204" pitchFamily="66" charset="0"/>
              </a:rPr>
              <a:t>Reward Schools </a:t>
            </a:r>
            <a:r>
              <a:rPr lang="en-US" dirty="0">
                <a:solidFill>
                  <a:schemeClr val="tx1"/>
                </a:solidFill>
                <a:latin typeface="Comic Sans MS" panose="030F0702030302020204" pitchFamily="66" charset="0"/>
              </a:rPr>
              <a:t>- Reward schools include the top 10 percent of schools.</a:t>
            </a:r>
          </a:p>
          <a:p>
            <a:pPr lvl="2">
              <a:buFont typeface="Wingdings" panose="05000000000000000000" pitchFamily="2" charset="2"/>
              <a:buChar char="Ø"/>
            </a:pPr>
            <a:r>
              <a:rPr lang="en-US" b="1" dirty="0">
                <a:solidFill>
                  <a:schemeClr val="tx1"/>
                </a:solidFill>
                <a:latin typeface="Comic Sans MS" panose="030F0702030302020204" pitchFamily="66" charset="0"/>
              </a:rPr>
              <a:t>Priority Schools </a:t>
            </a:r>
            <a:r>
              <a:rPr lang="en-US" dirty="0">
                <a:solidFill>
                  <a:schemeClr val="tx1"/>
                </a:solidFill>
                <a:latin typeface="Comic Sans MS" panose="030F0702030302020204" pitchFamily="66" charset="0"/>
              </a:rPr>
              <a:t>- Priority schools are the 5 percent of schools with the lowest success rates (using up to three years of data) in the state.</a:t>
            </a:r>
          </a:p>
          <a:p>
            <a:pPr lvl="2">
              <a:buFont typeface="Wingdings" panose="05000000000000000000" pitchFamily="2" charset="2"/>
              <a:buChar char="Ø"/>
            </a:pPr>
            <a:r>
              <a:rPr lang="en-US" b="1" dirty="0">
                <a:solidFill>
                  <a:schemeClr val="tx1"/>
                </a:solidFill>
                <a:latin typeface="Comic Sans MS" panose="030F0702030302020204" pitchFamily="66" charset="0"/>
              </a:rPr>
              <a:t>Focus Schools </a:t>
            </a:r>
            <a:r>
              <a:rPr lang="en-US" dirty="0">
                <a:solidFill>
                  <a:schemeClr val="tx1"/>
                </a:solidFill>
                <a:latin typeface="Comic Sans MS" panose="030F0702030302020204" pitchFamily="66" charset="0"/>
              </a:rPr>
              <a:t>- Focus schools are the 10 percent of schools identified through one of three pathways:</a:t>
            </a:r>
          </a:p>
          <a:p>
            <a:pPr lvl="5">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Graduation Rate Pathway - High schools with an average graduation rate of less than 60 percent.</a:t>
            </a:r>
          </a:p>
          <a:p>
            <a:pPr lvl="5">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Subgroup Pathway - Any subgroup with a success rate of less than ten percent.</a:t>
            </a:r>
          </a:p>
          <a:p>
            <a:pPr lvl="5">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Gap Pathway - Schools with the largest gaps between selected groups.</a:t>
            </a:r>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741515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Comic Sans MS" panose="030F0702030302020204" pitchFamily="66" charset="0"/>
                <a:ea typeface="Batang" pitchFamily="18" charset="-127"/>
                <a:cs typeface="Arial" panose="020B0604020202020204" pitchFamily="34" charset="0"/>
              </a:rPr>
              <a:t>What is </a:t>
            </a:r>
            <a:r>
              <a:rPr lang="en-US" sz="4000" b="1" dirty="0">
                <a:latin typeface="Comic Sans MS" panose="030F0702030302020204" pitchFamily="66" charset="0"/>
                <a:ea typeface="Batang" pitchFamily="18" charset="-127"/>
              </a:rPr>
              <a:t>the State Report Card?</a:t>
            </a:r>
            <a:endParaRPr lang="en-US" sz="4000" b="1" dirty="0">
              <a:latin typeface="Comic Sans MS" panose="030F0702030302020204" pitchFamily="66" charset="0"/>
            </a:endParaRPr>
          </a:p>
        </p:txBody>
      </p:sp>
      <p:sp>
        <p:nvSpPr>
          <p:cNvPr id="3" name="Content Placeholder 2"/>
          <p:cNvSpPr>
            <a:spLocks noGrp="1"/>
          </p:cNvSpPr>
          <p:nvPr>
            <p:ph idx="1"/>
          </p:nvPr>
        </p:nvSpPr>
        <p:spPr>
          <a:xfrm>
            <a:off x="913775" y="2367093"/>
            <a:ext cx="10364452" cy="3872390"/>
          </a:xfrm>
        </p:spPr>
        <p:txBody>
          <a:bodyPr>
            <a:noAutofit/>
          </a:bodyPr>
          <a:lstStyle/>
          <a:p>
            <a:pPr>
              <a:buClrTx/>
              <a:buFont typeface="Wingdings" panose="05000000000000000000" pitchFamily="2" charset="2"/>
              <a:buChar char="Ø"/>
            </a:pPr>
            <a:r>
              <a:rPr lang="en-US" sz="1800" dirty="0">
                <a:latin typeface="Comic Sans MS" panose="030F0702030302020204" pitchFamily="66" charset="0"/>
              </a:rPr>
              <a:t>TDOE releases an annual Report Card on Tennessee schools. </a:t>
            </a:r>
          </a:p>
          <a:p>
            <a:pPr>
              <a:buClrTx/>
              <a:buFont typeface="Wingdings" panose="05000000000000000000" pitchFamily="2" charset="2"/>
              <a:buChar char="Ø"/>
            </a:pPr>
            <a:r>
              <a:rPr lang="en-US" sz="1800" dirty="0">
                <a:latin typeface="Comic Sans MS" panose="030F0702030302020204" pitchFamily="66" charset="0"/>
              </a:rPr>
              <a:t>This report displays state-, district-, and school-level data for each school year. </a:t>
            </a:r>
          </a:p>
          <a:p>
            <a:pPr>
              <a:buClrTx/>
              <a:buFont typeface="Wingdings" panose="05000000000000000000" pitchFamily="2" charset="2"/>
              <a:buChar char="Ø"/>
            </a:pPr>
            <a:r>
              <a:rPr lang="en-US" sz="1800" dirty="0">
                <a:latin typeface="Comic Sans MS" panose="030F0702030302020204" pitchFamily="66" charset="0"/>
              </a:rPr>
              <a:t>It includes information on demographics, achievement, academic growth, attendance, graduation rate and more. </a:t>
            </a:r>
          </a:p>
          <a:p>
            <a:pPr>
              <a:buClrTx/>
              <a:buFont typeface="Wingdings" panose="05000000000000000000" pitchFamily="2" charset="2"/>
              <a:buChar char="Ø"/>
            </a:pPr>
            <a:r>
              <a:rPr lang="en-US" sz="1800" dirty="0">
                <a:latin typeface="Comic Sans MS" panose="030F0702030302020204" pitchFamily="66" charset="0"/>
              </a:rPr>
              <a:t>You can view the data statewide, or you can choose a specific district or school.</a:t>
            </a:r>
          </a:p>
          <a:p>
            <a:pPr>
              <a:buClrTx/>
              <a:buFont typeface="Wingdings" panose="05000000000000000000" pitchFamily="2" charset="2"/>
              <a:buChar char="Ø"/>
            </a:pPr>
            <a:r>
              <a:rPr lang="en-US" sz="1800" dirty="0">
                <a:latin typeface="Comic Sans MS" panose="030F0702030302020204" pitchFamily="66" charset="0"/>
              </a:rPr>
              <a:t>You can view the report card here:</a:t>
            </a:r>
          </a:p>
          <a:p>
            <a:pPr marL="883793" lvl="3" indent="-285750">
              <a:buFont typeface="Wingdings" panose="05000000000000000000" pitchFamily="2" charset="2"/>
              <a:buChar char="Ø"/>
            </a:pPr>
            <a:r>
              <a:rPr lang="en-US" sz="1800" dirty="0">
                <a:solidFill>
                  <a:schemeClr val="accent1">
                    <a:lumMod val="75000"/>
                  </a:schemeClr>
                </a:solidFill>
                <a:latin typeface="Comic Sans MS" panose="030F0702030302020204" pitchFamily="66" charset="0"/>
                <a:hlinkClick r:id="rId3">
                  <a:extLst>
                    <a:ext uri="{A12FA001-AC4F-418D-AE19-62706E023703}">
                      <ahyp:hlinkClr xmlns:ahyp="http://schemas.microsoft.com/office/drawing/2018/hyperlinkcolor" val="tx"/>
                    </a:ext>
                  </a:extLst>
                </a:hlinkClick>
              </a:rPr>
              <a:t>https://tdepublicschools.ondemand.sas.com/state/assessment</a:t>
            </a:r>
            <a:r>
              <a:rPr lang="en-US" sz="1800" dirty="0">
                <a:solidFill>
                  <a:schemeClr val="accent1">
                    <a:lumMod val="75000"/>
                  </a:schemeClr>
                </a:solidFill>
                <a:latin typeface="Comic Sans MS" panose="030F0702030302020204" pitchFamily="66" charset="0"/>
              </a:rPr>
              <a:t> </a:t>
            </a:r>
            <a:r>
              <a:rPr lang="en-US" sz="1800" dirty="0">
                <a:latin typeface="Comic Sans MS" panose="030F0702030302020204" pitchFamily="66" charset="0"/>
              </a:rPr>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2918587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411129"/>
            <a:ext cx="10364451" cy="1429988"/>
          </a:xfrm>
        </p:spPr>
        <p:txBody>
          <a:bodyPr>
            <a:normAutofit/>
          </a:bodyPr>
          <a:lstStyle/>
          <a:p>
            <a:r>
              <a:rPr lang="en-US" sz="4000" b="1" dirty="0">
                <a:latin typeface="Comic Sans MS" panose="030F0702030302020204" pitchFamily="66" charset="0"/>
              </a:rPr>
              <a:t>What are my rights?</a:t>
            </a:r>
          </a:p>
        </p:txBody>
      </p:sp>
      <p:sp>
        <p:nvSpPr>
          <p:cNvPr id="3" name="Content Placeholder 2"/>
          <p:cNvSpPr>
            <a:spLocks noGrp="1"/>
          </p:cNvSpPr>
          <p:nvPr>
            <p:ph idx="1"/>
          </p:nvPr>
        </p:nvSpPr>
        <p:spPr>
          <a:xfrm>
            <a:off x="535709" y="1845734"/>
            <a:ext cx="11231417" cy="4398048"/>
          </a:xfrm>
        </p:spPr>
        <p:txBody>
          <a:bodyPr>
            <a:normAutofit lnSpcReduction="10000"/>
          </a:bodyPr>
          <a:lstStyle/>
          <a:p>
            <a:pPr>
              <a:buFont typeface="Wingdings" panose="05000000000000000000" pitchFamily="2" charset="2"/>
              <a:buChar char="Ø"/>
            </a:pPr>
            <a:r>
              <a:rPr lang="en-US" dirty="0">
                <a:solidFill>
                  <a:schemeClr val="tx1"/>
                </a:solidFill>
                <a:latin typeface="Comic Sans MS" panose="030F0702030302020204" pitchFamily="66" charset="0"/>
              </a:rPr>
              <a:t>The families and parents of Title I students have a right, by law, to:</a:t>
            </a:r>
          </a:p>
          <a:p>
            <a:pPr lvl="2">
              <a:buFont typeface="Wingdings" panose="05000000000000000000" pitchFamily="2" charset="2"/>
              <a:buChar char="Ø"/>
            </a:pPr>
            <a:r>
              <a:rPr lang="en-US" dirty="0">
                <a:solidFill>
                  <a:schemeClr val="tx1"/>
                </a:solidFill>
                <a:latin typeface="Comic Sans MS" panose="030F0702030302020204" pitchFamily="66" charset="0"/>
              </a:rPr>
              <a:t>be involved in decisions made at both the school and district level;</a:t>
            </a:r>
          </a:p>
          <a:p>
            <a:pPr lvl="2">
              <a:buFont typeface="Wingdings" panose="05000000000000000000" pitchFamily="2" charset="2"/>
              <a:buChar char="Ø"/>
            </a:pPr>
            <a:endParaRPr lang="en-US" dirty="0">
              <a:solidFill>
                <a:schemeClr val="tx1"/>
              </a:solidFill>
              <a:latin typeface="Comic Sans MS" panose="030F0702030302020204" pitchFamily="66" charset="0"/>
            </a:endParaRPr>
          </a:p>
          <a:p>
            <a:pPr lvl="2">
              <a:buFont typeface="Wingdings" panose="05000000000000000000" pitchFamily="2" charset="2"/>
              <a:buChar char="Ø"/>
            </a:pPr>
            <a:r>
              <a:rPr lang="en-US" dirty="0">
                <a:solidFill>
                  <a:schemeClr val="tx1"/>
                </a:solidFill>
                <a:latin typeface="Comic Sans MS" panose="030F0702030302020204" pitchFamily="66" charset="0"/>
              </a:rPr>
              <a:t>be provided with information on your child’s level of achievement on tests in reading/language arts, writing, mathematics, and science;</a:t>
            </a:r>
          </a:p>
          <a:p>
            <a:pPr marL="914400" lvl="2" indent="0">
              <a:buNone/>
            </a:pPr>
            <a:endParaRPr lang="en-US" dirty="0">
              <a:solidFill>
                <a:schemeClr val="tx1"/>
              </a:solidFill>
              <a:latin typeface="Comic Sans MS" panose="030F0702030302020204" pitchFamily="66" charset="0"/>
            </a:endParaRPr>
          </a:p>
          <a:p>
            <a:pPr lvl="2">
              <a:buFont typeface="Wingdings" panose="05000000000000000000" pitchFamily="2" charset="2"/>
              <a:buChar char="Ø"/>
            </a:pPr>
            <a:r>
              <a:rPr lang="en-US" dirty="0">
                <a:solidFill>
                  <a:schemeClr val="tx1"/>
                </a:solidFill>
                <a:latin typeface="Comic Sans MS" panose="030F0702030302020204" pitchFamily="66" charset="0"/>
              </a:rPr>
              <a:t>request and receive information on the qualifications of your child’s teacher and paraprofessionals who are work</a:t>
            </a:r>
            <a:r>
              <a:rPr lang="en-US" dirty="0">
                <a:latin typeface="Comic Sans MS" panose="030F0702030302020204" pitchFamily="66" charset="0"/>
              </a:rPr>
              <a:t>ing with your child. You can contact the school to receive this information;</a:t>
            </a:r>
          </a:p>
          <a:p>
            <a:pPr lvl="2">
              <a:buFont typeface="Wingdings" panose="05000000000000000000" pitchFamily="2" charset="2"/>
              <a:buChar char="Ø"/>
            </a:pPr>
            <a:endParaRPr lang="en-US" dirty="0">
              <a:solidFill>
                <a:schemeClr val="tx1"/>
              </a:solidFill>
              <a:latin typeface="Comic Sans MS" panose="030F0702030302020204" pitchFamily="66" charset="0"/>
            </a:endParaRPr>
          </a:p>
          <a:p>
            <a:pPr lvl="2">
              <a:buFont typeface="Wingdings" panose="05000000000000000000" pitchFamily="2" charset="2"/>
              <a:buChar char="Ø"/>
            </a:pPr>
            <a:r>
              <a:rPr lang="en-US" dirty="0">
                <a:solidFill>
                  <a:schemeClr val="tx1"/>
                </a:solidFill>
                <a:latin typeface="Comic Sans MS" panose="030F0702030302020204" pitchFamily="66" charset="0"/>
              </a:rPr>
              <a:t>request opportunities for regular meetings to formulate suggestions and to participate, as appropriate, in decisions about the education of your child. The school is required to respond to any such suggestions as soon as practicably possible.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4207471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Comic Sans MS" panose="030F0702030302020204" pitchFamily="66" charset="0"/>
              </a:rPr>
              <a:t>What can Title I funds be used for?</a:t>
            </a:r>
          </a:p>
        </p:txBody>
      </p:sp>
      <p:sp>
        <p:nvSpPr>
          <p:cNvPr id="3" name="Content Placeholder 2"/>
          <p:cNvSpPr>
            <a:spLocks noGrp="1"/>
          </p:cNvSpPr>
          <p:nvPr>
            <p:ph idx="1"/>
          </p:nvPr>
        </p:nvSpPr>
        <p:spPr>
          <a:xfrm>
            <a:off x="565608" y="2367093"/>
            <a:ext cx="11048215" cy="4231670"/>
          </a:xfrm>
        </p:spPr>
        <p:txBody>
          <a:bodyPr>
            <a:normAutofit/>
          </a:bodyPr>
          <a:lstStyle/>
          <a:p>
            <a:pPr>
              <a:buFont typeface="Wingdings" panose="05000000000000000000" pitchFamily="2" charset="2"/>
              <a:buChar char="Ø"/>
            </a:pPr>
            <a:r>
              <a:rPr lang="en-US" sz="2400" dirty="0">
                <a:solidFill>
                  <a:schemeClr val="tx1"/>
                </a:solidFill>
                <a:latin typeface="Comic Sans MS" panose="030F0702030302020204" pitchFamily="66" charset="0"/>
              </a:rPr>
              <a:t>In general, Title I funds may be used for:</a:t>
            </a:r>
          </a:p>
          <a:p>
            <a:pPr lvl="3">
              <a:spcBef>
                <a:spcPts val="600"/>
              </a:spcBef>
              <a:spcAft>
                <a:spcPts val="600"/>
              </a:spcAft>
              <a:buFont typeface="Wingdings" panose="05000000000000000000" pitchFamily="2" charset="2"/>
              <a:buChar char="Ø"/>
            </a:pPr>
            <a:r>
              <a:rPr lang="en-US" altLang="en-US" sz="1900" dirty="0">
                <a:solidFill>
                  <a:schemeClr val="tx1"/>
                </a:solidFill>
                <a:latin typeface="Comic Sans MS" panose="030F0702030302020204" pitchFamily="66" charset="0"/>
              </a:rPr>
              <a:t>smaller class sizes,</a:t>
            </a:r>
          </a:p>
          <a:p>
            <a:pPr lvl="3">
              <a:spcBef>
                <a:spcPts val="600"/>
              </a:spcBef>
              <a:spcAft>
                <a:spcPts val="600"/>
              </a:spcAft>
              <a:buFont typeface="Wingdings" panose="05000000000000000000" pitchFamily="2" charset="2"/>
              <a:buChar char="Ø"/>
            </a:pPr>
            <a:r>
              <a:rPr lang="en-US" altLang="en-US" sz="1900" dirty="0">
                <a:solidFill>
                  <a:schemeClr val="tx1"/>
                </a:solidFill>
                <a:latin typeface="Comic Sans MS" panose="030F0702030302020204" pitchFamily="66" charset="0"/>
              </a:rPr>
              <a:t>additional teachers and paraprofessionals,</a:t>
            </a:r>
          </a:p>
          <a:p>
            <a:pPr lvl="3">
              <a:spcBef>
                <a:spcPts val="600"/>
              </a:spcBef>
              <a:spcAft>
                <a:spcPts val="600"/>
              </a:spcAft>
              <a:buFont typeface="Wingdings" panose="05000000000000000000" pitchFamily="2" charset="2"/>
              <a:buChar char="Ø"/>
            </a:pPr>
            <a:r>
              <a:rPr lang="en-US" altLang="en-US" sz="1900" dirty="0">
                <a:solidFill>
                  <a:schemeClr val="tx1"/>
                </a:solidFill>
                <a:latin typeface="Comic Sans MS" panose="030F0702030302020204" pitchFamily="66" charset="0"/>
              </a:rPr>
              <a:t>additional training for school staff,</a:t>
            </a:r>
          </a:p>
          <a:p>
            <a:pPr lvl="3">
              <a:spcBef>
                <a:spcPts val="600"/>
              </a:spcBef>
              <a:spcAft>
                <a:spcPts val="600"/>
              </a:spcAft>
              <a:buFont typeface="Wingdings" panose="05000000000000000000" pitchFamily="2" charset="2"/>
              <a:buChar char="Ø"/>
            </a:pPr>
            <a:r>
              <a:rPr lang="en-US" altLang="en-US" sz="1900" dirty="0">
                <a:solidFill>
                  <a:schemeClr val="tx1"/>
                </a:solidFill>
                <a:latin typeface="Comic Sans MS" panose="030F0702030302020204" pitchFamily="66" charset="0"/>
              </a:rPr>
              <a:t>extra time for instruction (before and/or after school programs),</a:t>
            </a:r>
          </a:p>
          <a:p>
            <a:pPr lvl="3">
              <a:spcBef>
                <a:spcPts val="600"/>
              </a:spcBef>
              <a:spcAft>
                <a:spcPts val="600"/>
              </a:spcAft>
              <a:buFont typeface="Wingdings" panose="05000000000000000000" pitchFamily="2" charset="2"/>
              <a:buChar char="Ø"/>
            </a:pPr>
            <a:r>
              <a:rPr lang="en-US" altLang="en-US" sz="1900" dirty="0">
                <a:solidFill>
                  <a:schemeClr val="tx1"/>
                </a:solidFill>
                <a:latin typeface="Comic Sans MS" panose="030F0702030302020204" pitchFamily="66" charset="0"/>
              </a:rPr>
              <a:t>parent and family engagement activities, and/or</a:t>
            </a:r>
          </a:p>
          <a:p>
            <a:pPr lvl="3">
              <a:spcBef>
                <a:spcPts val="600"/>
              </a:spcBef>
              <a:spcAft>
                <a:spcPts val="600"/>
              </a:spcAft>
              <a:buFont typeface="Wingdings" panose="05000000000000000000" pitchFamily="2" charset="2"/>
              <a:buChar char="Ø"/>
            </a:pPr>
            <a:r>
              <a:rPr lang="en-US" altLang="en-US" sz="1900" dirty="0">
                <a:solidFill>
                  <a:schemeClr val="tx1"/>
                </a:solidFill>
                <a:latin typeface="Comic Sans MS" panose="030F0702030302020204" pitchFamily="66" charset="0"/>
              </a:rPr>
              <a:t>a variety of supplemental teaching materials, equipment, and technology.</a:t>
            </a:r>
          </a:p>
          <a:p>
            <a:pPr lvl="1">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622746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293" y="365125"/>
            <a:ext cx="10972800" cy="1325563"/>
          </a:xfrm>
        </p:spPr>
        <p:txBody>
          <a:bodyPr>
            <a:normAutofit/>
          </a:bodyPr>
          <a:lstStyle/>
          <a:p>
            <a:r>
              <a:rPr lang="en-US" sz="4000" b="1" dirty="0">
                <a:latin typeface="Comic Sans MS" panose="030F0702030302020204" pitchFamily="66" charset="0"/>
              </a:rPr>
              <a:t>How does our school use Title I funds?</a:t>
            </a:r>
          </a:p>
        </p:txBody>
      </p:sp>
      <p:sp>
        <p:nvSpPr>
          <p:cNvPr id="3" name="Content Placeholder 2"/>
          <p:cNvSpPr>
            <a:spLocks noGrp="1"/>
          </p:cNvSpPr>
          <p:nvPr>
            <p:ph idx="1"/>
          </p:nvPr>
        </p:nvSpPr>
        <p:spPr>
          <a:xfrm>
            <a:off x="363984" y="1845733"/>
            <a:ext cx="11567603" cy="4647141"/>
          </a:xfrm>
        </p:spPr>
        <p:txBody>
          <a:bodyPr>
            <a:normAutofit fontScale="92500" lnSpcReduction="10000"/>
          </a:bodyPr>
          <a:lstStyle/>
          <a:p>
            <a:pPr>
              <a:buFont typeface="Wingdings" panose="05000000000000000000" pitchFamily="2" charset="2"/>
              <a:buChar char="Ø"/>
            </a:pPr>
            <a:r>
              <a:rPr lang="en-US" dirty="0">
                <a:latin typeface="Comic Sans MS" panose="030F0702030302020204" pitchFamily="66" charset="0"/>
              </a:rPr>
              <a:t>In 2023-2024, our school was allotted approximately </a:t>
            </a:r>
            <a:r>
              <a:rPr lang="en-US" b="1" dirty="0">
                <a:latin typeface="Comic Sans MS" panose="030F0702030302020204" pitchFamily="66" charset="0"/>
              </a:rPr>
              <a:t>$478,981</a:t>
            </a:r>
            <a:r>
              <a:rPr lang="en-US" dirty="0">
                <a:latin typeface="Comic Sans MS" panose="030F0702030302020204" pitchFamily="66" charset="0"/>
              </a:rPr>
              <a:t> in Title I funding. </a:t>
            </a:r>
          </a:p>
          <a:p>
            <a:pPr>
              <a:buFont typeface="Wingdings" panose="05000000000000000000" pitchFamily="2" charset="2"/>
              <a:buChar char="Ø"/>
            </a:pPr>
            <a:r>
              <a:rPr lang="en-US" dirty="0">
                <a:latin typeface="Comic Sans MS" panose="030F0702030302020204" pitchFamily="66" charset="0"/>
              </a:rPr>
              <a:t>We are a </a:t>
            </a:r>
            <a:r>
              <a:rPr lang="en-US" b="1" dirty="0">
                <a:latin typeface="Comic Sans MS" panose="030F0702030302020204" pitchFamily="66" charset="0"/>
              </a:rPr>
              <a:t>Schoolwide Program</a:t>
            </a:r>
            <a:r>
              <a:rPr lang="en-US" dirty="0">
                <a:latin typeface="Comic Sans MS" panose="030F0702030302020204" pitchFamily="66" charset="0"/>
              </a:rPr>
              <a:t>, which means we plan to spend our funds on the following:</a:t>
            </a:r>
          </a:p>
          <a:p>
            <a:pPr lvl="3">
              <a:buFont typeface="Wingdings" panose="05000000000000000000" pitchFamily="2" charset="2"/>
              <a:buChar char="Ø"/>
            </a:pPr>
            <a:r>
              <a:rPr lang="en-US" sz="1600" dirty="0">
                <a:latin typeface="Comic Sans MS" panose="030F0702030302020204" pitchFamily="66" charset="0"/>
              </a:rPr>
              <a:t>Supplemental staff:</a:t>
            </a:r>
          </a:p>
          <a:p>
            <a:pPr lvl="4">
              <a:buFont typeface="Wingdings" panose="05000000000000000000" pitchFamily="2" charset="2"/>
              <a:buChar char="Ø"/>
            </a:pPr>
            <a:r>
              <a:rPr lang="en-US" sz="1600" dirty="0">
                <a:latin typeface="Comic Sans MS" panose="030F0702030302020204" pitchFamily="66" charset="0"/>
              </a:rPr>
              <a:t>Facilitator, Educational Assistants, Interventionists</a:t>
            </a:r>
          </a:p>
          <a:p>
            <a:pPr lvl="2">
              <a:buFont typeface="Wingdings" panose="05000000000000000000" pitchFamily="2" charset="2"/>
              <a:buChar char="Ø"/>
            </a:pPr>
            <a:endParaRPr lang="en-US" dirty="0">
              <a:latin typeface="Comic Sans MS" panose="030F0702030302020204" pitchFamily="66" charset="0"/>
            </a:endParaRPr>
          </a:p>
          <a:p>
            <a:pPr lvl="3">
              <a:buFont typeface="Wingdings" panose="05000000000000000000" pitchFamily="2" charset="2"/>
              <a:buChar char="Ø"/>
            </a:pPr>
            <a:r>
              <a:rPr lang="en-US" sz="1600" dirty="0">
                <a:latin typeface="Comic Sans MS" panose="030F0702030302020204" pitchFamily="66" charset="0"/>
              </a:rPr>
              <a:t>Programs/Materials/Supplies:</a:t>
            </a:r>
          </a:p>
          <a:p>
            <a:pPr lvl="4">
              <a:buFont typeface="Wingdings" panose="05000000000000000000" pitchFamily="2" charset="2"/>
              <a:buChar char="Ø"/>
            </a:pPr>
            <a:r>
              <a:rPr lang="en-US" sz="1600" dirty="0" err="1">
                <a:latin typeface="Comic Sans MS" panose="030F0702030302020204" pitchFamily="66" charset="0"/>
              </a:rPr>
              <a:t>Planbook</a:t>
            </a:r>
            <a:endParaRPr lang="en-US" sz="1600" dirty="0">
              <a:latin typeface="Comic Sans MS" panose="030F0702030302020204" pitchFamily="66" charset="0"/>
            </a:endParaRPr>
          </a:p>
          <a:p>
            <a:pPr lvl="4">
              <a:buFont typeface="Wingdings" panose="05000000000000000000" pitchFamily="2" charset="2"/>
              <a:buChar char="Ø"/>
            </a:pPr>
            <a:r>
              <a:rPr lang="en-US" sz="1600" dirty="0">
                <a:latin typeface="Comic Sans MS" panose="030F0702030302020204" pitchFamily="66" charset="0"/>
              </a:rPr>
              <a:t>Classroom materials/supplies</a:t>
            </a:r>
          </a:p>
          <a:p>
            <a:pPr lvl="2">
              <a:buFont typeface="Wingdings" panose="05000000000000000000" pitchFamily="2" charset="2"/>
              <a:buChar char="Ø"/>
            </a:pPr>
            <a:endParaRPr lang="en-US" dirty="0">
              <a:latin typeface="Comic Sans MS" panose="030F0702030302020204" pitchFamily="66" charset="0"/>
            </a:endParaRPr>
          </a:p>
          <a:p>
            <a:pPr lvl="3">
              <a:buFont typeface="Wingdings" panose="05000000000000000000" pitchFamily="2" charset="2"/>
              <a:buChar char="Ø"/>
            </a:pPr>
            <a:r>
              <a:rPr lang="en-US" sz="1600" dirty="0">
                <a:solidFill>
                  <a:schemeClr val="tx1"/>
                </a:solidFill>
                <a:latin typeface="Comic Sans MS" panose="030F0702030302020204" pitchFamily="66" charset="0"/>
              </a:rPr>
              <a:t>Teacher Professional Development:</a:t>
            </a:r>
          </a:p>
          <a:p>
            <a:pPr lvl="4">
              <a:buFont typeface="Wingdings" panose="05000000000000000000" pitchFamily="2" charset="2"/>
              <a:buChar char="Ø"/>
            </a:pPr>
            <a:r>
              <a:rPr lang="en-US" sz="1600" dirty="0">
                <a:latin typeface="Comic Sans MS" panose="030F0702030302020204" pitchFamily="66" charset="0"/>
              </a:rPr>
              <a:t>RTI2B</a:t>
            </a:r>
          </a:p>
          <a:p>
            <a:pPr lvl="4">
              <a:buFont typeface="Wingdings" panose="05000000000000000000" pitchFamily="2" charset="2"/>
              <a:buChar char="Ø"/>
            </a:pPr>
            <a:r>
              <a:rPr lang="en-US" sz="1600">
                <a:solidFill>
                  <a:schemeClr val="tx1"/>
                </a:solidFill>
                <a:latin typeface="Comic Sans MS" panose="030F0702030302020204" pitchFamily="66" charset="0"/>
              </a:rPr>
              <a:t>Tier I </a:t>
            </a:r>
            <a:r>
              <a:rPr lang="en-US" sz="1600">
                <a:latin typeface="Comic Sans MS" panose="030F0702030302020204" pitchFamily="66" charset="0"/>
              </a:rPr>
              <a:t>Math and ELA</a:t>
            </a:r>
            <a:endParaRPr lang="en-US" sz="1600" dirty="0">
              <a:solidFill>
                <a:schemeClr val="tx1"/>
              </a:solidFill>
              <a:latin typeface="Comic Sans MS" panose="030F0702030302020204" pitchFamily="66" charset="0"/>
            </a:endParaRPr>
          </a:p>
          <a:p>
            <a:pPr lvl="4">
              <a:buFont typeface="Wingdings" panose="05000000000000000000" pitchFamily="2" charset="2"/>
              <a:buChar char="Ø"/>
            </a:pPr>
            <a:endParaRPr lang="en-US" sz="1600" dirty="0">
              <a:latin typeface="Comic Sans MS" panose="030F0702030302020204" pitchFamily="66" charset="0"/>
            </a:endParaRPr>
          </a:p>
          <a:p>
            <a:pPr marL="920750" lvl="4" indent="0">
              <a:buNone/>
            </a:pPr>
            <a:endParaRPr lang="en-US" dirty="0">
              <a:solidFill>
                <a:srgbClr val="FF0000"/>
              </a:solidFill>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3038112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72360"/>
            <a:ext cx="10364451" cy="1032234"/>
          </a:xfrm>
        </p:spPr>
        <p:txBody>
          <a:bodyPr>
            <a:normAutofit/>
          </a:bodyPr>
          <a:lstStyle/>
          <a:p>
            <a:r>
              <a:rPr lang="en-US" sz="4000" b="1" dirty="0">
                <a:latin typeface="Comic Sans MS" panose="030F0702030302020204" pitchFamily="66" charset="0"/>
              </a:rPr>
              <a:t>What is the SIP?</a:t>
            </a:r>
          </a:p>
        </p:txBody>
      </p:sp>
      <p:sp>
        <p:nvSpPr>
          <p:cNvPr id="3" name="Content Placeholder 2"/>
          <p:cNvSpPr>
            <a:spLocks noGrp="1"/>
          </p:cNvSpPr>
          <p:nvPr>
            <p:ph idx="1"/>
          </p:nvPr>
        </p:nvSpPr>
        <p:spPr>
          <a:xfrm>
            <a:off x="320511" y="1517715"/>
            <a:ext cx="11557262" cy="4967925"/>
          </a:xfrm>
        </p:spPr>
        <p:txBody>
          <a:bodyPr>
            <a:noAutofit/>
          </a:bodyPr>
          <a:lstStyle/>
          <a:p>
            <a:pPr>
              <a:spcBef>
                <a:spcPts val="600"/>
              </a:spcBef>
              <a:spcAft>
                <a:spcPts val="600"/>
              </a:spcAft>
              <a:buFont typeface="Wingdings" panose="05000000000000000000" pitchFamily="2" charset="2"/>
              <a:buChar char="Ø"/>
            </a:pPr>
            <a:r>
              <a:rPr lang="en-US" dirty="0">
                <a:latin typeface="Comic Sans MS" panose="030F0702030302020204" pitchFamily="66" charset="0"/>
              </a:rPr>
              <a:t>The SIP is the School Improvement Plan. It includes:</a:t>
            </a:r>
          </a:p>
          <a:p>
            <a:pPr lvl="3">
              <a:spcBef>
                <a:spcPts val="600"/>
              </a:spcBef>
              <a:spcAft>
                <a:spcPts val="600"/>
              </a:spcAft>
              <a:buFont typeface="Wingdings" panose="05000000000000000000" pitchFamily="2" charset="2"/>
              <a:buChar char="Ø"/>
            </a:pPr>
            <a:r>
              <a:rPr lang="en-US" sz="2000" dirty="0">
                <a:latin typeface="Comic Sans MS" panose="030F0702030302020204" pitchFamily="66" charset="0"/>
              </a:rPr>
              <a:t>the identification of the school planning team and how they will be engaged in the planning process;</a:t>
            </a:r>
          </a:p>
          <a:p>
            <a:pPr lvl="3">
              <a:spcBef>
                <a:spcPts val="600"/>
              </a:spcBef>
              <a:spcAft>
                <a:spcPts val="600"/>
              </a:spcAft>
              <a:buFont typeface="Wingdings" panose="05000000000000000000" pitchFamily="2" charset="2"/>
              <a:buChar char="Ø"/>
            </a:pPr>
            <a:r>
              <a:rPr lang="en-US" sz="2000" dirty="0">
                <a:latin typeface="Comic Sans MS" panose="030F0702030302020204" pitchFamily="66" charset="0"/>
              </a:rPr>
              <a:t>a needs assessment and summary of academic and non-academic data;</a:t>
            </a:r>
          </a:p>
          <a:p>
            <a:pPr lvl="3">
              <a:spcBef>
                <a:spcPts val="600"/>
              </a:spcBef>
              <a:spcAft>
                <a:spcPts val="600"/>
              </a:spcAft>
              <a:buFont typeface="Wingdings" panose="05000000000000000000" pitchFamily="2" charset="2"/>
              <a:buChar char="Ø"/>
            </a:pPr>
            <a:r>
              <a:rPr lang="en-US" sz="2000" dirty="0">
                <a:latin typeface="Comic Sans MS" panose="030F0702030302020204" pitchFamily="66" charset="0"/>
              </a:rPr>
              <a:t>prioritized goals, strategies, and action steps to help address the academic and non-academic needs of students;</a:t>
            </a:r>
          </a:p>
          <a:p>
            <a:pPr lvl="3">
              <a:spcBef>
                <a:spcPts val="600"/>
              </a:spcBef>
              <a:spcAft>
                <a:spcPts val="600"/>
              </a:spcAft>
              <a:buFont typeface="Wingdings" panose="05000000000000000000" pitchFamily="2" charset="2"/>
              <a:buChar char="Ø"/>
            </a:pPr>
            <a:r>
              <a:rPr lang="en-US" sz="2000" dirty="0">
                <a:latin typeface="Comic Sans MS" panose="030F0702030302020204" pitchFamily="66" charset="0"/>
              </a:rPr>
              <a:t>teacher and staff professional development needs; and</a:t>
            </a:r>
          </a:p>
          <a:p>
            <a:pPr lvl="3">
              <a:spcBef>
                <a:spcPts val="600"/>
              </a:spcBef>
              <a:spcAft>
                <a:spcPts val="600"/>
              </a:spcAft>
              <a:buFont typeface="Wingdings" panose="05000000000000000000" pitchFamily="2" charset="2"/>
              <a:buChar char="Ø"/>
            </a:pPr>
            <a:r>
              <a:rPr lang="en-US" sz="2000" dirty="0">
                <a:latin typeface="Comic Sans MS" panose="030F0702030302020204" pitchFamily="66" charset="0"/>
              </a:rPr>
              <a:t>budgets and the coordination of resources.</a:t>
            </a:r>
          </a:p>
          <a:p>
            <a:pPr>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The school must include family representatives on our school planning team.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3940274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Comic Sans MS" panose="030F0702030302020204" pitchFamily="66" charset="0"/>
              </a:rPr>
              <a:t>What are our schoolwide program goals?</a:t>
            </a:r>
          </a:p>
        </p:txBody>
      </p:sp>
      <p:sp>
        <p:nvSpPr>
          <p:cNvPr id="3" name="Content Placeholder 2"/>
          <p:cNvSpPr>
            <a:spLocks noGrp="1"/>
          </p:cNvSpPr>
          <p:nvPr>
            <p:ph sz="quarter" idx="13"/>
          </p:nvPr>
        </p:nvSpPr>
        <p:spPr>
          <a:xfrm>
            <a:off x="113016" y="2367092"/>
            <a:ext cx="5906785" cy="4228917"/>
          </a:xfrm>
        </p:spPr>
        <p:txBody>
          <a:bodyPr>
            <a:noAutofit/>
          </a:bodyPr>
          <a:lstStyle/>
          <a:p>
            <a:pPr marL="0" marR="0" indent="0">
              <a:lnSpc>
                <a:spcPct val="100000"/>
              </a:lnSpc>
              <a:spcBef>
                <a:spcPts val="0"/>
              </a:spcBef>
              <a:buNone/>
            </a:pPr>
            <a:r>
              <a:rPr lang="en-US" b="1" dirty="0">
                <a:latin typeface="Comic Sans MS" panose="030F0702030302020204" pitchFamily="66" charset="0"/>
              </a:rPr>
              <a:t>Reading</a:t>
            </a:r>
            <a:r>
              <a:rPr lang="en-US" dirty="0">
                <a:latin typeface="Comic Sans MS" panose="030F0702030302020204" pitchFamily="66" charset="0"/>
              </a:rPr>
              <a:t> – </a:t>
            </a:r>
          </a:p>
          <a:p>
            <a:pPr marL="0" marR="0" indent="0">
              <a:lnSpc>
                <a:spcPct val="100000"/>
              </a:lnSpc>
              <a:spcBef>
                <a:spcPts val="0"/>
              </a:spcBef>
              <a:buNone/>
            </a:pPr>
            <a:endParaRPr lang="en-US" sz="900" dirty="0">
              <a:latin typeface="Comic Sans MS" panose="030F0702030302020204" pitchFamily="66" charset="0"/>
            </a:endParaRPr>
          </a:p>
          <a:p>
            <a:pPr algn="l">
              <a:lnSpc>
                <a:spcPct val="100000"/>
              </a:lnSpc>
              <a:spcBef>
                <a:spcPts val="0"/>
              </a:spcBef>
              <a:buFont typeface="Arial" panose="020B0604020202020204" pitchFamily="34" charset="0"/>
              <a:buChar char="•"/>
            </a:pPr>
            <a:r>
              <a:rPr lang="en-US" sz="1600" b="0" i="0" dirty="0">
                <a:effectLst/>
                <a:latin typeface="Comic Sans MS" panose="030F0702030302020204" pitchFamily="66" charset="0"/>
              </a:rPr>
              <a:t>For grades K-2, on the universal screener, JBES will increase the percentage of students scoring above/mid grade level from 38.9% to 46.6%.</a:t>
            </a:r>
          </a:p>
          <a:p>
            <a:pPr marL="0" indent="0" algn="l">
              <a:lnSpc>
                <a:spcPct val="100000"/>
              </a:lnSpc>
              <a:spcBef>
                <a:spcPts val="0"/>
              </a:spcBef>
              <a:buNone/>
            </a:pPr>
            <a:endParaRPr lang="en-US" sz="1600" b="0" i="0" dirty="0">
              <a:effectLst/>
              <a:latin typeface="Comic Sans MS" panose="030F0702030302020204" pitchFamily="66" charset="0"/>
            </a:endParaRPr>
          </a:p>
          <a:p>
            <a:pPr algn="l">
              <a:lnSpc>
                <a:spcPct val="100000"/>
              </a:lnSpc>
              <a:spcBef>
                <a:spcPts val="0"/>
              </a:spcBef>
            </a:pPr>
            <a:r>
              <a:rPr lang="en-US" sz="1600" b="0" i="0" dirty="0">
                <a:effectLst/>
                <a:latin typeface="Comic Sans MS" panose="030F0702030302020204" pitchFamily="66" charset="0"/>
              </a:rPr>
              <a:t>JBES will increase students testing on-track or exceeding expectations in Reading and Language Arts on TN Ready to the following:</a:t>
            </a:r>
          </a:p>
          <a:p>
            <a:pPr marL="0" indent="0" algn="l">
              <a:lnSpc>
                <a:spcPct val="100000"/>
              </a:lnSpc>
              <a:spcBef>
                <a:spcPts val="0"/>
              </a:spcBef>
              <a:buNone/>
            </a:pPr>
            <a:endParaRPr lang="en-US" sz="1600" b="0" i="0" dirty="0">
              <a:effectLst/>
              <a:latin typeface="Comic Sans MS" panose="030F0702030302020204" pitchFamily="66" charset="0"/>
            </a:endParaRPr>
          </a:p>
          <a:p>
            <a:pPr algn="l">
              <a:lnSpc>
                <a:spcPct val="100000"/>
              </a:lnSpc>
              <a:spcBef>
                <a:spcPts val="0"/>
              </a:spcBef>
              <a:buFont typeface="Arial" panose="020B0604020202020204" pitchFamily="34" charset="0"/>
              <a:buChar char="•"/>
            </a:pPr>
            <a:r>
              <a:rPr lang="en-US" sz="1600" b="0" i="0" dirty="0">
                <a:effectLst/>
                <a:latin typeface="Comic Sans MS" panose="030F0702030302020204" pitchFamily="66" charset="0"/>
              </a:rPr>
              <a:t>For 3rd grade, from 29% to 37.9%.</a:t>
            </a:r>
          </a:p>
          <a:p>
            <a:pPr marL="0" indent="0" algn="l">
              <a:lnSpc>
                <a:spcPct val="100000"/>
              </a:lnSpc>
              <a:spcBef>
                <a:spcPts val="0"/>
              </a:spcBef>
              <a:buNone/>
            </a:pPr>
            <a:endParaRPr lang="en-US" sz="1600" b="0" i="0" dirty="0">
              <a:effectLst/>
              <a:latin typeface="Comic Sans MS" panose="030F0702030302020204" pitchFamily="66" charset="0"/>
            </a:endParaRPr>
          </a:p>
          <a:p>
            <a:pPr algn="l">
              <a:lnSpc>
                <a:spcPct val="100000"/>
              </a:lnSpc>
              <a:spcBef>
                <a:spcPts val="0"/>
              </a:spcBef>
              <a:buFont typeface="Arial" panose="020B0604020202020204" pitchFamily="34" charset="0"/>
              <a:buChar char="•"/>
            </a:pPr>
            <a:r>
              <a:rPr lang="en-US" sz="1600" b="0" i="0" dirty="0">
                <a:effectLst/>
                <a:latin typeface="Comic Sans MS" panose="030F0702030302020204" pitchFamily="66" charset="0"/>
              </a:rPr>
              <a:t>For 4th grade, from 19% to 29.1%.</a:t>
            </a:r>
          </a:p>
          <a:p>
            <a:pPr marL="0" marR="0" lvl="0" indent="0">
              <a:lnSpc>
                <a:spcPct val="100000"/>
              </a:lnSpc>
              <a:spcBef>
                <a:spcPts val="0"/>
              </a:spcBef>
              <a:buNone/>
            </a:pPr>
            <a:endParaRPr lang="en-US" sz="1600" dirty="0">
              <a:latin typeface="Comic Sans MS" panose="030F0702030302020204" pitchFamily="66" charset="0"/>
            </a:endParaRPr>
          </a:p>
        </p:txBody>
      </p:sp>
      <p:sp>
        <p:nvSpPr>
          <p:cNvPr id="5" name="Content Placeholder 4">
            <a:extLst>
              <a:ext uri="{FF2B5EF4-FFF2-40B4-BE49-F238E27FC236}">
                <a16:creationId xmlns:a16="http://schemas.microsoft.com/office/drawing/2014/main" id="{CE86F6E9-814A-C4A5-6D92-9F434462B321}"/>
              </a:ext>
            </a:extLst>
          </p:cNvPr>
          <p:cNvSpPr>
            <a:spLocks noGrp="1"/>
          </p:cNvSpPr>
          <p:nvPr>
            <p:ph sz="quarter" idx="14"/>
          </p:nvPr>
        </p:nvSpPr>
        <p:spPr>
          <a:xfrm>
            <a:off x="6172200" y="2367092"/>
            <a:ext cx="5595594" cy="4228917"/>
          </a:xfrm>
        </p:spPr>
        <p:txBody>
          <a:bodyPr>
            <a:normAutofit fontScale="70000" lnSpcReduction="20000"/>
          </a:bodyPr>
          <a:lstStyle/>
          <a:p>
            <a:pPr marL="0" marR="0" indent="0">
              <a:lnSpc>
                <a:spcPct val="100000"/>
              </a:lnSpc>
              <a:spcBef>
                <a:spcPts val="0"/>
              </a:spcBef>
              <a:buNone/>
            </a:pPr>
            <a:r>
              <a:rPr lang="en-US" sz="2900" b="1" dirty="0">
                <a:effectLst/>
                <a:latin typeface="Comic Sans MS" panose="030F0702030302020204" pitchFamily="66" charset="0"/>
                <a:ea typeface="Calibri" panose="020F0502020204030204" pitchFamily="34" charset="0"/>
                <a:cs typeface="Calibri" panose="020F0502020204030204" pitchFamily="34" charset="0"/>
              </a:rPr>
              <a:t>Math</a:t>
            </a:r>
            <a:r>
              <a:rPr lang="en-US" sz="2900" dirty="0">
                <a:effectLst/>
                <a:latin typeface="Comic Sans MS" panose="030F0702030302020204" pitchFamily="66" charset="0"/>
                <a:ea typeface="Calibri" panose="020F0502020204030204" pitchFamily="34" charset="0"/>
                <a:cs typeface="Calibri" panose="020F0502020204030204" pitchFamily="34" charset="0"/>
              </a:rPr>
              <a:t> – </a:t>
            </a:r>
          </a:p>
          <a:p>
            <a:pPr algn="l">
              <a:buFont typeface="Arial" panose="020B0604020202020204" pitchFamily="34" charset="0"/>
              <a:buChar char="•"/>
            </a:pPr>
            <a:r>
              <a:rPr lang="en-US" b="0" i="0" dirty="0">
                <a:effectLst/>
                <a:latin typeface="Comic Sans MS" panose="030F0702030302020204" pitchFamily="66" charset="0"/>
              </a:rPr>
              <a:t>For grades K-2, on the universal screener, increase the percentage of students testing mid/above grade level in math from 26.3% to 35%.</a:t>
            </a:r>
          </a:p>
          <a:p>
            <a:pPr algn="l">
              <a:buFont typeface="Arial" panose="020B0604020202020204" pitchFamily="34" charset="0"/>
              <a:buChar char="•"/>
            </a:pPr>
            <a:r>
              <a:rPr lang="en-US" b="0" i="0" dirty="0">
                <a:effectLst/>
                <a:latin typeface="Comic Sans MS" panose="030F0702030302020204" pitchFamily="66" charset="0"/>
              </a:rPr>
              <a:t>For grades 3-4 TN Ready, increase the percentage of students who meet and exceed expectations from 29% to 37.9%</a:t>
            </a:r>
          </a:p>
          <a:p>
            <a:pPr algn="l">
              <a:buFont typeface="Arial" panose="020B0604020202020204" pitchFamily="34" charset="0"/>
              <a:buChar char="•"/>
            </a:pPr>
            <a:r>
              <a:rPr lang="en-US" b="0" i="0" dirty="0">
                <a:effectLst/>
                <a:latin typeface="Comic Sans MS" panose="030F0702030302020204" pitchFamily="66" charset="0"/>
              </a:rPr>
              <a:t>For Black and African American students, increase the percentage of students who meet and exceed expectations from 17% to 27.4%.</a:t>
            </a:r>
          </a:p>
          <a:p>
            <a:pPr algn="l">
              <a:buFont typeface="Arial" panose="020B0604020202020204" pitchFamily="34" charset="0"/>
              <a:buChar char="•"/>
            </a:pPr>
            <a:r>
              <a:rPr lang="en-US" b="0" i="0" dirty="0">
                <a:effectLst/>
                <a:latin typeface="Comic Sans MS" panose="030F0702030302020204" pitchFamily="66" charset="0"/>
              </a:rPr>
              <a:t>For ELL students, increase the percentage of students who meet and exceed expectations from 18% to 28.3%.</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646935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78787"/>
          </a:xfrm>
        </p:spPr>
        <p:txBody>
          <a:bodyPr>
            <a:normAutofit/>
          </a:bodyPr>
          <a:lstStyle/>
          <a:p>
            <a:r>
              <a:rPr lang="en-US" b="1" dirty="0">
                <a:latin typeface="Comic Sans MS" panose="030F0702030302020204" pitchFamily="66" charset="0"/>
              </a:rPr>
              <a:t>What are our schoolwide program goals?</a:t>
            </a:r>
          </a:p>
        </p:txBody>
      </p:sp>
      <p:sp>
        <p:nvSpPr>
          <p:cNvPr id="3" name="Content Placeholder 2"/>
          <p:cNvSpPr>
            <a:spLocks noGrp="1"/>
          </p:cNvSpPr>
          <p:nvPr>
            <p:ph idx="1"/>
          </p:nvPr>
        </p:nvSpPr>
        <p:spPr>
          <a:xfrm>
            <a:off x="346229" y="1078787"/>
            <a:ext cx="11629461" cy="5661060"/>
          </a:xfrm>
        </p:spPr>
        <p:txBody>
          <a:bodyPr>
            <a:noAutofit/>
          </a:bodyPr>
          <a:lstStyle/>
          <a:p>
            <a:pPr marL="0" marR="0" indent="0">
              <a:lnSpc>
                <a:spcPct val="120000"/>
              </a:lnSpc>
              <a:spcBef>
                <a:spcPts val="600"/>
              </a:spcBef>
              <a:spcAft>
                <a:spcPts val="600"/>
              </a:spcAft>
              <a:buNone/>
            </a:pPr>
            <a:r>
              <a:rPr lang="en-US" sz="1600" b="1" dirty="0">
                <a:latin typeface="Comic Sans MS" panose="030F0702030302020204" pitchFamily="66" charset="0"/>
              </a:rPr>
              <a:t>Social – Emotional Learning</a:t>
            </a:r>
            <a:r>
              <a:rPr lang="en-US" sz="1600" dirty="0">
                <a:latin typeface="Comic Sans MS" panose="030F0702030302020204" pitchFamily="66" charset="0"/>
              </a:rPr>
              <a:t> (SEL) –</a:t>
            </a:r>
          </a:p>
          <a:p>
            <a:pPr algn="l"/>
            <a:r>
              <a:rPr lang="en-US" sz="1600" b="0" i="0" dirty="0">
                <a:effectLst/>
                <a:latin typeface="Comic Sans MS" panose="030F0702030302020204" pitchFamily="66" charset="0"/>
              </a:rPr>
              <a:t>Close gaps in out of school suspensions for all students to reduce overall out of school suspensions and decrease missed instruction from 4.5% to 3%.</a:t>
            </a:r>
          </a:p>
          <a:p>
            <a:pPr algn="l"/>
            <a:r>
              <a:rPr lang="en-US" sz="1600" b="0" i="0" dirty="0">
                <a:effectLst/>
                <a:latin typeface="Comic Sans MS" panose="030F0702030302020204" pitchFamily="66" charset="0"/>
              </a:rPr>
              <a:t>Data pulled from Student Information System will show an increase in RTI-B placement indicating the implementation of strategies used that promote restorative practices to increase in-class and out-of-class interventions pertaining to major behaviors requiring the school level disposition given by administration pertaining to out of school suspensions; additional data from RTI-B (Response to Intervention) meetings showing positive Tier movement across all grades and subgroups.</a:t>
            </a:r>
          </a:p>
          <a:p>
            <a:pPr marR="0">
              <a:lnSpc>
                <a:spcPct val="120000"/>
              </a:lnSpc>
              <a:spcBef>
                <a:spcPts val="600"/>
              </a:spcBef>
              <a:spcAft>
                <a:spcPts val="600"/>
              </a:spcAft>
              <a:buFont typeface="Wingdings" panose="05000000000000000000" pitchFamily="2" charset="2"/>
              <a:buChar char="ü"/>
            </a:pPr>
            <a:endParaRPr lang="en-US" sz="1600" dirty="0">
              <a:latin typeface="Comic Sans MS" panose="030F0702030302020204" pitchFamily="66" charset="0"/>
            </a:endParaRPr>
          </a:p>
          <a:p>
            <a:pPr marL="0" marR="0" indent="0">
              <a:lnSpc>
                <a:spcPct val="120000"/>
              </a:lnSpc>
              <a:spcBef>
                <a:spcPts val="600"/>
              </a:spcBef>
              <a:spcAft>
                <a:spcPts val="600"/>
              </a:spcAft>
              <a:buNone/>
            </a:pPr>
            <a:r>
              <a:rPr lang="en-US" b="1" dirty="0">
                <a:latin typeface="Comic Sans MS" panose="030F0702030302020204" pitchFamily="66" charset="0"/>
              </a:rPr>
              <a:t>Chronic Absenteeism</a:t>
            </a:r>
            <a:r>
              <a:rPr lang="en-US" dirty="0">
                <a:latin typeface="Comic Sans MS" panose="030F0702030302020204" pitchFamily="66" charset="0"/>
              </a:rPr>
              <a:t> (Attendance)–</a:t>
            </a:r>
          </a:p>
          <a:p>
            <a:pPr algn="l"/>
            <a:r>
              <a:rPr lang="en-US" sz="1600" b="0" i="0" dirty="0">
                <a:effectLst/>
                <a:latin typeface="Comic Sans MS" panose="030F0702030302020204" pitchFamily="66" charset="0"/>
              </a:rPr>
              <a:t>JBES recognizes the importance of attendance to instruction. The school will establish clear school-wide expectations of student attendance to families.</a:t>
            </a:r>
          </a:p>
          <a:p>
            <a:pPr algn="l"/>
            <a:r>
              <a:rPr lang="en-US" sz="1600" b="0" i="0" dirty="0">
                <a:effectLst/>
                <a:latin typeface="Comic Sans MS" panose="030F0702030302020204" pitchFamily="66" charset="0"/>
              </a:rPr>
              <a:t>Reduce the percentage of students who are chronically absent by 5% from 19.3% to 14.3%</a:t>
            </a:r>
          </a:p>
          <a:p>
            <a:pPr>
              <a:spcBef>
                <a:spcPts val="600"/>
              </a:spcBef>
              <a:spcAft>
                <a:spcPts val="600"/>
              </a:spcAft>
            </a:pPr>
            <a:endParaRPr lang="en-US" dirty="0">
              <a:latin typeface="Comic Sans MS" panose="030F0702030302020204" pitchFamily="66" charset="0"/>
            </a:endParaRPr>
          </a:p>
          <a:p>
            <a:pPr marL="0" marR="0" indent="0">
              <a:lnSpc>
                <a:spcPct val="120000"/>
              </a:lnSpc>
              <a:spcBef>
                <a:spcPts val="0"/>
              </a:spcBef>
              <a:buNone/>
            </a:pPr>
            <a:endParaRPr lang="en-US" sz="2400"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3598628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596" y="365125"/>
            <a:ext cx="11567604" cy="1325563"/>
          </a:xfrm>
        </p:spPr>
        <p:txBody>
          <a:bodyPr>
            <a:normAutofit/>
          </a:bodyPr>
          <a:lstStyle/>
          <a:p>
            <a:r>
              <a:rPr lang="en-US" sz="4000" b="1" dirty="0">
                <a:latin typeface="Comic Sans MS" panose="030F0702030302020204" pitchFamily="66" charset="0"/>
              </a:rPr>
              <a:t>How is parent and family engagement funded?</a:t>
            </a:r>
          </a:p>
        </p:txBody>
      </p:sp>
      <p:sp>
        <p:nvSpPr>
          <p:cNvPr id="3" name="Content Placeholder 2"/>
          <p:cNvSpPr>
            <a:spLocks noGrp="1"/>
          </p:cNvSpPr>
          <p:nvPr>
            <p:ph idx="1"/>
          </p:nvPr>
        </p:nvSpPr>
        <p:spPr>
          <a:xfrm>
            <a:off x="390617" y="1825625"/>
            <a:ext cx="11319030" cy="4351338"/>
          </a:xfrm>
        </p:spPr>
        <p:txBody>
          <a:bodyPr>
            <a:normAutofit/>
          </a:bodyPr>
          <a:lstStyle/>
          <a:p>
            <a:pPr>
              <a:lnSpc>
                <a:spcPct val="150000"/>
              </a:lnSpc>
              <a:spcBef>
                <a:spcPts val="600"/>
              </a:spcBef>
              <a:spcAft>
                <a:spcPts val="600"/>
              </a:spcAft>
            </a:pPr>
            <a:r>
              <a:rPr lang="en-US" dirty="0">
                <a:solidFill>
                  <a:schemeClr val="tx1"/>
                </a:solidFill>
                <a:latin typeface="Comic Sans MS" panose="030F0702030302020204" pitchFamily="66" charset="0"/>
              </a:rPr>
              <a:t>Any district with a Title I allocation exceeding $500,000 is required by law to set aside 1% of its Title I allocation for parent and family engagement.</a:t>
            </a:r>
          </a:p>
          <a:p>
            <a:pPr>
              <a:lnSpc>
                <a:spcPct val="150000"/>
              </a:lnSpc>
              <a:spcBef>
                <a:spcPts val="600"/>
              </a:spcBef>
              <a:spcAft>
                <a:spcPts val="600"/>
              </a:spcAft>
            </a:pPr>
            <a:r>
              <a:rPr lang="en-US" dirty="0">
                <a:solidFill>
                  <a:schemeClr val="tx1"/>
                </a:solidFill>
                <a:latin typeface="Comic Sans MS" panose="030F0702030302020204" pitchFamily="66" charset="0"/>
              </a:rPr>
              <a:t>Of that 1%, 10% may be reserved at the district for system-wide initiatives related to parent and family engagement.  The remaining 90% must be allocated to all Title I schools in the district.  </a:t>
            </a:r>
          </a:p>
          <a:p>
            <a:pPr>
              <a:lnSpc>
                <a:spcPct val="150000"/>
              </a:lnSpc>
              <a:spcBef>
                <a:spcPts val="600"/>
              </a:spcBef>
              <a:spcAft>
                <a:spcPts val="600"/>
              </a:spcAft>
            </a:pPr>
            <a:r>
              <a:rPr lang="en-US" dirty="0">
                <a:solidFill>
                  <a:schemeClr val="tx1"/>
                </a:solidFill>
                <a:latin typeface="Comic Sans MS" panose="030F0702030302020204" pitchFamily="66" charset="0"/>
              </a:rPr>
              <a:t>You, as Title I parents and family members, have the right to be involved in how this money is spent.</a:t>
            </a:r>
          </a:p>
          <a:p>
            <a:pPr marL="0"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664044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13165"/>
            <a:ext cx="10364451" cy="1596177"/>
          </a:xfrm>
        </p:spPr>
        <p:txBody>
          <a:bodyPr>
            <a:normAutofit/>
          </a:bodyPr>
          <a:lstStyle/>
          <a:p>
            <a:r>
              <a:rPr lang="en-US" sz="4000" b="1" dirty="0">
                <a:latin typeface="Comic Sans MS" panose="030F0702030302020204" pitchFamily="66" charset="0"/>
              </a:rPr>
              <a:t>How is parent and family engagement funded?</a:t>
            </a:r>
          </a:p>
        </p:txBody>
      </p:sp>
      <p:sp>
        <p:nvSpPr>
          <p:cNvPr id="3" name="Content Placeholder 2"/>
          <p:cNvSpPr>
            <a:spLocks noGrp="1"/>
          </p:cNvSpPr>
          <p:nvPr>
            <p:ph idx="1"/>
          </p:nvPr>
        </p:nvSpPr>
        <p:spPr>
          <a:xfrm>
            <a:off x="346229" y="1894787"/>
            <a:ext cx="11292396" cy="4637987"/>
          </a:xfrm>
        </p:spPr>
        <p:txBody>
          <a:bodyPr>
            <a:normAutofit fontScale="92500" lnSpcReduction="10000"/>
          </a:bodyPr>
          <a:lstStyle/>
          <a:p>
            <a:pPr>
              <a:buFont typeface="Wingdings" panose="05000000000000000000" pitchFamily="2" charset="2"/>
              <a:buChar char="Ø"/>
            </a:pPr>
            <a:r>
              <a:rPr lang="en-US" dirty="0">
                <a:latin typeface="Comic Sans MS" panose="030F0702030302020204" pitchFamily="66" charset="0"/>
              </a:rPr>
              <a:t>In 2023-2024, we received approximately $4,000 in parent and family engagement funding. We plan to use these funds for:</a:t>
            </a:r>
          </a:p>
          <a:p>
            <a:pPr lvl="2">
              <a:buFont typeface="Wingdings" panose="05000000000000000000" pitchFamily="2" charset="2"/>
              <a:buChar char="Ø"/>
            </a:pPr>
            <a:r>
              <a:rPr lang="en-US" dirty="0">
                <a:latin typeface="Comic Sans MS" panose="030F0702030302020204" pitchFamily="66" charset="0"/>
              </a:rPr>
              <a:t>Parent and Family Engagement Meetings and Events</a:t>
            </a:r>
          </a:p>
          <a:p>
            <a:pPr lvl="3">
              <a:buFont typeface="Wingdings" panose="05000000000000000000" pitchFamily="2" charset="2"/>
              <a:buChar char="Ø"/>
            </a:pPr>
            <a:r>
              <a:rPr lang="en-US" sz="1600" dirty="0">
                <a:latin typeface="Comic Sans MS" panose="030F0702030302020204" pitchFamily="66" charset="0"/>
              </a:rPr>
              <a:t>Annual Title I Meeting</a:t>
            </a:r>
          </a:p>
          <a:p>
            <a:pPr lvl="3">
              <a:buFont typeface="Wingdings" panose="05000000000000000000" pitchFamily="2" charset="2"/>
              <a:buChar char="Ø"/>
            </a:pPr>
            <a:r>
              <a:rPr lang="en-US" sz="1600" dirty="0">
                <a:latin typeface="Comic Sans MS" panose="030F0702030302020204" pitchFamily="66" charset="0"/>
              </a:rPr>
              <a:t>Reading Night</a:t>
            </a:r>
          </a:p>
          <a:p>
            <a:pPr lvl="3">
              <a:buFont typeface="Wingdings" panose="05000000000000000000" pitchFamily="2" charset="2"/>
              <a:buChar char="Ø"/>
            </a:pPr>
            <a:r>
              <a:rPr lang="en-US" sz="1600" dirty="0">
                <a:latin typeface="Comic Sans MS" panose="030F0702030302020204" pitchFamily="66" charset="0"/>
              </a:rPr>
              <a:t>Math Night</a:t>
            </a:r>
          </a:p>
          <a:p>
            <a:pPr lvl="3">
              <a:buFont typeface="Wingdings" panose="05000000000000000000" pitchFamily="2" charset="2"/>
              <a:buChar char="Ø"/>
            </a:pPr>
            <a:r>
              <a:rPr lang="en-US" sz="1600" dirty="0">
                <a:latin typeface="Comic Sans MS" panose="030F0702030302020204" pitchFamily="66" charset="0"/>
              </a:rPr>
              <a:t>STEM Night</a:t>
            </a:r>
          </a:p>
          <a:p>
            <a:pPr lvl="3">
              <a:buFont typeface="Wingdings" panose="05000000000000000000" pitchFamily="2" charset="2"/>
              <a:buChar char="Ø"/>
            </a:pPr>
            <a:r>
              <a:rPr lang="en-US" sz="1600" dirty="0">
                <a:latin typeface="Comic Sans MS" panose="030F0702030302020204" pitchFamily="66" charset="0"/>
              </a:rPr>
              <a:t>Kindergarten and 4</a:t>
            </a:r>
            <a:r>
              <a:rPr lang="en-US" sz="1600" baseline="30000" dirty="0">
                <a:latin typeface="Comic Sans MS" panose="030F0702030302020204" pitchFamily="66" charset="0"/>
              </a:rPr>
              <a:t>th</a:t>
            </a:r>
            <a:r>
              <a:rPr lang="en-US" sz="1600" dirty="0">
                <a:latin typeface="Comic Sans MS" panose="030F0702030302020204" pitchFamily="66" charset="0"/>
              </a:rPr>
              <a:t> grade promotion</a:t>
            </a:r>
          </a:p>
          <a:p>
            <a:pPr lvl="1">
              <a:buFont typeface="Wingdings" panose="05000000000000000000" pitchFamily="2" charset="2"/>
              <a:buChar char="Ø"/>
            </a:pPr>
            <a:endParaRPr lang="en-US" dirty="0">
              <a:latin typeface="Comic Sans MS" panose="030F0702030302020204" pitchFamily="66" charset="0"/>
            </a:endParaRPr>
          </a:p>
          <a:p>
            <a:pPr lvl="2">
              <a:buFont typeface="Wingdings" panose="05000000000000000000" pitchFamily="2" charset="2"/>
              <a:buChar char="Ø"/>
            </a:pPr>
            <a:r>
              <a:rPr lang="en-US" sz="1700" dirty="0">
                <a:latin typeface="Comic Sans MS" panose="030F0702030302020204" pitchFamily="66" charset="0"/>
              </a:rPr>
              <a:t>Materials/Supplies</a:t>
            </a:r>
          </a:p>
          <a:p>
            <a:pPr lvl="3">
              <a:buFont typeface="Wingdings" panose="05000000000000000000" pitchFamily="2" charset="2"/>
              <a:buChar char="Ø"/>
            </a:pPr>
            <a:r>
              <a:rPr lang="en-US" sz="1700" dirty="0">
                <a:latin typeface="Comic Sans MS" panose="030F0702030302020204" pitchFamily="66" charset="0"/>
              </a:rPr>
              <a:t>supplies for meetings and events</a:t>
            </a:r>
          </a:p>
          <a:p>
            <a:pPr marL="1828800" lvl="4" indent="0">
              <a:buNone/>
            </a:pPr>
            <a:endParaRPr lang="en-US" dirty="0">
              <a:latin typeface="Comic Sans MS" panose="030F0702030302020204" pitchFamily="66" charset="0"/>
            </a:endParaRPr>
          </a:p>
          <a:p>
            <a:pPr marL="0" indent="0" algn="ctr">
              <a:buNone/>
            </a:pPr>
            <a:r>
              <a:rPr lang="en-US" sz="3000" dirty="0">
                <a:latin typeface="Comic Sans MS" panose="030F0702030302020204" pitchFamily="66" charset="0"/>
              </a:rPr>
              <a:t>We want your input on what is needed and helpful!</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3013493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65268"/>
            <a:ext cx="10364451" cy="1596177"/>
          </a:xfrm>
        </p:spPr>
        <p:txBody>
          <a:bodyPr>
            <a:normAutofit/>
          </a:bodyPr>
          <a:lstStyle/>
          <a:p>
            <a:r>
              <a:rPr lang="en-US" sz="4000" b="1" dirty="0">
                <a:latin typeface="Comic Sans MS" panose="030F0702030302020204" pitchFamily="66" charset="0"/>
              </a:rPr>
              <a:t>What is a Parent and Family Engagement Policy?</a:t>
            </a:r>
          </a:p>
        </p:txBody>
      </p:sp>
      <p:sp>
        <p:nvSpPr>
          <p:cNvPr id="3" name="Content Placeholder 2"/>
          <p:cNvSpPr>
            <a:spLocks noGrp="1"/>
          </p:cNvSpPr>
          <p:nvPr>
            <p:ph idx="1"/>
          </p:nvPr>
        </p:nvSpPr>
        <p:spPr>
          <a:xfrm>
            <a:off x="424873" y="1845734"/>
            <a:ext cx="11508509" cy="4402666"/>
          </a:xfrm>
        </p:spPr>
        <p:txBody>
          <a:bodyPr>
            <a:normAutofit lnSpcReduction="10000"/>
          </a:bodyPr>
          <a:lstStyle/>
          <a:p>
            <a:pPr>
              <a:lnSpc>
                <a:spcPct val="140000"/>
              </a:lnSpc>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These plans address how the district and school will implement the parent and family engagement requirements of ESSA.  Components should include:</a:t>
            </a:r>
          </a:p>
          <a:p>
            <a:pPr lvl="3">
              <a:lnSpc>
                <a:spcPct val="140000"/>
              </a:lnSpc>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how parents and families can be involved in decision-making and activities; </a:t>
            </a:r>
          </a:p>
          <a:p>
            <a:pPr lvl="3">
              <a:lnSpc>
                <a:spcPct val="140000"/>
              </a:lnSpc>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how parent and family engagement funds are being used;</a:t>
            </a:r>
          </a:p>
          <a:p>
            <a:pPr lvl="3">
              <a:lnSpc>
                <a:spcPct val="140000"/>
              </a:lnSpc>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how information and training will be provided to families; and </a:t>
            </a:r>
          </a:p>
          <a:p>
            <a:pPr lvl="3">
              <a:lnSpc>
                <a:spcPct val="140000"/>
              </a:lnSpc>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how the school will build capacity in families and staff for strong parent and family engagement.</a:t>
            </a:r>
          </a:p>
          <a:p>
            <a:pPr>
              <a:lnSpc>
                <a:spcPct val="140000"/>
              </a:lnSpc>
              <a:spcBef>
                <a:spcPts val="600"/>
              </a:spcBef>
              <a:spcAft>
                <a:spcPts val="600"/>
              </a:spcAft>
              <a:buFont typeface="Wingdings" panose="05000000000000000000" pitchFamily="2" charset="2"/>
              <a:buChar char="Ø"/>
            </a:pPr>
            <a:r>
              <a:rPr lang="en-US" dirty="0">
                <a:solidFill>
                  <a:schemeClr val="tx1"/>
                </a:solidFill>
                <a:latin typeface="Comic Sans MS" panose="030F0702030302020204" pitchFamily="66" charset="0"/>
              </a:rPr>
              <a:t>You, as a Title I parent or family member, have the right to be involved in the development of these plans.</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4114973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4231" y="470518"/>
            <a:ext cx="6843860" cy="1615186"/>
          </a:xfrm>
        </p:spPr>
        <p:txBody>
          <a:bodyPr>
            <a:noAutofit/>
          </a:bodyPr>
          <a:lstStyle/>
          <a:p>
            <a:r>
              <a:rPr lang="en-US" sz="4000" b="1" dirty="0">
                <a:latin typeface="Comic Sans MS" panose="030F0702030302020204" pitchFamily="66" charset="0"/>
              </a:rPr>
              <a:t>What is a Parent and Family Engagement Policy?</a:t>
            </a:r>
          </a:p>
        </p:txBody>
      </p:sp>
      <p:sp>
        <p:nvSpPr>
          <p:cNvPr id="3" name="Content Placeholder 2"/>
          <p:cNvSpPr>
            <a:spLocks noGrp="1"/>
          </p:cNvSpPr>
          <p:nvPr>
            <p:ph idx="1"/>
          </p:nvPr>
        </p:nvSpPr>
        <p:spPr>
          <a:xfrm>
            <a:off x="904127" y="2198912"/>
            <a:ext cx="10645616" cy="4458741"/>
          </a:xfrm>
        </p:spPr>
        <p:txBody>
          <a:bodyPr>
            <a:normAutofit/>
          </a:bodyPr>
          <a:lstStyle/>
          <a:p>
            <a:pPr>
              <a:spcBef>
                <a:spcPts val="600"/>
              </a:spcBef>
              <a:spcAft>
                <a:spcPts val="600"/>
              </a:spcAft>
              <a:buFont typeface="Wingdings" panose="05000000000000000000" pitchFamily="2" charset="2"/>
              <a:buChar char="Ø"/>
            </a:pPr>
            <a:r>
              <a:rPr lang="en-US" dirty="0">
                <a:latin typeface="Comic Sans MS" panose="030F0702030302020204" pitchFamily="66" charset="0"/>
              </a:rPr>
              <a:t>The Maury County district Parent and Family Engagement Policy can be found here:</a:t>
            </a:r>
          </a:p>
          <a:p>
            <a:pPr lvl="3">
              <a:spcBef>
                <a:spcPts val="600"/>
              </a:spcBef>
              <a:spcAft>
                <a:spcPts val="600"/>
              </a:spcAft>
              <a:buFont typeface="Wingdings" panose="05000000000000000000" pitchFamily="2" charset="2"/>
              <a:buChar char="Ø"/>
            </a:pPr>
            <a:r>
              <a:rPr lang="en-US" dirty="0">
                <a:latin typeface="Comic Sans MS" panose="030F0702030302020204" pitchFamily="66" charset="0"/>
              </a:rPr>
              <a:t>On our website</a:t>
            </a:r>
          </a:p>
          <a:p>
            <a:pPr lvl="3">
              <a:spcBef>
                <a:spcPts val="600"/>
              </a:spcBef>
              <a:spcAft>
                <a:spcPts val="600"/>
              </a:spcAft>
              <a:buFont typeface="Wingdings" panose="05000000000000000000" pitchFamily="2" charset="2"/>
              <a:buChar char="Ø"/>
            </a:pPr>
            <a:r>
              <a:rPr lang="en-US" dirty="0">
                <a:latin typeface="Comic Sans MS" panose="030F0702030302020204" pitchFamily="66" charset="0"/>
              </a:rPr>
              <a:t>Facebook</a:t>
            </a:r>
          </a:p>
          <a:p>
            <a:pPr lvl="3">
              <a:spcBef>
                <a:spcPts val="600"/>
              </a:spcBef>
              <a:spcAft>
                <a:spcPts val="600"/>
              </a:spcAft>
              <a:buFont typeface="Wingdings" panose="05000000000000000000" pitchFamily="2" charset="2"/>
              <a:buChar char="Ø"/>
            </a:pPr>
            <a:r>
              <a:rPr lang="en-US" sz="1600" dirty="0">
                <a:solidFill>
                  <a:schemeClr val="accent1">
                    <a:lumMod val="75000"/>
                  </a:schemeClr>
                </a:solidFill>
                <a:latin typeface="Comic Sans MS" panose="030F0702030302020204" pitchFamily="66" charset="0"/>
                <a:hlinkClick r:id="rId2">
                  <a:extLst>
                    <a:ext uri="{A12FA001-AC4F-418D-AE19-62706E023703}">
                      <ahyp:hlinkClr xmlns:ahyp="http://schemas.microsoft.com/office/drawing/2018/hyperlinkcolor" val="tx"/>
                    </a:ext>
                  </a:extLst>
                </a:hlinkClick>
              </a:rPr>
              <a:t>https://www.mauryk12.org/Page/144</a:t>
            </a:r>
            <a:endParaRPr lang="en-US" sz="1600" dirty="0">
              <a:solidFill>
                <a:schemeClr val="accent1">
                  <a:lumMod val="75000"/>
                </a:schemeClr>
              </a:solidFill>
              <a:latin typeface="Comic Sans MS" panose="030F0702030302020204" pitchFamily="66" charset="0"/>
            </a:endParaRPr>
          </a:p>
          <a:p>
            <a:pPr marL="1371600" lvl="3" indent="0">
              <a:spcBef>
                <a:spcPts val="600"/>
              </a:spcBef>
              <a:spcAft>
                <a:spcPts val="600"/>
              </a:spcAft>
              <a:buNone/>
            </a:pPr>
            <a:r>
              <a:rPr lang="en-US" sz="1600" dirty="0">
                <a:solidFill>
                  <a:srgbClr val="0070C0"/>
                </a:solidFill>
                <a:latin typeface="Comic Sans MS" panose="030F0702030302020204" pitchFamily="66" charset="0"/>
              </a:rPr>
              <a:t>			</a:t>
            </a:r>
          </a:p>
          <a:p>
            <a:pPr lvl="2">
              <a:spcBef>
                <a:spcPts val="600"/>
              </a:spcBef>
              <a:spcAft>
                <a:spcPts val="600"/>
              </a:spcAft>
              <a:buFont typeface="Wingdings" panose="05000000000000000000" pitchFamily="2" charset="2"/>
              <a:buChar char="Ø"/>
            </a:pPr>
            <a:r>
              <a:rPr lang="en-US" sz="1800" dirty="0">
                <a:latin typeface="Comic Sans MS" panose="030F0702030302020204" pitchFamily="66" charset="0"/>
              </a:rPr>
              <a:t>The J. Brown Parent and Family Engagement Policy will be shared by </a:t>
            </a:r>
            <a:r>
              <a:rPr lang="en-US" sz="1800" b="1" u="sng" dirty="0">
                <a:latin typeface="Comic Sans MS" panose="030F0702030302020204" pitchFamily="66" charset="0"/>
              </a:rPr>
              <a:t>August 12</a:t>
            </a:r>
            <a:r>
              <a:rPr lang="en-US" sz="1800" dirty="0">
                <a:latin typeface="Comic Sans MS" panose="030F0702030302020204" pitchFamily="66" charset="0"/>
              </a:rPr>
              <a:t> through Class Dojo and our Social Media accounts. In addition, the policy can be found here:</a:t>
            </a:r>
          </a:p>
          <a:p>
            <a:pPr lvl="3">
              <a:spcBef>
                <a:spcPts val="600"/>
              </a:spcBef>
              <a:spcAft>
                <a:spcPts val="600"/>
              </a:spcAft>
              <a:buFont typeface="Wingdings" panose="05000000000000000000" pitchFamily="2" charset="2"/>
              <a:buChar char="Ø"/>
            </a:pPr>
            <a:r>
              <a:rPr lang="en-US" sz="1600" dirty="0">
                <a:solidFill>
                  <a:srgbClr val="0070C0"/>
                </a:solidFill>
                <a:latin typeface="Comic Sans MS" panose="030F0702030302020204" pitchFamily="66" charset="0"/>
                <a:hlinkClick r:id="rId3">
                  <a:extLst>
                    <a:ext uri="{A12FA001-AC4F-418D-AE19-62706E023703}">
                      <ahyp:hlinkClr xmlns:ahyp="http://schemas.microsoft.com/office/drawing/2018/hyperlinkcolor" val="tx"/>
                    </a:ext>
                  </a:extLst>
                </a:hlinkClick>
              </a:rPr>
              <a:t>https://bit.ly/3BIC5Pg</a:t>
            </a:r>
            <a:r>
              <a:rPr lang="en-US" sz="1600" dirty="0">
                <a:solidFill>
                  <a:srgbClr val="0070C0"/>
                </a:solidFill>
                <a:latin typeface="Comic Sans MS" panose="030F0702030302020204" pitchFamily="66" charset="0"/>
              </a:rPr>
              <a:t> </a:t>
            </a:r>
            <a:endParaRPr lang="en-US" sz="1600" dirty="0">
              <a:solidFill>
                <a:srgbClr val="0070C0"/>
              </a:solidFill>
            </a:endParaRP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4FAB73BC-B049-4115-A692-8D63A059BFB8}" type="slidenum">
              <a:rPr lang="en-US" smtClean="0"/>
              <a:pPr>
                <a:spcAft>
                  <a:spcPts val="600"/>
                </a:spcAft>
              </a:pPr>
              <a:t>16</a:t>
            </a:fld>
            <a:endParaRPr lang="en-US"/>
          </a:p>
        </p:txBody>
      </p:sp>
    </p:spTree>
    <p:extLst>
      <p:ext uri="{BB962C8B-B14F-4D97-AF65-F5344CB8AC3E}">
        <p14:creationId xmlns:p14="http://schemas.microsoft.com/office/powerpoint/2010/main" val="2935590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291" y="105072"/>
            <a:ext cx="11231418" cy="1596177"/>
          </a:xfrm>
        </p:spPr>
        <p:txBody>
          <a:bodyPr>
            <a:normAutofit/>
          </a:bodyPr>
          <a:lstStyle/>
          <a:p>
            <a:r>
              <a:rPr lang="en-US" sz="4000" b="1" dirty="0">
                <a:latin typeface="Comic Sans MS" panose="030F0702030302020204" pitchFamily="66" charset="0"/>
              </a:rPr>
              <a:t>What is a School-Family Compact?</a:t>
            </a:r>
          </a:p>
        </p:txBody>
      </p:sp>
      <p:sp>
        <p:nvSpPr>
          <p:cNvPr id="3" name="Content Placeholder 2"/>
          <p:cNvSpPr>
            <a:spLocks noGrp="1"/>
          </p:cNvSpPr>
          <p:nvPr>
            <p:ph idx="1"/>
          </p:nvPr>
        </p:nvSpPr>
        <p:spPr>
          <a:xfrm>
            <a:off x="480291" y="1845733"/>
            <a:ext cx="11379200" cy="4258183"/>
          </a:xfrm>
        </p:spPr>
        <p:txBody>
          <a:bodyPr>
            <a:normAutofit/>
          </a:bodyPr>
          <a:lstStyle/>
          <a:p>
            <a:pPr>
              <a:lnSpc>
                <a:spcPct val="150000"/>
              </a:lnSpc>
              <a:spcBef>
                <a:spcPts val="600"/>
              </a:spcBef>
              <a:spcAft>
                <a:spcPts val="600"/>
              </a:spcAft>
              <a:buFont typeface="Wingdings" panose="05000000000000000000" pitchFamily="2" charset="2"/>
              <a:buChar char="Ø"/>
            </a:pPr>
            <a:r>
              <a:rPr lang="en-US" sz="2400" dirty="0">
                <a:solidFill>
                  <a:schemeClr val="tx1"/>
                </a:solidFill>
                <a:latin typeface="Comic Sans MS" panose="030F0702030302020204" pitchFamily="66" charset="0"/>
              </a:rPr>
              <a:t>The school-Family compact will be </a:t>
            </a:r>
            <a:r>
              <a:rPr lang="en-US" sz="2400" dirty="0">
                <a:latin typeface="Comic Sans MS" panose="030F0702030302020204" pitchFamily="66" charset="0"/>
              </a:rPr>
              <a:t>sent home with students by August 12.</a:t>
            </a:r>
          </a:p>
          <a:p>
            <a:pPr marL="0" indent="0">
              <a:lnSpc>
                <a:spcPct val="150000"/>
              </a:lnSpc>
              <a:spcBef>
                <a:spcPts val="600"/>
              </a:spcBef>
              <a:spcAft>
                <a:spcPts val="600"/>
              </a:spcAft>
              <a:buNone/>
            </a:pPr>
            <a:endParaRPr lang="en-US" sz="2400" dirty="0">
              <a:latin typeface="Comic Sans MS" panose="030F0702030302020204" pitchFamily="66" charset="0"/>
            </a:endParaRPr>
          </a:p>
          <a:p>
            <a:pPr>
              <a:lnSpc>
                <a:spcPct val="150000"/>
              </a:lnSpc>
              <a:spcBef>
                <a:spcPts val="600"/>
              </a:spcBef>
              <a:spcAft>
                <a:spcPts val="600"/>
              </a:spcAft>
              <a:buFont typeface="Wingdings" panose="05000000000000000000" pitchFamily="2" charset="2"/>
              <a:buChar char="Ø"/>
            </a:pPr>
            <a:r>
              <a:rPr lang="en-US" sz="2400" dirty="0">
                <a:latin typeface="Comic Sans MS" panose="030F0702030302020204" pitchFamily="66" charset="0"/>
              </a:rPr>
              <a:t>In addition, the compact can be found on Facebook, Class Dojo, and the school website. </a:t>
            </a:r>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427438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71" y="363994"/>
            <a:ext cx="11274457" cy="927477"/>
          </a:xfrm>
        </p:spPr>
        <p:txBody>
          <a:bodyPr>
            <a:normAutofit/>
          </a:bodyPr>
          <a:lstStyle/>
          <a:p>
            <a:r>
              <a:rPr lang="en-US" sz="4000" b="1" dirty="0">
                <a:latin typeface="Comic Sans MS" panose="030F0702030302020204" pitchFamily="66" charset="0"/>
              </a:rPr>
              <a:t>What is a School-Family Compact?</a:t>
            </a:r>
          </a:p>
        </p:txBody>
      </p:sp>
      <p:sp>
        <p:nvSpPr>
          <p:cNvPr id="3" name="Content Placeholder 2"/>
          <p:cNvSpPr>
            <a:spLocks noGrp="1"/>
          </p:cNvSpPr>
          <p:nvPr>
            <p:ph idx="1"/>
          </p:nvPr>
        </p:nvSpPr>
        <p:spPr>
          <a:xfrm>
            <a:off x="266330" y="1508289"/>
            <a:ext cx="11700769" cy="4848061"/>
          </a:xfrm>
        </p:spPr>
        <p:txBody>
          <a:bodyPr>
            <a:normAutofit/>
          </a:bodyPr>
          <a:lstStyle/>
          <a:p>
            <a:pPr>
              <a:buFont typeface="Wingdings" panose="05000000000000000000" pitchFamily="2" charset="2"/>
              <a:buChar char="Ø"/>
            </a:pPr>
            <a:r>
              <a:rPr lang="en-US" dirty="0">
                <a:solidFill>
                  <a:schemeClr val="tx1"/>
                </a:solidFill>
                <a:latin typeface="Comic Sans MS" panose="030F0702030302020204" pitchFamily="66" charset="0"/>
              </a:rPr>
              <a:t>A school-family compact is a written commitment that outlines how the entire school community – teachers, families, and students will share the responsibility for improved academic achievement.</a:t>
            </a:r>
          </a:p>
          <a:p>
            <a:pPr>
              <a:buFont typeface="Wingdings" panose="05000000000000000000" pitchFamily="2" charset="2"/>
              <a:buChar char="Ø"/>
            </a:pPr>
            <a:r>
              <a:rPr lang="en-US" dirty="0">
                <a:solidFill>
                  <a:schemeClr val="tx1"/>
                </a:solidFill>
                <a:latin typeface="Comic Sans MS" panose="030F0702030302020204" pitchFamily="66" charset="0"/>
              </a:rPr>
              <a:t>The compact must describe how the school will:</a:t>
            </a:r>
          </a:p>
          <a:p>
            <a:pPr lvl="3">
              <a:buFont typeface="Wingdings" panose="05000000000000000000" pitchFamily="2" charset="2"/>
              <a:buChar char="Ø"/>
            </a:pPr>
            <a:r>
              <a:rPr lang="en-US" dirty="0">
                <a:solidFill>
                  <a:schemeClr val="tx1"/>
                </a:solidFill>
                <a:latin typeface="Comic Sans MS" panose="030F0702030302020204" pitchFamily="66" charset="0"/>
              </a:rPr>
              <a:t>provide high-quality curriculum and instruction;</a:t>
            </a:r>
          </a:p>
          <a:p>
            <a:pPr lvl="3">
              <a:buFont typeface="Wingdings" panose="05000000000000000000" pitchFamily="2" charset="2"/>
              <a:buChar char="Ø"/>
            </a:pPr>
            <a:r>
              <a:rPr lang="en-US" dirty="0">
                <a:solidFill>
                  <a:schemeClr val="tx1"/>
                </a:solidFill>
                <a:latin typeface="Comic Sans MS" panose="030F0702030302020204" pitchFamily="66" charset="0"/>
              </a:rPr>
              <a:t>hold parent-teacher conferences, annually in elementary schools; </a:t>
            </a:r>
          </a:p>
          <a:p>
            <a:pPr lvl="3">
              <a:buFont typeface="Wingdings" panose="05000000000000000000" pitchFamily="2" charset="2"/>
              <a:buChar char="Ø"/>
            </a:pPr>
            <a:r>
              <a:rPr lang="en-US" dirty="0">
                <a:solidFill>
                  <a:schemeClr val="tx1"/>
                </a:solidFill>
                <a:latin typeface="Comic Sans MS" panose="030F0702030302020204" pitchFamily="66" charset="0"/>
              </a:rPr>
              <a:t>provide parents with reports on their child’s progress;</a:t>
            </a:r>
          </a:p>
          <a:p>
            <a:pPr lvl="3">
              <a:buFont typeface="Wingdings" panose="05000000000000000000" pitchFamily="2" charset="2"/>
              <a:buChar char="Ø"/>
            </a:pPr>
            <a:r>
              <a:rPr lang="en-US" dirty="0">
                <a:solidFill>
                  <a:schemeClr val="tx1"/>
                </a:solidFill>
                <a:latin typeface="Comic Sans MS" panose="030F0702030302020204" pitchFamily="66" charset="0"/>
              </a:rPr>
              <a:t>provide parents reasonable access to staff. </a:t>
            </a:r>
          </a:p>
          <a:p>
            <a:pPr lvl="3">
              <a:buFont typeface="Wingdings" panose="05000000000000000000" pitchFamily="2" charset="2"/>
              <a:buChar char="Ø"/>
            </a:pPr>
            <a:r>
              <a:rPr lang="en-US" dirty="0">
                <a:solidFill>
                  <a:schemeClr val="tx1"/>
                </a:solidFill>
                <a:latin typeface="Comic Sans MS" panose="030F0702030302020204" pitchFamily="66" charset="0"/>
              </a:rPr>
              <a:t>provide parents opportunities to volunteer; and</a:t>
            </a:r>
          </a:p>
          <a:p>
            <a:pPr lvl="3">
              <a:buFont typeface="Wingdings" panose="05000000000000000000" pitchFamily="2" charset="2"/>
              <a:buChar char="Ø"/>
            </a:pPr>
            <a:r>
              <a:rPr lang="en-US" dirty="0">
                <a:solidFill>
                  <a:schemeClr val="tx1"/>
                </a:solidFill>
                <a:latin typeface="Comic Sans MS" panose="030F0702030302020204" pitchFamily="66" charset="0"/>
              </a:rPr>
              <a:t>ensure regular two-way meaningful communication between family members and staff, to the extent practicable, in a language family members can understand.</a:t>
            </a:r>
          </a:p>
          <a:p>
            <a:pPr>
              <a:buFont typeface="Wingdings" panose="05000000000000000000" pitchFamily="2" charset="2"/>
              <a:buChar char="Ø"/>
            </a:pPr>
            <a:r>
              <a:rPr lang="en-US" dirty="0">
                <a:solidFill>
                  <a:schemeClr val="tx1"/>
                </a:solidFill>
                <a:latin typeface="Comic Sans MS" panose="030F0702030302020204" pitchFamily="66" charset="0"/>
              </a:rPr>
              <a:t>You, as a Title I parent or family member, have the right 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664315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30" y="363994"/>
            <a:ext cx="11576115" cy="1596177"/>
          </a:xfrm>
        </p:spPr>
        <p:txBody>
          <a:bodyPr>
            <a:normAutofit/>
          </a:bodyPr>
          <a:lstStyle/>
          <a:p>
            <a:r>
              <a:rPr lang="en-US" sz="4000" b="1" dirty="0">
                <a:latin typeface="Comic Sans MS" panose="030F0702030302020204" pitchFamily="66" charset="0"/>
              </a:rPr>
              <a:t>What curriculum does our school use?</a:t>
            </a:r>
          </a:p>
        </p:txBody>
      </p:sp>
      <p:sp>
        <p:nvSpPr>
          <p:cNvPr id="3" name="Content Placeholder 2"/>
          <p:cNvSpPr>
            <a:spLocks noGrp="1"/>
          </p:cNvSpPr>
          <p:nvPr>
            <p:ph idx="1"/>
          </p:nvPr>
        </p:nvSpPr>
        <p:spPr>
          <a:xfrm>
            <a:off x="452761" y="1960171"/>
            <a:ext cx="11194742" cy="4216792"/>
          </a:xfrm>
        </p:spPr>
        <p:txBody>
          <a:bodyPr>
            <a:normAutofit/>
          </a:bodyPr>
          <a:lstStyle/>
          <a:p>
            <a:pPr>
              <a:buClrTx/>
              <a:buFont typeface="Wingdings" panose="05000000000000000000" pitchFamily="2" charset="2"/>
              <a:buChar char="Ø"/>
            </a:pPr>
            <a:r>
              <a:rPr lang="en-US" dirty="0">
                <a:solidFill>
                  <a:schemeClr val="tx1"/>
                </a:solidFill>
                <a:latin typeface="Comic Sans MS" panose="030F0702030302020204" pitchFamily="66" charset="0"/>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Ø"/>
            </a:pPr>
            <a:r>
              <a:rPr lang="en-US" dirty="0">
                <a:solidFill>
                  <a:schemeClr val="tx1"/>
                </a:solidFill>
                <a:latin typeface="Comic Sans MS" panose="030F0702030302020204" pitchFamily="66" charset="0"/>
                <a:cs typeface="Arial" panose="020B0604020202020204" pitchFamily="34" charset="0"/>
              </a:rPr>
              <a:t>Tennessee's academic standards form the framework for everything taught at</a:t>
            </a:r>
            <a:r>
              <a:rPr lang="en-US" dirty="0">
                <a:latin typeface="Comic Sans MS" panose="030F0702030302020204" pitchFamily="66" charset="0"/>
                <a:cs typeface="Arial" panose="020B0604020202020204" pitchFamily="34" charset="0"/>
              </a:rPr>
              <a:t> Joseph Brown Elementary School.</a:t>
            </a:r>
          </a:p>
          <a:p>
            <a:pPr>
              <a:buClrTx/>
              <a:buFont typeface="Wingdings" panose="05000000000000000000" pitchFamily="2" charset="2"/>
              <a:buChar char="Ø"/>
            </a:pPr>
            <a:r>
              <a:rPr lang="en-US" dirty="0">
                <a:solidFill>
                  <a:schemeClr val="tx1"/>
                </a:solidFill>
                <a:latin typeface="Comic Sans MS" panose="030F0702030302020204" pitchFamily="66" charset="0"/>
                <a:cs typeface="Arial" panose="020B0604020202020204" pitchFamily="34" charset="0"/>
              </a:rPr>
              <a:t>For more information about Tennessee’s academic standards, see:</a:t>
            </a:r>
          </a:p>
          <a:p>
            <a:pPr marL="883793" lvl="3" indent="-285750">
              <a:buFont typeface="Wingdings" panose="05000000000000000000" pitchFamily="2" charset="2"/>
              <a:buChar char="Ø"/>
            </a:pPr>
            <a:r>
              <a:rPr lang="en-US" dirty="0">
                <a:solidFill>
                  <a:schemeClr val="accent1">
                    <a:lumMod val="75000"/>
                  </a:schemeClr>
                </a:solidFill>
                <a:latin typeface="Comic Sans MS" panose="030F0702030302020204" pitchFamily="66" charset="0"/>
                <a:cs typeface="Arial" panose="020B0604020202020204" pitchFamily="34" charset="0"/>
                <a:hlinkClick r:id="rId2">
                  <a:extLst>
                    <a:ext uri="{A12FA001-AC4F-418D-AE19-62706E023703}">
                      <ahyp:hlinkClr xmlns:ahyp="http://schemas.microsoft.com/office/drawing/2018/hyperlinkcolor" val="tx"/>
                    </a:ext>
                  </a:extLst>
                </a:hlinkClick>
              </a:rPr>
              <a:t>https://www.tn.gov/education/districts/academic-standards.html</a:t>
            </a:r>
            <a:r>
              <a:rPr lang="en-US" dirty="0">
                <a:solidFill>
                  <a:schemeClr val="accent1">
                    <a:lumMod val="75000"/>
                  </a:schemeClr>
                </a:solidFill>
                <a:latin typeface="Comic Sans MS" panose="030F0702030302020204" pitchFamily="66" charset="0"/>
                <a:cs typeface="Arial" panose="020B0604020202020204" pitchFamily="34" charset="0"/>
              </a:rPr>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1323529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934" y="402879"/>
            <a:ext cx="10364451" cy="1465821"/>
          </a:xfrm>
        </p:spPr>
        <p:txBody>
          <a:bodyPr>
            <a:normAutofit/>
          </a:bodyPr>
          <a:lstStyle/>
          <a:p>
            <a:r>
              <a:rPr lang="en-US" sz="4000" b="1" dirty="0">
                <a:latin typeface="Comic Sans MS" panose="030F0702030302020204" pitchFamily="66" charset="0"/>
                <a:ea typeface="Batang" pitchFamily="18" charset="-127"/>
                <a:cs typeface="Arial" panose="020B0604020202020204" pitchFamily="34" charset="0"/>
              </a:rPr>
              <a:t>What tests will my child be taking</a:t>
            </a:r>
            <a:r>
              <a:rPr lang="en-US" sz="4000" b="1" dirty="0">
                <a:latin typeface="Comic Sans MS" panose="030F0702030302020204" pitchFamily="66" charset="0"/>
                <a:cs typeface="Arial" panose="020B0604020202020204" pitchFamily="34" charset="0"/>
              </a:rPr>
              <a:t>?</a:t>
            </a:r>
          </a:p>
        </p:txBody>
      </p:sp>
      <p:sp>
        <p:nvSpPr>
          <p:cNvPr id="3" name="Content Placeholder 2"/>
          <p:cNvSpPr>
            <a:spLocks noGrp="1"/>
          </p:cNvSpPr>
          <p:nvPr>
            <p:ph idx="1"/>
          </p:nvPr>
        </p:nvSpPr>
        <p:spPr>
          <a:xfrm>
            <a:off x="518474" y="1960775"/>
            <a:ext cx="11236751" cy="4213782"/>
          </a:xfrm>
        </p:spPr>
        <p:txBody>
          <a:bodyPr>
            <a:noAutofit/>
          </a:bodyPr>
          <a:lstStyle/>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Progress monitoring on </a:t>
            </a:r>
            <a:r>
              <a:rPr lang="en-US" sz="1800" dirty="0" err="1">
                <a:latin typeface="Comic Sans MS" panose="030F0702030302020204" pitchFamily="66" charset="0"/>
                <a:cs typeface="Arial" panose="020B0604020202020204" pitchFamily="34" charset="0"/>
              </a:rPr>
              <a:t>AimsWeb</a:t>
            </a:r>
            <a:r>
              <a:rPr lang="en-US" sz="1800" dirty="0">
                <a:latin typeface="Comic Sans MS" panose="030F0702030302020204" pitchFamily="66" charset="0"/>
                <a:cs typeface="Arial" panose="020B0604020202020204" pitchFamily="34" charset="0"/>
              </a:rPr>
              <a:t> in the fall</a:t>
            </a:r>
          </a:p>
          <a:p>
            <a:pPr>
              <a:lnSpc>
                <a:spcPct val="140000"/>
              </a:lnSpc>
              <a:spcBef>
                <a:spcPts val="600"/>
              </a:spcBef>
              <a:spcAft>
                <a:spcPts val="600"/>
              </a:spcAft>
              <a:buClrTx/>
              <a:buFont typeface="Wingdings" panose="05000000000000000000" pitchFamily="2" charset="2"/>
              <a:buChar char="Ø"/>
            </a:pPr>
            <a:r>
              <a:rPr lang="en-US" sz="1800" dirty="0" err="1">
                <a:latin typeface="Comic Sans MS" panose="030F0702030302020204" pitchFamily="66" charset="0"/>
              </a:rPr>
              <a:t>iReady</a:t>
            </a:r>
            <a:r>
              <a:rPr lang="en-US" sz="1800" dirty="0">
                <a:latin typeface="Comic Sans MS" panose="030F0702030302020204" pitchFamily="66" charset="0"/>
              </a:rPr>
              <a:t> Math and Reading (Fall, Winter, Spring) - above the 25</a:t>
            </a:r>
            <a:r>
              <a:rPr lang="en-US" sz="1800" baseline="30000" dirty="0">
                <a:latin typeface="Comic Sans MS" panose="030F0702030302020204" pitchFamily="66" charset="0"/>
              </a:rPr>
              <a:t>th</a:t>
            </a:r>
            <a:r>
              <a:rPr lang="en-US" sz="1800" dirty="0">
                <a:latin typeface="Comic Sans MS" panose="030F0702030302020204" pitchFamily="66" charset="0"/>
              </a:rPr>
              <a:t> percentile</a:t>
            </a:r>
          </a:p>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TCAP (Spring) – On-track</a:t>
            </a:r>
          </a:p>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Classroom Assessments</a:t>
            </a:r>
          </a:p>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Running records</a:t>
            </a:r>
          </a:p>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Phonological Awareness Screener (Kindergarten)</a:t>
            </a:r>
          </a:p>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Phonics screeners (1-4)</a:t>
            </a:r>
          </a:p>
          <a:p>
            <a:pPr>
              <a:lnSpc>
                <a:spcPct val="140000"/>
              </a:lnSpc>
              <a:spcBef>
                <a:spcPts val="600"/>
              </a:spcBef>
              <a:spcAft>
                <a:spcPts val="600"/>
              </a:spcAft>
              <a:buClrTx/>
              <a:buFont typeface="Wingdings" panose="05000000000000000000" pitchFamily="2" charset="2"/>
              <a:buChar char="Ø"/>
            </a:pPr>
            <a:r>
              <a:rPr lang="en-US" sz="1800" dirty="0">
                <a:latin typeface="Comic Sans MS" panose="030F0702030302020204" pitchFamily="66" charset="0"/>
                <a:cs typeface="Arial" panose="020B0604020202020204" pitchFamily="34" charset="0"/>
              </a:rPr>
              <a:t>Case benchmark assessment</a:t>
            </a:r>
            <a:endParaRPr lang="en-US" sz="1800" dirty="0">
              <a:solidFill>
                <a:srgbClr val="FF0000"/>
              </a:solidFill>
              <a:latin typeface="Comic Sans MS" panose="030F0702030302020204" pitchFamily="66"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343912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16859"/>
            <a:ext cx="10364451" cy="1163149"/>
          </a:xfrm>
        </p:spPr>
        <p:txBody>
          <a:bodyPr>
            <a:normAutofit/>
          </a:bodyPr>
          <a:lstStyle/>
          <a:p>
            <a:r>
              <a:rPr lang="en-US" sz="4000" b="1" dirty="0">
                <a:latin typeface="Comic Sans MS" panose="030F0702030302020204" pitchFamily="66" charset="0"/>
              </a:rPr>
              <a:t>How can I be involved?</a:t>
            </a:r>
          </a:p>
        </p:txBody>
      </p:sp>
      <p:sp>
        <p:nvSpPr>
          <p:cNvPr id="3" name="Content Placeholder 2"/>
          <p:cNvSpPr>
            <a:spLocks noGrp="1"/>
          </p:cNvSpPr>
          <p:nvPr>
            <p:ph idx="1"/>
          </p:nvPr>
        </p:nvSpPr>
        <p:spPr>
          <a:xfrm>
            <a:off x="170121" y="1621410"/>
            <a:ext cx="11823405" cy="5236589"/>
          </a:xfrm>
        </p:spPr>
        <p:txBody>
          <a:bodyPr>
            <a:normAutofit lnSpcReduction="10000"/>
          </a:bodyPr>
          <a:lstStyle/>
          <a:p>
            <a:pPr>
              <a:lnSpc>
                <a:spcPct val="130000"/>
              </a:lnSpc>
              <a:spcBef>
                <a:spcPts val="600"/>
              </a:spcBef>
              <a:spcAft>
                <a:spcPts val="600"/>
              </a:spcAft>
              <a:buClrTx/>
              <a:buFont typeface="Wingdings" panose="05000000000000000000" pitchFamily="2" charset="2"/>
              <a:buChar char="Ø"/>
            </a:pPr>
            <a:r>
              <a:rPr lang="en-US" sz="2100" dirty="0">
                <a:solidFill>
                  <a:schemeClr val="tx1"/>
                </a:solidFill>
                <a:latin typeface="Comic Sans MS" panose="030F0702030302020204" pitchFamily="66" charset="0"/>
                <a:cs typeface="Arial" panose="020B0604020202020204" pitchFamily="34" charset="0"/>
              </a:rPr>
              <a:t>We need you! Research has proven that family engagement in education has more impact on student achievement than any other factor.</a:t>
            </a:r>
          </a:p>
          <a:p>
            <a:pPr>
              <a:lnSpc>
                <a:spcPct val="130000"/>
              </a:lnSpc>
              <a:spcBef>
                <a:spcPts val="600"/>
              </a:spcBef>
              <a:spcAft>
                <a:spcPts val="600"/>
              </a:spcAft>
              <a:buClrTx/>
              <a:buFont typeface="Wingdings" panose="05000000000000000000" pitchFamily="2" charset="2"/>
              <a:buChar char="Ø"/>
            </a:pPr>
            <a:r>
              <a:rPr lang="en-US" sz="2100" dirty="0">
                <a:latin typeface="Comic Sans MS" panose="030F0702030302020204" pitchFamily="66" charset="0"/>
                <a:cs typeface="Arial" panose="020B0604020202020204" pitchFamily="34" charset="0"/>
              </a:rPr>
              <a:t>To get involved with the SIP, you can email </a:t>
            </a:r>
          </a:p>
          <a:p>
            <a:pPr lvl="1">
              <a:lnSpc>
                <a:spcPct val="130000"/>
              </a:lnSpc>
              <a:spcBef>
                <a:spcPts val="600"/>
              </a:spcBef>
              <a:spcAft>
                <a:spcPts val="600"/>
              </a:spcAft>
              <a:buClrTx/>
              <a:buFont typeface="Wingdings" panose="05000000000000000000" pitchFamily="2" charset="2"/>
              <a:buChar char="Ø"/>
            </a:pPr>
            <a:r>
              <a:rPr lang="en-US" sz="1900" dirty="0">
                <a:latin typeface="Comic Sans MS" panose="030F0702030302020204" pitchFamily="66" charset="0"/>
                <a:cs typeface="Arial" panose="020B0604020202020204" pitchFamily="34" charset="0"/>
              </a:rPr>
              <a:t>Stephen Richardson, </a:t>
            </a:r>
            <a:r>
              <a:rPr lang="en-US" sz="1900" dirty="0">
                <a:solidFill>
                  <a:schemeClr val="accent1">
                    <a:lumMod val="75000"/>
                  </a:schemeClr>
                </a:solidFill>
                <a:latin typeface="Comic Sans MS" panose="030F0702030302020204" pitchFamily="66" charset="0"/>
                <a:cs typeface="Arial" panose="020B0604020202020204" pitchFamily="34" charset="0"/>
                <a:hlinkClick r:id="rId2">
                  <a:extLst>
                    <a:ext uri="{A12FA001-AC4F-418D-AE19-62706E023703}">
                      <ahyp:hlinkClr xmlns:ahyp="http://schemas.microsoft.com/office/drawing/2018/hyperlinkcolor" val="tx"/>
                    </a:ext>
                  </a:extLst>
                </a:hlinkClick>
              </a:rPr>
              <a:t>strichardson@mauryk12.org</a:t>
            </a:r>
            <a:endParaRPr lang="en-US" sz="1900" dirty="0">
              <a:solidFill>
                <a:schemeClr val="accent1">
                  <a:lumMod val="75000"/>
                </a:schemeClr>
              </a:solidFill>
              <a:latin typeface="Comic Sans MS" panose="030F0702030302020204" pitchFamily="66" charset="0"/>
              <a:cs typeface="Arial" panose="020B0604020202020204" pitchFamily="34" charset="0"/>
            </a:endParaRPr>
          </a:p>
          <a:p>
            <a:pPr lvl="1">
              <a:lnSpc>
                <a:spcPct val="130000"/>
              </a:lnSpc>
              <a:spcBef>
                <a:spcPts val="600"/>
              </a:spcBef>
              <a:spcAft>
                <a:spcPts val="600"/>
              </a:spcAft>
              <a:buClrTx/>
              <a:buFont typeface="Wingdings" panose="05000000000000000000" pitchFamily="2" charset="2"/>
              <a:buChar char="Ø"/>
            </a:pPr>
            <a:r>
              <a:rPr lang="en-US" sz="1900" dirty="0">
                <a:latin typeface="Comic Sans MS" panose="030F0702030302020204" pitchFamily="66" charset="0"/>
                <a:cs typeface="Arial" panose="020B0604020202020204" pitchFamily="34" charset="0"/>
              </a:rPr>
              <a:t>Mr. Davis, </a:t>
            </a:r>
            <a:r>
              <a:rPr lang="en-US" sz="1900" dirty="0">
                <a:solidFill>
                  <a:schemeClr val="accent1">
                    <a:lumMod val="75000"/>
                  </a:schemeClr>
                </a:solidFill>
                <a:latin typeface="Comic Sans MS" panose="030F0702030302020204" pitchFamily="66" charset="0"/>
                <a:cs typeface="Arial" panose="020B0604020202020204" pitchFamily="34" charset="0"/>
                <a:hlinkClick r:id="rId3">
                  <a:extLst>
                    <a:ext uri="{A12FA001-AC4F-418D-AE19-62706E023703}">
                      <ahyp:hlinkClr xmlns:ahyp="http://schemas.microsoft.com/office/drawing/2018/hyperlinkcolor" val="tx"/>
                    </a:ext>
                  </a:extLst>
                </a:hlinkClick>
              </a:rPr>
              <a:t>ndavis@mauryk12.org</a:t>
            </a:r>
            <a:endParaRPr lang="en-US" sz="1900" dirty="0">
              <a:solidFill>
                <a:schemeClr val="accent1">
                  <a:lumMod val="75000"/>
                </a:schemeClr>
              </a:solidFill>
              <a:latin typeface="Comic Sans MS" panose="030F0702030302020204" pitchFamily="66" charset="0"/>
              <a:cs typeface="Arial" panose="020B0604020202020204" pitchFamily="34" charset="0"/>
            </a:endParaRPr>
          </a:p>
          <a:p>
            <a:pPr lvl="1">
              <a:lnSpc>
                <a:spcPct val="130000"/>
              </a:lnSpc>
              <a:spcBef>
                <a:spcPts val="600"/>
              </a:spcBef>
              <a:spcAft>
                <a:spcPts val="600"/>
              </a:spcAft>
              <a:buClrTx/>
              <a:buFont typeface="Wingdings" panose="05000000000000000000" pitchFamily="2" charset="2"/>
              <a:buChar char="Ø"/>
            </a:pPr>
            <a:r>
              <a:rPr lang="en-US" sz="1900" dirty="0">
                <a:latin typeface="Comic Sans MS" panose="030F0702030302020204" pitchFamily="66" charset="0"/>
                <a:cs typeface="Arial" panose="020B0604020202020204" pitchFamily="34" charset="0"/>
              </a:rPr>
              <a:t>Mrs. Jones, </a:t>
            </a:r>
            <a:r>
              <a:rPr lang="en-US" sz="1900" dirty="0">
                <a:solidFill>
                  <a:schemeClr val="accent1">
                    <a:lumMod val="75000"/>
                  </a:schemeClr>
                </a:solidFill>
                <a:latin typeface="Comic Sans MS" panose="030F0702030302020204" pitchFamily="66" charset="0"/>
                <a:cs typeface="Arial" panose="020B0604020202020204" pitchFamily="34" charset="0"/>
                <a:hlinkClick r:id="rId4">
                  <a:extLst>
                    <a:ext uri="{A12FA001-AC4F-418D-AE19-62706E023703}">
                      <ahyp:hlinkClr xmlns:ahyp="http://schemas.microsoft.com/office/drawing/2018/hyperlinkcolor" val="tx"/>
                    </a:ext>
                  </a:extLst>
                </a:hlinkClick>
              </a:rPr>
              <a:t>jjones1@mauryk12.org</a:t>
            </a:r>
            <a:r>
              <a:rPr lang="en-US" sz="1900" dirty="0">
                <a:solidFill>
                  <a:schemeClr val="accent1">
                    <a:lumMod val="75000"/>
                  </a:schemeClr>
                </a:solidFill>
                <a:latin typeface="Comic Sans MS" panose="030F0702030302020204" pitchFamily="66" charset="0"/>
                <a:cs typeface="Arial" panose="020B0604020202020204" pitchFamily="34" charset="0"/>
              </a:rPr>
              <a:t> </a:t>
            </a:r>
          </a:p>
          <a:p>
            <a:pPr>
              <a:lnSpc>
                <a:spcPct val="130000"/>
              </a:lnSpc>
              <a:spcBef>
                <a:spcPts val="600"/>
              </a:spcBef>
              <a:spcAft>
                <a:spcPts val="600"/>
              </a:spcAft>
              <a:buClrTx/>
              <a:buFont typeface="Wingdings" panose="05000000000000000000" pitchFamily="2" charset="2"/>
              <a:buChar char="Ø"/>
            </a:pPr>
            <a:r>
              <a:rPr lang="en-US" sz="2100" dirty="0">
                <a:solidFill>
                  <a:schemeClr val="tx1"/>
                </a:solidFill>
                <a:latin typeface="Comic Sans MS" panose="030F0702030302020204" pitchFamily="66" charset="0"/>
                <a:cs typeface="Arial" panose="020B0604020202020204" pitchFamily="34" charset="0"/>
              </a:rPr>
              <a:t>To get involved with the Parent and Family</a:t>
            </a:r>
            <a:r>
              <a:rPr lang="en-US" sz="2100" dirty="0">
                <a:latin typeface="Comic Sans MS" panose="030F0702030302020204" pitchFamily="66" charset="0"/>
                <a:cs typeface="Arial" panose="020B0604020202020204" pitchFamily="34" charset="0"/>
              </a:rPr>
              <a:t> Engagement Policy, email Stephen Richardson, </a:t>
            </a:r>
            <a:r>
              <a:rPr lang="en-US" sz="2100" dirty="0">
                <a:solidFill>
                  <a:schemeClr val="accent1">
                    <a:lumMod val="75000"/>
                  </a:schemeClr>
                </a:solidFill>
                <a:latin typeface="Comic Sans MS" panose="030F0702030302020204" pitchFamily="66" charset="0"/>
                <a:cs typeface="Arial" panose="020B0604020202020204" pitchFamily="34" charset="0"/>
                <a:hlinkClick r:id="rId2">
                  <a:extLst>
                    <a:ext uri="{A12FA001-AC4F-418D-AE19-62706E023703}">
                      <ahyp:hlinkClr xmlns:ahyp="http://schemas.microsoft.com/office/drawing/2018/hyperlinkcolor" val="tx"/>
                    </a:ext>
                  </a:extLst>
                </a:hlinkClick>
              </a:rPr>
              <a:t>strichardson@mauryk12.org</a:t>
            </a:r>
            <a:r>
              <a:rPr lang="en-US" sz="2100" dirty="0">
                <a:solidFill>
                  <a:schemeClr val="accent1">
                    <a:lumMod val="75000"/>
                  </a:schemeClr>
                </a:solidFill>
                <a:latin typeface="Comic Sans MS" panose="030F0702030302020204" pitchFamily="66" charset="0"/>
                <a:cs typeface="Arial" panose="020B0604020202020204" pitchFamily="34" charset="0"/>
              </a:rPr>
              <a:t> </a:t>
            </a:r>
          </a:p>
          <a:p>
            <a:pPr>
              <a:lnSpc>
                <a:spcPct val="130000"/>
              </a:lnSpc>
              <a:spcBef>
                <a:spcPts val="600"/>
              </a:spcBef>
              <a:spcAft>
                <a:spcPts val="600"/>
              </a:spcAft>
              <a:buClrTx/>
              <a:buFont typeface="Wingdings" panose="05000000000000000000" pitchFamily="2" charset="2"/>
              <a:buChar char="Ø"/>
            </a:pPr>
            <a:r>
              <a:rPr lang="en-US" sz="2100" dirty="0">
                <a:latin typeface="Comic Sans MS" panose="030F0702030302020204" pitchFamily="66" charset="0"/>
                <a:cs typeface="Arial" panose="020B0604020202020204" pitchFamily="34" charset="0"/>
              </a:rPr>
              <a:t>To get involved with the School – Family Compact, you can email Stephen Richardson, </a:t>
            </a:r>
            <a:r>
              <a:rPr lang="en-US" sz="2100" dirty="0">
                <a:solidFill>
                  <a:schemeClr val="accent1">
                    <a:lumMod val="75000"/>
                  </a:schemeClr>
                </a:solidFill>
                <a:latin typeface="Comic Sans MS" panose="030F0702030302020204" pitchFamily="66" charset="0"/>
                <a:cs typeface="Arial" panose="020B0604020202020204" pitchFamily="34" charset="0"/>
                <a:hlinkClick r:id="rId2">
                  <a:extLst>
                    <a:ext uri="{A12FA001-AC4F-418D-AE19-62706E023703}">
                      <ahyp:hlinkClr xmlns:ahyp="http://schemas.microsoft.com/office/drawing/2018/hyperlinkcolor" val="tx"/>
                    </a:ext>
                  </a:extLst>
                </a:hlinkClick>
              </a:rPr>
              <a:t>strichardson@mauryk12.org</a:t>
            </a:r>
            <a:r>
              <a:rPr lang="en-US" sz="2100" dirty="0">
                <a:solidFill>
                  <a:schemeClr val="accent1">
                    <a:lumMod val="75000"/>
                  </a:schemeClr>
                </a:solidFill>
                <a:latin typeface="Comic Sans MS" panose="030F0702030302020204" pitchFamily="66" charset="0"/>
                <a:cs typeface="Arial" panose="020B0604020202020204" pitchFamily="34" charset="0"/>
              </a:rPr>
              <a:t> </a:t>
            </a:r>
            <a:endParaRPr lang="en-US" dirty="0">
              <a:solidFill>
                <a:schemeClr val="accent1">
                  <a:lumMod val="75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1558384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044" y="187130"/>
            <a:ext cx="10364451" cy="1330585"/>
          </a:xfrm>
        </p:spPr>
        <p:txBody>
          <a:bodyPr>
            <a:normAutofit/>
          </a:bodyPr>
          <a:lstStyle/>
          <a:p>
            <a:r>
              <a:rPr lang="en-US" sz="4000" b="1" dirty="0">
                <a:latin typeface="Comic Sans MS" panose="030F0702030302020204" pitchFamily="66" charset="0"/>
              </a:rPr>
              <a:t>What is parent and family engagement?</a:t>
            </a:r>
          </a:p>
        </p:txBody>
      </p:sp>
      <p:sp>
        <p:nvSpPr>
          <p:cNvPr id="3" name="Content Placeholder 2"/>
          <p:cNvSpPr>
            <a:spLocks noGrp="1"/>
          </p:cNvSpPr>
          <p:nvPr>
            <p:ph idx="1"/>
          </p:nvPr>
        </p:nvSpPr>
        <p:spPr>
          <a:xfrm>
            <a:off x="317241" y="1725105"/>
            <a:ext cx="11490059" cy="4355184"/>
          </a:xfrm>
        </p:spPr>
        <p:txBody>
          <a:bodyPr>
            <a:noAutofit/>
          </a:bodyPr>
          <a:lstStyle/>
          <a:p>
            <a:pPr>
              <a:lnSpc>
                <a:spcPct val="130000"/>
              </a:lnSpc>
              <a:spcBef>
                <a:spcPts val="600"/>
              </a:spcBef>
              <a:spcAft>
                <a:spcPts val="600"/>
              </a:spcAft>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Family engagement is a </a:t>
            </a:r>
            <a:r>
              <a:rPr lang="en-US" sz="1800" b="1" dirty="0">
                <a:solidFill>
                  <a:schemeClr val="tx1"/>
                </a:solidFill>
                <a:latin typeface="Comic Sans MS" panose="030F0702030302020204" pitchFamily="66" charset="0"/>
                <a:cs typeface="Arial" panose="020B0604020202020204" pitchFamily="34" charset="0"/>
              </a:rPr>
              <a:t>shared responsibility </a:t>
            </a:r>
            <a:r>
              <a:rPr lang="en-US" sz="1800" dirty="0">
                <a:solidFill>
                  <a:schemeClr val="tx1"/>
                </a:solidFill>
                <a:latin typeface="Comic Sans MS" panose="030F0702030302020204" pitchFamily="66"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lnSpc>
                <a:spcPct val="130000"/>
              </a:lnSpc>
              <a:spcBef>
                <a:spcPts val="600"/>
              </a:spcBef>
              <a:spcAft>
                <a:spcPts val="600"/>
              </a:spcAft>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Family engagement is </a:t>
            </a:r>
            <a:r>
              <a:rPr lang="en-US" sz="1800" b="1" dirty="0">
                <a:solidFill>
                  <a:schemeClr val="tx1"/>
                </a:solidFill>
                <a:latin typeface="Comic Sans MS" panose="030F0702030302020204" pitchFamily="66" charset="0"/>
                <a:cs typeface="Arial" panose="020B0604020202020204" pitchFamily="34" charset="0"/>
              </a:rPr>
              <a:t>continuous</a:t>
            </a:r>
            <a:r>
              <a:rPr lang="en-US" sz="1800" dirty="0">
                <a:solidFill>
                  <a:schemeClr val="tx1"/>
                </a:solidFill>
                <a:latin typeface="Comic Sans MS" panose="030F0702030302020204" pitchFamily="66" charset="0"/>
                <a:cs typeface="Arial" panose="020B0604020202020204" pitchFamily="34" charset="0"/>
              </a:rPr>
              <a:t> across a child’s life and entails enduring commitment but changing family roles as children mature into young adulthood.</a:t>
            </a:r>
          </a:p>
          <a:p>
            <a:pPr>
              <a:lnSpc>
                <a:spcPct val="130000"/>
              </a:lnSpc>
              <a:spcBef>
                <a:spcPts val="600"/>
              </a:spcBef>
              <a:spcAft>
                <a:spcPts val="600"/>
              </a:spcAft>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Effective family engagement cuts across and reinforces learning in the </a:t>
            </a:r>
            <a:r>
              <a:rPr lang="en-US" sz="1800" b="1" dirty="0">
                <a:solidFill>
                  <a:schemeClr val="tx1"/>
                </a:solidFill>
                <a:latin typeface="Comic Sans MS" panose="030F0702030302020204" pitchFamily="66" charset="0"/>
                <a:cs typeface="Arial" panose="020B0604020202020204" pitchFamily="34" charset="0"/>
              </a:rPr>
              <a:t>multiple settings </a:t>
            </a:r>
            <a:r>
              <a:rPr lang="en-US" sz="1800" dirty="0">
                <a:solidFill>
                  <a:schemeClr val="tx1"/>
                </a:solidFill>
                <a:latin typeface="Comic Sans MS" panose="030F0702030302020204" pitchFamily="66" charset="0"/>
                <a:cs typeface="Arial" panose="020B0604020202020204" pitchFamily="34" charset="0"/>
              </a:rPr>
              <a:t>where children learn – at home, in pre-kindergarten programs, in school, in after-school programs, in faith-based institutions, and in the community.</a:t>
            </a:r>
          </a:p>
        </p:txBody>
      </p:sp>
      <p:sp>
        <p:nvSpPr>
          <p:cNvPr id="5" name="Slide Number Placeholder 4"/>
          <p:cNvSpPr>
            <a:spLocks noGrp="1"/>
          </p:cNvSpPr>
          <p:nvPr>
            <p:ph type="sldNum" sz="quarter" idx="12"/>
          </p:nvPr>
        </p:nvSpPr>
        <p:spPr/>
        <p:txBody>
          <a:bodyPr/>
          <a:lstStyle/>
          <a:p>
            <a:fld id="{4FAB73BC-B049-4115-A692-8D63A059BFB8}" type="slidenum">
              <a:rPr lang="en-US" smtClean="0"/>
              <a:pPr/>
              <a:t>22</a:t>
            </a:fld>
            <a:endParaRPr lang="en-US" dirty="0"/>
          </a:p>
        </p:txBody>
      </p:sp>
      <p:sp>
        <p:nvSpPr>
          <p:cNvPr id="4" name="TextBox 3"/>
          <p:cNvSpPr txBox="1"/>
          <p:nvPr/>
        </p:nvSpPr>
        <p:spPr>
          <a:xfrm>
            <a:off x="317241" y="6363094"/>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solidFill>
                  <a:schemeClr val="tx2"/>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https://nafsce.site-ym.com/page/definition</a:t>
            </a:r>
            <a:r>
              <a:rPr lang="en-US" sz="1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1476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13505"/>
            <a:ext cx="10364451" cy="1596177"/>
          </a:xfrm>
        </p:spPr>
        <p:txBody>
          <a:bodyPr>
            <a:normAutofit/>
          </a:bodyPr>
          <a:lstStyle/>
          <a:p>
            <a:r>
              <a:rPr lang="en-US" sz="4000" b="1" dirty="0">
                <a:latin typeface="Comic Sans MS" panose="030F0702030302020204" pitchFamily="66" charset="0"/>
              </a:rPr>
              <a:t>What is parent and family engagement?</a:t>
            </a:r>
          </a:p>
        </p:txBody>
      </p:sp>
      <p:sp>
        <p:nvSpPr>
          <p:cNvPr id="3" name="Content Placeholder 2"/>
          <p:cNvSpPr>
            <a:spLocks noGrp="1"/>
          </p:cNvSpPr>
          <p:nvPr>
            <p:ph idx="1"/>
          </p:nvPr>
        </p:nvSpPr>
        <p:spPr>
          <a:xfrm>
            <a:off x="733168" y="1903397"/>
            <a:ext cx="10948085" cy="3860585"/>
          </a:xfrm>
        </p:spPr>
        <p:txBody>
          <a:bodyPr>
            <a:noAutofit/>
          </a:bodyPr>
          <a:lstStyle/>
          <a:p>
            <a:pPr marL="0" indent="0">
              <a:lnSpc>
                <a:spcPct val="150000"/>
              </a:lnSpc>
              <a:spcBef>
                <a:spcPts val="600"/>
              </a:spcBef>
              <a:spcAft>
                <a:spcPts val="600"/>
              </a:spcAft>
              <a:buNone/>
            </a:pPr>
            <a:r>
              <a:rPr lang="en-US" dirty="0">
                <a:solidFill>
                  <a:schemeClr val="tx1"/>
                </a:solidFill>
                <a:latin typeface="Comic Sans MS" panose="030F0702030302020204" pitchFamily="66" charset="0"/>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lnSpc>
                <a:spcPct val="150000"/>
              </a:lnSpc>
              <a:spcBef>
                <a:spcPts val="600"/>
              </a:spcBef>
              <a:spcAft>
                <a:spcPts val="600"/>
              </a:spcAft>
              <a:buNone/>
            </a:pPr>
            <a:r>
              <a:rPr lang="en-US" sz="2000" dirty="0">
                <a:solidFill>
                  <a:schemeClr val="tx1"/>
                </a:solidFill>
                <a:latin typeface="Comic Sans MS" panose="030F0702030302020204" pitchFamily="66" charset="0"/>
              </a:rPr>
              <a:t>						—</a:t>
            </a:r>
            <a:r>
              <a:rPr lang="en-US" sz="2000" dirty="0">
                <a:solidFill>
                  <a:schemeClr val="tx1"/>
                </a:solidFill>
                <a:latin typeface="Comic Sans MS" panose="030F0702030302020204" pitchFamily="66" charset="0"/>
                <a:cs typeface="Arial" panose="020B0604020202020204" pitchFamily="34" charset="0"/>
              </a:rPr>
              <a:t>Lee and Marleen Canter</a:t>
            </a:r>
          </a:p>
          <a:p>
            <a:pPr marL="1471400" lvl="8" indent="0">
              <a:buNone/>
            </a:pPr>
            <a:endParaRPr lang="en-US" sz="2600"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23</a:t>
            </a:fld>
            <a:endParaRPr lang="en-US" dirty="0"/>
          </a:p>
        </p:txBody>
      </p:sp>
      <p:sp>
        <p:nvSpPr>
          <p:cNvPr id="4" name="TextBox 3"/>
          <p:cNvSpPr txBox="1"/>
          <p:nvPr/>
        </p:nvSpPr>
        <p:spPr>
          <a:xfrm>
            <a:off x="102637" y="5906278"/>
            <a:ext cx="1131803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i="1" dirty="0">
                <a:latin typeface="Arial" panose="020B0604020202020204" pitchFamily="34" charset="0"/>
                <a:cs typeface="Arial" panose="020B0604020202020204" pitchFamily="34" charset="0"/>
              </a:rPr>
              <a:t>Parents on your Side: A Teacher’s Guide to Creating Positive Relationships with Parents</a:t>
            </a:r>
          </a:p>
        </p:txBody>
      </p:sp>
    </p:spTree>
    <p:extLst>
      <p:ext uri="{BB962C8B-B14F-4D97-AF65-F5344CB8AC3E}">
        <p14:creationId xmlns:p14="http://schemas.microsoft.com/office/powerpoint/2010/main" val="2598623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37729"/>
            <a:ext cx="10364451" cy="1383681"/>
          </a:xfrm>
        </p:spPr>
        <p:txBody>
          <a:bodyPr>
            <a:normAutofit/>
          </a:bodyPr>
          <a:lstStyle/>
          <a:p>
            <a:r>
              <a:rPr lang="en-US" sz="4000" b="1" dirty="0">
                <a:solidFill>
                  <a:schemeClr val="tx1"/>
                </a:solidFill>
                <a:latin typeface="Comic Sans MS" panose="030F0702030302020204" pitchFamily="66"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854684" y="1845733"/>
            <a:ext cx="3285250" cy="4275947"/>
          </a:xfrm>
          <a:ln>
            <a:solidFill>
              <a:schemeClr val="tx1"/>
            </a:solidFill>
          </a:ln>
        </p:spPr>
        <p:txBody>
          <a:bodyPr>
            <a:normAutofit fontScale="85000" lnSpcReduction="10000"/>
          </a:bodyPr>
          <a:lstStyle/>
          <a:p>
            <a:pPr marL="0" indent="0" algn="ctr">
              <a:buNone/>
            </a:pPr>
            <a:r>
              <a:rPr lang="en-US" u="sng" dirty="0">
                <a:solidFill>
                  <a:schemeClr val="tx1"/>
                </a:solidFill>
                <a:latin typeface="Comic Sans MS" panose="030F0702030302020204" pitchFamily="66" charset="0"/>
                <a:cs typeface="Arial" panose="020B0604020202020204" pitchFamily="34" charset="0"/>
              </a:rPr>
              <a:t>For students:</a:t>
            </a:r>
          </a:p>
          <a:p>
            <a:pPr>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Higher grades and test scores</a:t>
            </a:r>
          </a:p>
          <a:p>
            <a:pPr>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Better attendance</a:t>
            </a:r>
          </a:p>
          <a:p>
            <a:pPr>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More positive attitudes and better behavior</a:t>
            </a:r>
          </a:p>
          <a:p>
            <a:pPr>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Higher graduation rates</a:t>
            </a:r>
          </a:p>
          <a:p>
            <a:pPr>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83855" y="1845733"/>
            <a:ext cx="3285250" cy="4279859"/>
          </a:xfrm>
          <a:ln>
            <a:solidFill>
              <a:schemeClr val="tx1"/>
            </a:solidFill>
          </a:ln>
        </p:spPr>
        <p:txBody>
          <a:bodyPr>
            <a:normAutofit fontScale="85000" lnSpcReduction="10000"/>
          </a:bodyPr>
          <a:lstStyle/>
          <a:p>
            <a:pPr marL="0" indent="0" algn="ctr">
              <a:buNone/>
            </a:pPr>
            <a:r>
              <a:rPr lang="en-US" u="sng" dirty="0">
                <a:solidFill>
                  <a:schemeClr val="tx1"/>
                </a:solidFill>
                <a:latin typeface="Comic Sans MS" panose="030F0702030302020204" pitchFamily="66" charset="0"/>
                <a:cs typeface="Arial" panose="020B0604020202020204" pitchFamily="34" charset="0"/>
              </a:rPr>
              <a:t>For Parents and Families:</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More confidence and trust in the school</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Increased confidence in their parenting skills</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Creates a home environment that encourages learning</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24</a:t>
            </a:fld>
            <a:endParaRPr lang="en-US" dirty="0"/>
          </a:p>
        </p:txBody>
      </p:sp>
      <p:sp>
        <p:nvSpPr>
          <p:cNvPr id="10" name="Content Placeholder 3"/>
          <p:cNvSpPr>
            <a:spLocks noGrp="1"/>
          </p:cNvSpPr>
          <p:nvPr>
            <p:ph sz="half" idx="4294967295"/>
          </p:nvPr>
        </p:nvSpPr>
        <p:spPr>
          <a:xfrm>
            <a:off x="8907463" y="1846263"/>
            <a:ext cx="3284537" cy="4279900"/>
          </a:xfrm>
          <a:ln>
            <a:solidFill>
              <a:schemeClr val="tx1"/>
            </a:solidFill>
          </a:ln>
        </p:spPr>
        <p:txBody>
          <a:bodyPr>
            <a:normAutofit fontScale="85000" lnSpcReduction="20000"/>
          </a:bodyPr>
          <a:lstStyle/>
          <a:p>
            <a:pPr marL="0" indent="0" algn="ctr">
              <a:buNone/>
            </a:pPr>
            <a:r>
              <a:rPr lang="en-US" u="sng" dirty="0">
                <a:solidFill>
                  <a:schemeClr val="tx1"/>
                </a:solidFill>
                <a:latin typeface="Comic Sans MS" panose="030F0702030302020204" pitchFamily="66" charset="0"/>
                <a:cs typeface="Arial" panose="020B0604020202020204" pitchFamily="34" charset="0"/>
              </a:rPr>
              <a:t>For Schools and Teachers:</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Improved teacher and staff morale</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Higher ratings of schools and teachers by families</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More support from families</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Higher student achievement</a:t>
            </a:r>
          </a:p>
          <a:p>
            <a:pPr lvl="0">
              <a:buClrTx/>
              <a:buFont typeface="Wingdings" panose="05000000000000000000" pitchFamily="2" charset="2"/>
              <a:buChar char="Ø"/>
            </a:pPr>
            <a:r>
              <a:rPr lang="en-US" sz="1800" dirty="0">
                <a:solidFill>
                  <a:schemeClr val="tx1"/>
                </a:solidFill>
                <a:latin typeface="Comic Sans MS" panose="030F0702030302020204" pitchFamily="66"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Tree>
    <p:extLst>
      <p:ext uri="{BB962C8B-B14F-4D97-AF65-F5344CB8AC3E}">
        <p14:creationId xmlns:p14="http://schemas.microsoft.com/office/powerpoint/2010/main" val="3971397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0510"/>
            <a:ext cx="10515600" cy="999243"/>
          </a:xfrm>
        </p:spPr>
        <p:txBody>
          <a:bodyPr>
            <a:normAutofit/>
          </a:bodyPr>
          <a:lstStyle/>
          <a:p>
            <a:r>
              <a:rPr lang="en-US" sz="4000" b="1" dirty="0">
                <a:latin typeface="Comic Sans MS" panose="030F0702030302020204" pitchFamily="66" charset="0"/>
              </a:rPr>
              <a:t>How can I be involved?</a:t>
            </a:r>
          </a:p>
        </p:txBody>
      </p:sp>
      <p:sp>
        <p:nvSpPr>
          <p:cNvPr id="3" name="Content Placeholder 2"/>
          <p:cNvSpPr>
            <a:spLocks noGrp="1"/>
          </p:cNvSpPr>
          <p:nvPr>
            <p:ph idx="1"/>
          </p:nvPr>
        </p:nvSpPr>
        <p:spPr>
          <a:xfrm>
            <a:off x="164387" y="1414020"/>
            <a:ext cx="11897474" cy="5233360"/>
          </a:xfrm>
        </p:spPr>
        <p:txBody>
          <a:bodyPr>
            <a:noAutofit/>
          </a:bodyPr>
          <a:lstStyle/>
          <a:p>
            <a:pPr>
              <a:buFont typeface="Wingdings" panose="05000000000000000000" pitchFamily="2" charset="2"/>
              <a:buChar char="Ø"/>
            </a:pPr>
            <a:r>
              <a:rPr lang="en-US" sz="1400" b="1" dirty="0">
                <a:latin typeface="Comic Sans MS" panose="030F0702030302020204" pitchFamily="66" charset="0"/>
              </a:rPr>
              <a:t>E</a:t>
            </a:r>
            <a:r>
              <a:rPr lang="en-US" sz="1400" b="1" dirty="0">
                <a:latin typeface="Comic Sans MS" panose="030F0702030302020204" pitchFamily="66" charset="0"/>
                <a:cs typeface="Arial" panose="020B0604020202020204" pitchFamily="34" charset="0"/>
              </a:rPr>
              <a:t>ncourage attendance</a:t>
            </a:r>
          </a:p>
          <a:p>
            <a:pPr lvl="1">
              <a:buFont typeface="Wingdings" panose="05000000000000000000" pitchFamily="2" charset="2"/>
              <a:buChar char="Ø"/>
            </a:pPr>
            <a:r>
              <a:rPr lang="en-US" sz="1600" b="1" dirty="0">
                <a:latin typeface="Comic Sans MS" panose="030F0702030302020204" pitchFamily="66" charset="0"/>
                <a:cs typeface="Arial" panose="020B0604020202020204" pitchFamily="34" charset="0"/>
              </a:rPr>
              <a:t>“The </a:t>
            </a:r>
            <a:r>
              <a:rPr lang="en-US" sz="1600" b="1" dirty="0">
                <a:latin typeface="Comic Sans MS" panose="030F0702030302020204" pitchFamily="66" charset="0"/>
              </a:rPr>
              <a:t>beautiful thing about learning is no one can take it away from you.”</a:t>
            </a:r>
            <a:endParaRPr lang="en-US" sz="1600" b="1" dirty="0">
              <a:latin typeface="Comic Sans MS" panose="030F0702030302020204" pitchFamily="66" charset="0"/>
              <a:cs typeface="Arial" panose="020B0604020202020204" pitchFamily="34" charset="0"/>
            </a:endParaRPr>
          </a:p>
          <a:p>
            <a:pPr>
              <a:buFont typeface="Wingdings" panose="05000000000000000000" pitchFamily="2" charset="2"/>
              <a:buChar char="Ø"/>
            </a:pPr>
            <a:r>
              <a:rPr lang="en-US" sz="1400" b="1" dirty="0">
                <a:latin typeface="Comic Sans MS" panose="030F0702030302020204" pitchFamily="66" charset="0"/>
              </a:rPr>
              <a:t>M</a:t>
            </a:r>
            <a:r>
              <a:rPr lang="en-US" sz="1400" b="1" dirty="0">
                <a:latin typeface="Comic Sans MS" panose="030F0702030302020204" pitchFamily="66" charset="0"/>
                <a:cs typeface="Arial" panose="020B0604020202020204" pitchFamily="34" charset="0"/>
              </a:rPr>
              <a:t>onitor grades and schoolwork </a:t>
            </a:r>
            <a:r>
              <a:rPr lang="en-US" sz="1400" b="1" dirty="0">
                <a:latin typeface="Comic Sans MS" panose="030F0702030302020204" pitchFamily="66" charset="0"/>
              </a:rPr>
              <a:t>on </a:t>
            </a:r>
            <a:r>
              <a:rPr lang="en-US" sz="1400" b="1" dirty="0" err="1">
                <a:latin typeface="Comic Sans MS" panose="030F0702030302020204" pitchFamily="66" charset="0"/>
              </a:rPr>
              <a:t>ParentVUE</a:t>
            </a:r>
            <a:endParaRPr lang="en-US" sz="1400" b="1" dirty="0">
              <a:latin typeface="Comic Sans MS" panose="030F0702030302020204" pitchFamily="66" charset="0"/>
            </a:endParaRPr>
          </a:p>
          <a:p>
            <a:pPr lvl="1">
              <a:buFont typeface="Wingdings" panose="05000000000000000000" pitchFamily="2" charset="2"/>
              <a:buChar char="Ø"/>
            </a:pPr>
            <a:r>
              <a:rPr lang="en-US" sz="1400" dirty="0">
                <a:latin typeface="Comic Sans MS" panose="030F0702030302020204" pitchFamily="66" charset="0"/>
              </a:rPr>
              <a:t>Please let us know if you need information.</a:t>
            </a:r>
          </a:p>
          <a:p>
            <a:pPr>
              <a:buFont typeface="Wingdings" panose="05000000000000000000" pitchFamily="2" charset="2"/>
              <a:buChar char="Ø"/>
            </a:pPr>
            <a:r>
              <a:rPr lang="en-US" sz="1400" b="1" dirty="0">
                <a:latin typeface="Comic Sans MS" panose="030F0702030302020204" pitchFamily="66" charset="0"/>
              </a:rPr>
              <a:t>A</a:t>
            </a:r>
            <a:r>
              <a:rPr lang="en-US" sz="1400" b="1" dirty="0">
                <a:latin typeface="Comic Sans MS" panose="030F0702030302020204" pitchFamily="66" charset="0"/>
                <a:cs typeface="Arial" panose="020B0604020202020204" pitchFamily="34" charset="0"/>
              </a:rPr>
              <a:t>ttend family events and meetings </a:t>
            </a:r>
          </a:p>
          <a:p>
            <a:pPr lvl="1">
              <a:buFont typeface="Wingdings" panose="05000000000000000000" pitchFamily="2" charset="2"/>
              <a:buChar char="Ø"/>
            </a:pPr>
            <a:r>
              <a:rPr lang="en-US" sz="1400" dirty="0">
                <a:latin typeface="Comic Sans MS" panose="030F0702030302020204" pitchFamily="66" charset="0"/>
                <a:cs typeface="Arial" panose="020B0604020202020204" pitchFamily="34" charset="0"/>
              </a:rPr>
              <a:t>Math Night</a:t>
            </a:r>
          </a:p>
          <a:p>
            <a:pPr lvl="1">
              <a:buFont typeface="Wingdings" panose="05000000000000000000" pitchFamily="2" charset="2"/>
              <a:buChar char="Ø"/>
            </a:pPr>
            <a:r>
              <a:rPr lang="en-US" sz="1400" dirty="0">
                <a:latin typeface="Comic Sans MS" panose="030F0702030302020204" pitchFamily="66" charset="0"/>
                <a:cs typeface="Arial" panose="020B0604020202020204" pitchFamily="34" charset="0"/>
              </a:rPr>
              <a:t>Reading Night</a:t>
            </a:r>
          </a:p>
          <a:p>
            <a:pPr lvl="1">
              <a:buFont typeface="Wingdings" panose="05000000000000000000" pitchFamily="2" charset="2"/>
              <a:buChar char="Ø"/>
            </a:pPr>
            <a:r>
              <a:rPr lang="en-US" sz="1400" dirty="0">
                <a:latin typeface="Comic Sans MS" panose="030F0702030302020204" pitchFamily="66" charset="0"/>
                <a:cs typeface="Arial" panose="020B0604020202020204" pitchFamily="34" charset="0"/>
              </a:rPr>
              <a:t>STEAM Night</a:t>
            </a:r>
          </a:p>
          <a:p>
            <a:pPr lvl="1">
              <a:buFont typeface="Wingdings" panose="05000000000000000000" pitchFamily="2" charset="2"/>
              <a:buChar char="Ø"/>
            </a:pPr>
            <a:r>
              <a:rPr lang="en-US" sz="1400" dirty="0">
                <a:latin typeface="Comic Sans MS" panose="030F0702030302020204" pitchFamily="66" charset="0"/>
                <a:cs typeface="Arial" panose="020B0604020202020204" pitchFamily="34" charset="0"/>
              </a:rPr>
              <a:t>Kindergarten and 4</a:t>
            </a:r>
            <a:r>
              <a:rPr lang="en-US" sz="1400" baseline="30000" dirty="0">
                <a:latin typeface="Comic Sans MS" panose="030F0702030302020204" pitchFamily="66" charset="0"/>
                <a:cs typeface="Arial" panose="020B0604020202020204" pitchFamily="34" charset="0"/>
              </a:rPr>
              <a:t>th</a:t>
            </a:r>
            <a:r>
              <a:rPr lang="en-US" sz="1400" dirty="0">
                <a:latin typeface="Comic Sans MS" panose="030F0702030302020204" pitchFamily="66" charset="0"/>
                <a:cs typeface="Arial" panose="020B0604020202020204" pitchFamily="34" charset="0"/>
              </a:rPr>
              <a:t> grade promotion;</a:t>
            </a:r>
          </a:p>
          <a:p>
            <a:pPr>
              <a:buFont typeface="Wingdings" panose="05000000000000000000" pitchFamily="2" charset="2"/>
              <a:buChar char="Ø"/>
            </a:pPr>
            <a:r>
              <a:rPr lang="en-US" sz="1400" b="1" dirty="0">
                <a:latin typeface="Comic Sans MS" panose="030F0702030302020204" pitchFamily="66" charset="0"/>
              </a:rPr>
              <a:t>O</a:t>
            </a:r>
            <a:r>
              <a:rPr lang="en-US" sz="1400" b="1" dirty="0">
                <a:latin typeface="Comic Sans MS" panose="030F0702030302020204" pitchFamily="66" charset="0"/>
                <a:cs typeface="Arial" panose="020B0604020202020204" pitchFamily="34" charset="0"/>
              </a:rPr>
              <a:t>bserve, substitute, or volunteer in classrooms</a:t>
            </a:r>
          </a:p>
          <a:p>
            <a:pPr>
              <a:buFont typeface="Wingdings" panose="05000000000000000000" pitchFamily="2" charset="2"/>
              <a:buChar char="Ø"/>
            </a:pPr>
            <a:r>
              <a:rPr lang="en-US" sz="1400" b="1" dirty="0">
                <a:latin typeface="Comic Sans MS" panose="030F0702030302020204" pitchFamily="66" charset="0"/>
              </a:rPr>
              <a:t>J</a:t>
            </a:r>
            <a:r>
              <a:rPr lang="en-US" sz="1400" b="1" dirty="0">
                <a:latin typeface="Comic Sans MS" panose="030F0702030302020204" pitchFamily="66" charset="0"/>
                <a:cs typeface="Arial" panose="020B0604020202020204" pitchFamily="34" charset="0"/>
              </a:rPr>
              <a:t>oin Parent Vols</a:t>
            </a:r>
          </a:p>
          <a:p>
            <a:pPr lvl="1">
              <a:buFont typeface="Wingdings" panose="05000000000000000000" pitchFamily="2" charset="2"/>
              <a:buChar char="Ø"/>
            </a:pPr>
            <a:r>
              <a:rPr lang="en-US" sz="1200" dirty="0">
                <a:latin typeface="Comic Sans MS" panose="030F0702030302020204" pitchFamily="66" charset="0"/>
                <a:cs typeface="Arial" panose="020B0604020202020204" pitchFamily="34" charset="0"/>
              </a:rPr>
              <a:t>Participate in their events</a:t>
            </a:r>
          </a:p>
          <a:p>
            <a:pPr>
              <a:buFont typeface="Wingdings" panose="05000000000000000000" pitchFamily="2" charset="2"/>
              <a:buChar char="Ø"/>
            </a:pPr>
            <a:r>
              <a:rPr lang="en-US" sz="1400" b="1" dirty="0">
                <a:latin typeface="Comic Sans MS" panose="030F0702030302020204" pitchFamily="66" charset="0"/>
                <a:cs typeface="Arial" panose="020B0604020202020204" pitchFamily="34" charset="0"/>
              </a:rPr>
              <a:t>Communicate with teachers</a:t>
            </a:r>
          </a:p>
          <a:p>
            <a:pPr>
              <a:buFont typeface="Wingdings" panose="05000000000000000000" pitchFamily="2" charset="2"/>
              <a:buChar char="Ø"/>
            </a:pPr>
            <a:r>
              <a:rPr lang="en-US" sz="1400" dirty="0">
                <a:latin typeface="Comic Sans MS" panose="030F0702030302020204" pitchFamily="66" charset="0"/>
              </a:rPr>
              <a:t>R</a:t>
            </a:r>
            <a:r>
              <a:rPr lang="en-US" sz="1400" dirty="0">
                <a:latin typeface="Comic Sans MS" panose="030F0702030302020204" pitchFamily="66" charset="0"/>
                <a:cs typeface="Arial" panose="020B0604020202020204" pitchFamily="34" charset="0"/>
              </a:rPr>
              <a:t>ead </a:t>
            </a:r>
            <a:r>
              <a:rPr lang="en-US" sz="1400" dirty="0">
                <a:latin typeface="Comic Sans MS" panose="030F0702030302020204" pitchFamily="66" charset="0"/>
              </a:rPr>
              <a:t>c</a:t>
            </a:r>
            <a:r>
              <a:rPr lang="en-US" sz="1400" dirty="0">
                <a:latin typeface="Comic Sans MS" panose="030F0702030302020204" pitchFamily="66" charset="0"/>
                <a:cs typeface="Arial" panose="020B0604020202020204" pitchFamily="34" charset="0"/>
              </a:rPr>
              <a:t>lassroom newsletters, Title I Smore, information on school website, social media pages, and Class Dojo that contain examples of learning activities families can do with students at home.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2943749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226" y="166030"/>
            <a:ext cx="10364451" cy="1596177"/>
          </a:xfrm>
        </p:spPr>
        <p:txBody>
          <a:bodyPr>
            <a:normAutofit/>
          </a:bodyPr>
          <a:lstStyle/>
          <a:p>
            <a:r>
              <a:rPr lang="en-US" sz="4000" b="1" dirty="0">
                <a:latin typeface="Comic Sans MS" panose="030F0702030302020204" pitchFamily="66" charset="0"/>
              </a:rPr>
              <a:t>Who can I contact for help?</a:t>
            </a:r>
          </a:p>
        </p:txBody>
      </p:sp>
      <p:sp>
        <p:nvSpPr>
          <p:cNvPr id="3" name="Content Placeholder 2"/>
          <p:cNvSpPr>
            <a:spLocks noGrp="1"/>
          </p:cNvSpPr>
          <p:nvPr>
            <p:ph idx="1"/>
          </p:nvPr>
        </p:nvSpPr>
        <p:spPr>
          <a:xfrm>
            <a:off x="267128" y="1640264"/>
            <a:ext cx="11589250" cy="4904374"/>
          </a:xfrm>
        </p:spPr>
        <p:txBody>
          <a:bodyPr>
            <a:normAutofit fontScale="92500"/>
          </a:bodyPr>
          <a:lstStyle/>
          <a:p>
            <a:pPr>
              <a:buClrTx/>
              <a:buFont typeface="Wingdings" panose="05000000000000000000" pitchFamily="2" charset="2"/>
              <a:buChar char="Ø"/>
            </a:pPr>
            <a:r>
              <a:rPr lang="en-US" dirty="0">
                <a:latin typeface="Comic Sans MS" panose="030F0702030302020204" pitchFamily="66" charset="0"/>
              </a:rPr>
              <a:t>For general questions, call the front office at: (931) 388-3601</a:t>
            </a:r>
          </a:p>
          <a:p>
            <a:pPr>
              <a:buClrTx/>
              <a:buFont typeface="Wingdings" panose="05000000000000000000" pitchFamily="2" charset="2"/>
              <a:buChar char="Ø"/>
            </a:pPr>
            <a:r>
              <a:rPr lang="en-US" dirty="0">
                <a:latin typeface="Comic Sans MS" panose="030F0702030302020204" pitchFamily="66" charset="0"/>
              </a:rPr>
              <a:t>To reach the principal, </a:t>
            </a:r>
            <a:r>
              <a:rPr lang="en-US" b="1" dirty="0">
                <a:latin typeface="Comic Sans MS" panose="030F0702030302020204" pitchFamily="66" charset="0"/>
              </a:rPr>
              <a:t>Nick Davis</a:t>
            </a:r>
            <a:r>
              <a:rPr lang="en-US" dirty="0">
                <a:latin typeface="Comic Sans MS" panose="030F0702030302020204" pitchFamily="66" charset="0"/>
              </a:rPr>
              <a:t>, call: (931) 388-3601 ext. 6010</a:t>
            </a:r>
          </a:p>
          <a:p>
            <a:pPr>
              <a:buClrTx/>
              <a:buFont typeface="Wingdings" panose="05000000000000000000" pitchFamily="2" charset="2"/>
              <a:buChar char="Ø"/>
            </a:pPr>
            <a:r>
              <a:rPr lang="en-US" dirty="0">
                <a:latin typeface="Comic Sans MS" panose="030F0702030302020204" pitchFamily="66" charset="0"/>
              </a:rPr>
              <a:t>To reach the assistant principal, </a:t>
            </a:r>
            <a:r>
              <a:rPr lang="en-US" b="1" dirty="0">
                <a:latin typeface="Comic Sans MS" panose="030F0702030302020204" pitchFamily="66" charset="0"/>
              </a:rPr>
              <a:t>Jennifer Jones</a:t>
            </a:r>
            <a:r>
              <a:rPr lang="en-US" dirty="0">
                <a:latin typeface="Comic Sans MS" panose="030F0702030302020204" pitchFamily="66" charset="0"/>
              </a:rPr>
              <a:t>, call: (931) 388-3601 ext. 6050</a:t>
            </a:r>
          </a:p>
          <a:p>
            <a:pPr>
              <a:buFont typeface="Wingdings" panose="05000000000000000000" pitchFamily="2" charset="2"/>
              <a:buChar char="Ø"/>
            </a:pPr>
            <a:r>
              <a:rPr lang="en-US" dirty="0">
                <a:latin typeface="Comic Sans MS" panose="030F0702030302020204" pitchFamily="66" charset="0"/>
              </a:rPr>
              <a:t>To reach the Title I Facilitator, </a:t>
            </a:r>
            <a:r>
              <a:rPr lang="en-US" b="1" dirty="0">
                <a:latin typeface="Comic Sans MS" panose="030F0702030302020204" pitchFamily="66" charset="0"/>
              </a:rPr>
              <a:t>Stephen Richardson</a:t>
            </a:r>
            <a:r>
              <a:rPr lang="en-US" dirty="0">
                <a:latin typeface="Comic Sans MS" panose="030F0702030302020204" pitchFamily="66" charset="0"/>
              </a:rPr>
              <a:t>, </a:t>
            </a:r>
          </a:p>
          <a:p>
            <a:pPr marL="0" indent="0">
              <a:buNone/>
            </a:pPr>
            <a:r>
              <a:rPr lang="en-US" dirty="0">
                <a:latin typeface="Comic Sans MS" panose="030F0702030302020204" pitchFamily="66" charset="0"/>
              </a:rPr>
              <a:t>    call (931) 388-3601 ext. 6072</a:t>
            </a:r>
          </a:p>
          <a:p>
            <a:pPr>
              <a:buClrTx/>
              <a:buFont typeface="Wingdings" panose="05000000000000000000" pitchFamily="2" charset="2"/>
              <a:buChar char="Ø"/>
            </a:pPr>
            <a:r>
              <a:rPr lang="en-US" dirty="0">
                <a:latin typeface="Comic Sans MS" panose="030F0702030302020204" pitchFamily="66" charset="0"/>
              </a:rPr>
              <a:t>To reach the school counselor, </a:t>
            </a:r>
            <a:r>
              <a:rPr lang="en-US" b="1" dirty="0">
                <a:latin typeface="Comic Sans MS" panose="030F0702030302020204" pitchFamily="66" charset="0"/>
              </a:rPr>
              <a:t>Heather Adams</a:t>
            </a:r>
            <a:r>
              <a:rPr lang="en-US" dirty="0">
                <a:latin typeface="Comic Sans MS" panose="030F0702030302020204" pitchFamily="66" charset="0"/>
              </a:rPr>
              <a:t>, call: (931) 388-3601 ext. 6100</a:t>
            </a:r>
          </a:p>
          <a:p>
            <a:pPr>
              <a:buClrTx/>
              <a:buFont typeface="Wingdings" panose="05000000000000000000" pitchFamily="2" charset="2"/>
              <a:buChar char="Ø"/>
            </a:pPr>
            <a:r>
              <a:rPr lang="en-US" dirty="0">
                <a:latin typeface="Comic Sans MS" panose="030F0702030302020204" pitchFamily="66" charset="0"/>
              </a:rPr>
              <a:t>For family resource support, call </a:t>
            </a:r>
            <a:r>
              <a:rPr lang="en-US" b="1" dirty="0">
                <a:latin typeface="Comic Sans MS" panose="030F0702030302020204" pitchFamily="66" charset="0"/>
              </a:rPr>
              <a:t>Stephen Richardson</a:t>
            </a:r>
            <a:r>
              <a:rPr lang="en-US" dirty="0">
                <a:latin typeface="Comic Sans MS" panose="030F0702030302020204" pitchFamily="66" charset="0"/>
              </a:rPr>
              <a:t>, call (931) 388-3601 ext. 6072</a:t>
            </a:r>
          </a:p>
          <a:p>
            <a:pPr>
              <a:buClrTx/>
              <a:buFont typeface="Wingdings" panose="05000000000000000000" pitchFamily="2" charset="2"/>
              <a:buChar char="Ø"/>
            </a:pPr>
            <a:r>
              <a:rPr lang="en-US" dirty="0">
                <a:latin typeface="Comic Sans MS" panose="030F0702030302020204" pitchFamily="66" charset="0"/>
              </a:rPr>
              <a:t>To reach your child’s teacher, call the front office or view our staff directory at: </a:t>
            </a:r>
            <a:r>
              <a:rPr lang="en-US" dirty="0">
                <a:solidFill>
                  <a:schemeClr val="accent1">
                    <a:lumMod val="75000"/>
                  </a:schemeClr>
                </a:solidFill>
                <a:latin typeface="Comic Sans MS" panose="030F0702030302020204" pitchFamily="66" charset="0"/>
                <a:hlinkClick r:id="rId2">
                  <a:extLst>
                    <a:ext uri="{A12FA001-AC4F-418D-AE19-62706E023703}">
                      <ahyp:hlinkClr xmlns:ahyp="http://schemas.microsoft.com/office/drawing/2018/hyperlinkcolor" val="tx"/>
                    </a:ext>
                  </a:extLst>
                </a:hlinkClick>
              </a:rPr>
              <a:t>https://www.mauryk12.org/bres</a:t>
            </a:r>
            <a:r>
              <a:rPr lang="en-US" dirty="0">
                <a:solidFill>
                  <a:schemeClr val="tx2"/>
                </a:solidFill>
                <a:latin typeface="Comic Sans MS" panose="030F0702030302020204" pitchFamily="66" charset="0"/>
              </a:rPr>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2621130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82705" y="765365"/>
            <a:ext cx="6523349" cy="4673901"/>
          </a:xfrm>
          <a:prstGeom prst="rect">
            <a:avLst/>
          </a:prstGeom>
          <a:noFill/>
        </p:spPr>
        <p:txBody>
          <a:bodyPr vert="horz" lIns="91440" tIns="45720" rIns="91440" bIns="45720" rtlCol="0" anchor="b">
            <a:noAutofit/>
          </a:bodyPr>
          <a:lstStyle/>
          <a:p>
            <a:pPr>
              <a:lnSpc>
                <a:spcPct val="90000"/>
              </a:lnSpc>
              <a:spcBef>
                <a:spcPct val="0"/>
              </a:spcBef>
              <a:spcAft>
                <a:spcPts val="600"/>
              </a:spcAft>
            </a:pPr>
            <a:r>
              <a:rPr lang="en-US" sz="7200" cap="none" spc="0" dirty="0">
                <a:ln w="22225">
                  <a:solidFill>
                    <a:srgbClr val="0070C0"/>
                  </a:solidFill>
                  <a:prstDash val="solid"/>
                </a:ln>
                <a:effectLst>
                  <a:outerShdw blurRad="50800" dist="38100" dir="2700000" algn="tl" rotWithShape="0">
                    <a:prstClr val="black">
                      <a:alpha val="40000"/>
                    </a:prstClr>
                  </a:outerShdw>
                </a:effectLst>
                <a:latin typeface="Comic Sans MS" panose="030F0702030302020204" pitchFamily="66" charset="0"/>
                <a:ea typeface="+mj-ea"/>
                <a:cs typeface="+mj-cs"/>
              </a:rPr>
              <a:t>WE JUST WANT TO SAY…</a:t>
            </a:r>
          </a:p>
          <a:p>
            <a:pPr>
              <a:lnSpc>
                <a:spcPct val="90000"/>
              </a:lnSpc>
              <a:spcBef>
                <a:spcPct val="0"/>
              </a:spcBef>
              <a:spcAft>
                <a:spcPts val="600"/>
              </a:spcAft>
            </a:pPr>
            <a:r>
              <a:rPr lang="en-US" sz="7200" dirty="0">
                <a:ln w="22225">
                  <a:solidFill>
                    <a:srgbClr val="0070C0"/>
                  </a:solidFill>
                  <a:prstDash val="solid"/>
                </a:ln>
                <a:effectLst>
                  <a:outerShdw blurRad="50800" dist="38100" dir="2700000" algn="tl" rotWithShape="0">
                    <a:prstClr val="black">
                      <a:alpha val="40000"/>
                    </a:prstClr>
                  </a:outerShdw>
                </a:effectLst>
                <a:latin typeface="Comic Sans MS" panose="030F0702030302020204" pitchFamily="66" charset="0"/>
                <a:ea typeface="+mj-ea"/>
                <a:cs typeface="+mj-cs"/>
              </a:rPr>
              <a:t>THANK YOU!</a:t>
            </a:r>
            <a:endParaRPr lang="en-US" sz="7200" cap="none" spc="0" dirty="0">
              <a:ln w="22225">
                <a:solidFill>
                  <a:srgbClr val="0070C0"/>
                </a:solidFill>
                <a:prstDash val="solid"/>
              </a:ln>
              <a:effectLst>
                <a:outerShdw blurRad="50800" dist="38100" dir="2700000" algn="tl" rotWithShape="0">
                  <a:prstClr val="black">
                    <a:alpha val="40000"/>
                  </a:prstClr>
                </a:outerShdw>
              </a:effectLst>
              <a:latin typeface="Comic Sans MS" panose="030F0702030302020204" pitchFamily="66" charset="0"/>
              <a:ea typeface="+mj-ea"/>
              <a:cs typeface="+mj-cs"/>
            </a:endParaRPr>
          </a:p>
        </p:txBody>
      </p:sp>
      <p:sp>
        <p:nvSpPr>
          <p:cNvPr id="6" name="Slide Number Placeholder 5"/>
          <p:cNvSpPr>
            <a:spLocks noGrp="1"/>
          </p:cNvSpPr>
          <p:nvPr>
            <p:ph type="sldNum" sz="quarter" idx="12"/>
          </p:nvPr>
        </p:nvSpPr>
        <p:spPr>
          <a:xfrm>
            <a:off x="10193124" y="6356350"/>
            <a:ext cx="1160675" cy="365125"/>
          </a:xfrm>
        </p:spPr>
        <p:txBody>
          <a:bodyPr vert="horz" lIns="91440" tIns="45720" rIns="91440" bIns="45720" rtlCol="0" anchor="ctr">
            <a:normAutofit/>
          </a:bodyPr>
          <a:lstStyle/>
          <a:p>
            <a:pPr>
              <a:spcAft>
                <a:spcPts val="600"/>
              </a:spcAft>
              <a:defRPr/>
            </a:pPr>
            <a:fld id="{4FAB73BC-B049-4115-A692-8D63A059BFB8}" type="slidenum">
              <a:rPr lang="en-US" smtClean="0">
                <a:solidFill>
                  <a:prstClr val="black">
                    <a:tint val="75000"/>
                  </a:prstClr>
                </a:solidFill>
                <a:latin typeface="Calibri" panose="020F0502020204030204"/>
              </a:rPr>
              <a:pPr>
                <a:spcAft>
                  <a:spcPts val="600"/>
                </a:spcAft>
                <a:defRPr/>
              </a:pPr>
              <a:t>27</a:t>
            </a:fld>
            <a:endParaRPr lang="en-US">
              <a:solidFill>
                <a:prstClr val="black">
                  <a:tint val="75000"/>
                </a:prstClr>
              </a:solidFill>
              <a:latin typeface="Calibri" panose="020F0502020204030204"/>
            </a:endParaRPr>
          </a:p>
        </p:txBody>
      </p:sp>
      <p:sp>
        <p:nvSpPr>
          <p:cNvPr id="7" name="TextBox 6">
            <a:extLst>
              <a:ext uri="{FF2B5EF4-FFF2-40B4-BE49-F238E27FC236}">
                <a16:creationId xmlns:a16="http://schemas.microsoft.com/office/drawing/2014/main" id="{A8D1C80B-9C79-AB04-609A-8CBCF2EB7894}"/>
              </a:ext>
            </a:extLst>
          </p:cNvPr>
          <p:cNvSpPr txBox="1"/>
          <p:nvPr/>
        </p:nvSpPr>
        <p:spPr>
          <a:xfrm>
            <a:off x="114792" y="5338583"/>
            <a:ext cx="5107658" cy="1200329"/>
          </a:xfrm>
          <a:prstGeom prst="rect">
            <a:avLst/>
          </a:prstGeom>
          <a:noFill/>
        </p:spPr>
        <p:txBody>
          <a:bodyPr wrap="square" rtlCol="0">
            <a:spAutoFit/>
          </a:bodyPr>
          <a:lstStyle/>
          <a:p>
            <a:pPr algn="ctr"/>
            <a:r>
              <a:rPr lang="en-US" sz="7200" b="1" dirty="0">
                <a:latin typeface="Comic Sans MS" panose="030F0702030302020204" pitchFamily="66" charset="0"/>
              </a:rPr>
              <a:t>Survey</a:t>
            </a:r>
          </a:p>
        </p:txBody>
      </p:sp>
      <p:pic>
        <p:nvPicPr>
          <p:cNvPr id="4" name="Picture 3" descr="A qr code with black squares&#10;&#10;Description automatically generated">
            <a:extLst>
              <a:ext uri="{FF2B5EF4-FFF2-40B4-BE49-F238E27FC236}">
                <a16:creationId xmlns:a16="http://schemas.microsoft.com/office/drawing/2014/main" id="{3CC2E450-9192-C336-7851-F787F9383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032" y="376165"/>
            <a:ext cx="4962418" cy="4962418"/>
          </a:xfrm>
          <a:prstGeom prst="rect">
            <a:avLst/>
          </a:prstGeom>
        </p:spPr>
      </p:pic>
    </p:spTree>
    <p:extLst>
      <p:ext uri="{BB962C8B-B14F-4D97-AF65-F5344CB8AC3E}">
        <p14:creationId xmlns:p14="http://schemas.microsoft.com/office/powerpoint/2010/main" val="3692570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10083</TotalTime>
  <Words>2642</Words>
  <Application>Microsoft Office PowerPoint</Application>
  <PresentationFormat>Widescreen</PresentationFormat>
  <Paragraphs>279</Paragraphs>
  <Slides>27</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Comic Sans MS</vt:lpstr>
      <vt:lpstr>Georgia</vt:lpstr>
      <vt:lpstr>Tw Cen MT</vt:lpstr>
      <vt:lpstr>Wingdings</vt:lpstr>
      <vt:lpstr>Droplet</vt:lpstr>
      <vt:lpstr>2023-2024  Cookies and Curriculum Annual Title I &amp;  Family Engagement Meeting</vt:lpstr>
      <vt:lpstr>Why are we here?</vt:lpstr>
      <vt:lpstr>What will I learn?</vt:lpstr>
      <vt:lpstr>What is a Title I school?</vt:lpstr>
      <vt:lpstr>What is our school’s designation status?</vt:lpstr>
      <vt:lpstr>What is the State Report Card?</vt:lpstr>
      <vt:lpstr>What are my rights?</vt:lpstr>
      <vt:lpstr>What can Title I funds be used for?</vt:lpstr>
      <vt:lpstr>How does our school use Title I funds?</vt:lpstr>
      <vt:lpstr>What is the SIP?</vt:lpstr>
      <vt:lpstr>What are our schoolwide program goals?</vt:lpstr>
      <vt:lpstr>What are our schoolwide program goals?</vt:lpstr>
      <vt:lpstr>How is parent and family engagement funded?</vt:lpstr>
      <vt:lpstr>How is parent and family engagement funded?</vt:lpstr>
      <vt:lpstr>What is a Parent and Family Engagement Policy?</vt:lpstr>
      <vt:lpstr>What is a Parent and Family Engagement Policy?</vt:lpstr>
      <vt:lpstr>What is a School-Family Compact?</vt:lpstr>
      <vt:lpstr>What is a School-Family Compact?</vt:lpstr>
      <vt:lpstr>What curriculum does our school use?</vt:lpstr>
      <vt:lpstr>What tests will my child be taking?</vt:lpstr>
      <vt:lpstr>How can I be involved?</vt:lpstr>
      <vt:lpstr>What is parent and family engagement?</vt:lpstr>
      <vt:lpstr>What is parent and family engagement?</vt:lpstr>
      <vt:lpstr>What are the benefits of family engagement?</vt:lpstr>
      <vt:lpstr>How can I be involved?</vt:lpstr>
      <vt:lpstr>Who can I contact for help?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2022-2023  Annual Title I &amp; Family Engagement Meeting</dc:title>
  <dc:creator>Stephen Richardson</dc:creator>
  <cp:lastModifiedBy>Stephen</cp:lastModifiedBy>
  <cp:revision>18</cp:revision>
  <dcterms:created xsi:type="dcterms:W3CDTF">2022-08-03T20:13:51Z</dcterms:created>
  <dcterms:modified xsi:type="dcterms:W3CDTF">2023-08-11T18:39:04Z</dcterms:modified>
</cp:coreProperties>
</file>