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Roboto"/>
      <p:regular r:id="rId32"/>
      <p:bold r:id="rId33"/>
      <p:italic r:id="rId34"/>
      <p:boldItalic r:id="rId35"/>
    </p:embeddedFont>
    <p:embeddedFont>
      <p:font typeface="Merriweather"/>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37" Type="http://schemas.openxmlformats.org/officeDocument/2006/relationships/font" Target="fonts/Merriweather-bold.fntdata"/><Relationship Id="rId14" Type="http://schemas.openxmlformats.org/officeDocument/2006/relationships/slide" Target="slides/slide9.xml"/><Relationship Id="rId36" Type="http://schemas.openxmlformats.org/officeDocument/2006/relationships/font" Target="fonts/Merriweather-regular.fntdata"/><Relationship Id="rId17" Type="http://schemas.openxmlformats.org/officeDocument/2006/relationships/slide" Target="slides/slide12.xml"/><Relationship Id="rId39" Type="http://schemas.openxmlformats.org/officeDocument/2006/relationships/font" Target="fonts/Merriweather-boldItalic.fntdata"/><Relationship Id="rId16" Type="http://schemas.openxmlformats.org/officeDocument/2006/relationships/slide" Target="slides/slide11.xml"/><Relationship Id="rId38" Type="http://schemas.openxmlformats.org/officeDocument/2006/relationships/font" Target="fonts/Merriweather-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521b3d43b4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521b3d43b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521b3d43b4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521b3d43b4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ff9c42a6d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ff9c42a6d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52936ccf4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52936ccf4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52936ccf4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52936ccf4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80667ed4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80667ed4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52936ccf4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52936ccf4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16d3135d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16d3135d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840b1184f5efa1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840b1184f5efa1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0bf588f1d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0bf588f1d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52d387560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52d387560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52d387560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52d387560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a470404d8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a470404d8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16ade10aa6_2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16ade10aa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16ade10aa6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16ade10aa6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16ade10aa6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16ade10aa6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16ade10aa6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16ade10aa6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16ade10aa6_2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16ade10aa6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16ade10aa6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16ade10aa6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16ade10aa6_2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16ade10aa6_2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16ade10aa6_2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16ade10aa6_2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16ade10aa6_2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16ade10aa6_2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16ade10aa6_2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16ade10aa6_2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16ade10aa6_2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16ade10aa6_2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52936ccf43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52936ccf43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mailto:urvirm@madisoncity.k12.al.us" TargetMode="External"/><Relationship Id="rId4" Type="http://schemas.openxmlformats.org/officeDocument/2006/relationships/hyperlink" Target="mailto:reesemf@madisoncity.k12.al.us" TargetMode="External"/><Relationship Id="rId5" Type="http://schemas.openxmlformats.org/officeDocument/2006/relationships/hyperlink" Target="mailto:jlthomas@madisoncity.k12.al.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mailto:lilyba@madisoncity.k12.al.us" TargetMode="External"/><Relationship Id="rId4" Type="http://schemas.openxmlformats.org/officeDocument/2006/relationships/hyperlink" Target="mailto:vineetnv@madisoncity.k12.al.us" TargetMode="External"/><Relationship Id="rId5" Type="http://schemas.openxmlformats.org/officeDocument/2006/relationships/hyperlink" Target="mailto:lukesa@madisoncity.k12.al.us" TargetMode="External"/><Relationship Id="rId6" Type="http://schemas.openxmlformats.org/officeDocument/2006/relationships/hyperlink" Target="mailto:kinsleymh@madisoncity.k12.al.u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s://dash.pointapp.org/events/105512"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www.volunteermatch.org/search/opp3861808.jsp"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hyperlink" Target="https://hsvbg.org/get-involved/volunteer/" TargetMode="External"/><Relationship Id="rId4" Type="http://schemas.openxmlformats.org/officeDocument/2006/relationships/hyperlink" Target="https://www.volgistics.com/appform/1144137123"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free2teach.org/impact/voluntee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mymannahouse.com/get-involve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www.youtube.com/watch?v=xgp6eELYY1M" TargetMode="External"/><Relationship Id="rId4" Type="http://schemas.openxmlformats.org/officeDocument/2006/relationships/image" Target="../media/image5.jpg"/><Relationship Id="rId5" Type="http://schemas.openxmlformats.org/officeDocument/2006/relationships/hyperlink" Target="https://www.youtube.com/watch?v=xgp6eELYY1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s://www.youtube.com/watch?v=RiI1NkaDXlQ"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National Honor Society</a:t>
            </a:r>
            <a:endParaRPr/>
          </a:p>
        </p:txBody>
      </p:sp>
      <p:sp>
        <p:nvSpPr>
          <p:cNvPr id="65" name="Google Shape;65;p13"/>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solidFill>
                  <a:schemeClr val="accent1"/>
                </a:solidFill>
              </a:rPr>
              <a:t>December 2024 - 3rd</a:t>
            </a:r>
            <a:r>
              <a:rPr lang="en" sz="1700">
                <a:solidFill>
                  <a:schemeClr val="accent1"/>
                </a:solidFill>
              </a:rPr>
              <a:t> Meeting</a:t>
            </a:r>
            <a:endParaRPr sz="1700">
              <a:solidFill>
                <a:schemeClr val="accent1"/>
              </a:solidFill>
            </a:endParaRPr>
          </a:p>
        </p:txBody>
      </p:sp>
      <p:pic>
        <p:nvPicPr>
          <p:cNvPr id="66" name="Google Shape;66;p13"/>
          <p:cNvPicPr preferRelativeResize="0"/>
          <p:nvPr/>
        </p:nvPicPr>
        <p:blipFill>
          <a:blip r:embed="rId3">
            <a:alphaModFix/>
          </a:blip>
          <a:stretch>
            <a:fillRect/>
          </a:stretch>
        </p:blipFill>
        <p:spPr>
          <a:xfrm>
            <a:off x="6207794" y="262950"/>
            <a:ext cx="2344380" cy="2353901"/>
          </a:xfrm>
          <a:prstGeom prst="rect">
            <a:avLst/>
          </a:prstGeom>
          <a:noFill/>
          <a:ln cap="flat" cmpd="sng" w="9525">
            <a:solidFill>
              <a:schemeClr val="accent1"/>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Leadership Contact</a:t>
            </a:r>
            <a:endParaRPr/>
          </a:p>
        </p:txBody>
      </p:sp>
      <p:sp>
        <p:nvSpPr>
          <p:cNvPr id="72" name="Google Shape;72;p14"/>
          <p:cNvSpPr txBox="1"/>
          <p:nvPr>
            <p:ph idx="1" type="body"/>
          </p:nvPr>
        </p:nvSpPr>
        <p:spPr>
          <a:xfrm>
            <a:off x="311700" y="1505700"/>
            <a:ext cx="89466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200"/>
          </a:p>
          <a:p>
            <a:pPr indent="0" lvl="0" marL="0" rtl="0" algn="l">
              <a:spcBef>
                <a:spcPts val="1200"/>
              </a:spcBef>
              <a:spcAft>
                <a:spcPts val="0"/>
              </a:spcAft>
              <a:buNone/>
            </a:pPr>
            <a:r>
              <a:rPr lang="en" sz="2200">
                <a:solidFill>
                  <a:schemeClr val="dk1"/>
                </a:solidFill>
              </a:rPr>
              <a:t>	</a:t>
            </a:r>
            <a:r>
              <a:rPr b="1" lang="en" sz="2000">
                <a:solidFill>
                  <a:schemeClr val="accent1"/>
                </a:solidFill>
              </a:rPr>
              <a:t>President:</a:t>
            </a:r>
            <a:r>
              <a:rPr lang="en" sz="2000">
                <a:solidFill>
                  <a:schemeClr val="accent1"/>
                </a:solidFill>
              </a:rPr>
              <a:t> Urvi Mysore </a:t>
            </a:r>
            <a:r>
              <a:rPr lang="en" sz="2000" u="sng">
                <a:solidFill>
                  <a:schemeClr val="hlink"/>
                </a:solidFill>
                <a:hlinkClick r:id="rId3"/>
              </a:rPr>
              <a:t>urvirm@madisoncity.k12.al.us</a:t>
            </a:r>
            <a:endParaRPr sz="2000">
              <a:solidFill>
                <a:schemeClr val="accent1"/>
              </a:solidFill>
            </a:endParaRPr>
          </a:p>
          <a:p>
            <a:pPr indent="0" lvl="0" marL="0" rtl="0" algn="l">
              <a:spcBef>
                <a:spcPts val="1200"/>
              </a:spcBef>
              <a:spcAft>
                <a:spcPts val="0"/>
              </a:spcAft>
              <a:buNone/>
            </a:pPr>
            <a:r>
              <a:rPr lang="en" sz="2000">
                <a:solidFill>
                  <a:schemeClr val="accent1"/>
                </a:solidFill>
              </a:rPr>
              <a:t>	</a:t>
            </a:r>
            <a:r>
              <a:rPr b="1" lang="en" sz="2000">
                <a:solidFill>
                  <a:schemeClr val="accent1"/>
                </a:solidFill>
              </a:rPr>
              <a:t>Vice President:</a:t>
            </a:r>
            <a:r>
              <a:rPr lang="en" sz="2000">
                <a:solidFill>
                  <a:schemeClr val="accent1"/>
                </a:solidFill>
              </a:rPr>
              <a:t> Reese Freeman </a:t>
            </a:r>
            <a:r>
              <a:rPr lang="en" sz="2000" u="sng">
                <a:solidFill>
                  <a:schemeClr val="hlink"/>
                </a:solidFill>
                <a:hlinkClick r:id="rId4"/>
              </a:rPr>
              <a:t>reesemf@madisoncity.k12.al.us</a:t>
            </a:r>
            <a:endParaRPr sz="2000">
              <a:solidFill>
                <a:schemeClr val="accent1"/>
              </a:solidFill>
            </a:endParaRPr>
          </a:p>
          <a:p>
            <a:pPr indent="0" lvl="0" marL="0" rtl="0" algn="l">
              <a:spcBef>
                <a:spcPts val="1200"/>
              </a:spcBef>
              <a:spcAft>
                <a:spcPts val="1200"/>
              </a:spcAft>
              <a:buNone/>
            </a:pPr>
            <a:r>
              <a:rPr lang="en" sz="2000">
                <a:solidFill>
                  <a:schemeClr val="accent1"/>
                </a:solidFill>
              </a:rPr>
              <a:t>	</a:t>
            </a:r>
            <a:r>
              <a:rPr b="1" lang="en" sz="2000">
                <a:solidFill>
                  <a:schemeClr val="accent1"/>
                </a:solidFill>
              </a:rPr>
              <a:t>Sponsor:</a:t>
            </a:r>
            <a:r>
              <a:rPr lang="en" sz="2000">
                <a:solidFill>
                  <a:schemeClr val="accent1"/>
                </a:solidFill>
              </a:rPr>
              <a:t> Mr. Thomas </a:t>
            </a:r>
            <a:r>
              <a:rPr lang="en" sz="2000" u="sng">
                <a:solidFill>
                  <a:schemeClr val="hlink"/>
                </a:solidFill>
                <a:hlinkClick r:id="rId5"/>
              </a:rPr>
              <a:t>jlthomas@madisoncity.k12.al.us</a:t>
            </a:r>
            <a:endParaRPr sz="20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Officers</a:t>
            </a:r>
            <a:endParaRPr/>
          </a:p>
        </p:txBody>
      </p:sp>
      <p:sp>
        <p:nvSpPr>
          <p:cNvPr id="78" name="Google Shape;78;p15"/>
          <p:cNvSpPr txBox="1"/>
          <p:nvPr>
            <p:ph idx="1" type="body"/>
          </p:nvPr>
        </p:nvSpPr>
        <p:spPr>
          <a:xfrm>
            <a:off x="311700" y="1941500"/>
            <a:ext cx="8520600" cy="2640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200">
                <a:solidFill>
                  <a:schemeClr val="dk1"/>
                </a:solidFill>
              </a:rPr>
              <a:t>	</a:t>
            </a:r>
            <a:r>
              <a:rPr b="1" lang="en" sz="2000">
                <a:solidFill>
                  <a:schemeClr val="accent1"/>
                </a:solidFill>
              </a:rPr>
              <a:t>Secretary:</a:t>
            </a:r>
            <a:r>
              <a:rPr lang="en" sz="2000">
                <a:solidFill>
                  <a:schemeClr val="accent1"/>
                </a:solidFill>
              </a:rPr>
              <a:t> Lily Arnold - </a:t>
            </a:r>
            <a:r>
              <a:rPr lang="en" sz="2000" u="sng">
                <a:solidFill>
                  <a:schemeClr val="hlink"/>
                </a:solidFill>
                <a:hlinkClick r:id="rId3"/>
              </a:rPr>
              <a:t>lilyba@madisoncity.k12.al.us</a:t>
            </a:r>
            <a:r>
              <a:rPr lang="en" sz="2000">
                <a:solidFill>
                  <a:schemeClr val="accent1"/>
                </a:solidFill>
              </a:rPr>
              <a:t> </a:t>
            </a:r>
            <a:endParaRPr sz="2000">
              <a:solidFill>
                <a:schemeClr val="accent1"/>
              </a:solidFill>
            </a:endParaRPr>
          </a:p>
          <a:p>
            <a:pPr indent="0" lvl="0" marL="0" rtl="0" algn="l">
              <a:spcBef>
                <a:spcPts val="1200"/>
              </a:spcBef>
              <a:spcAft>
                <a:spcPts val="0"/>
              </a:spcAft>
              <a:buNone/>
            </a:pPr>
            <a:r>
              <a:rPr lang="en" sz="2000">
                <a:solidFill>
                  <a:schemeClr val="accent1"/>
                </a:solidFill>
              </a:rPr>
              <a:t>	</a:t>
            </a:r>
            <a:r>
              <a:rPr b="1" lang="en" sz="2000">
                <a:solidFill>
                  <a:schemeClr val="accent1"/>
                </a:solidFill>
              </a:rPr>
              <a:t>Parliamentarian:</a:t>
            </a:r>
            <a:r>
              <a:rPr lang="en" sz="2000">
                <a:solidFill>
                  <a:schemeClr val="accent1"/>
                </a:solidFill>
              </a:rPr>
              <a:t> Vineet Vadrevu - </a:t>
            </a:r>
            <a:r>
              <a:rPr lang="en" sz="2000" u="sng">
                <a:solidFill>
                  <a:schemeClr val="hlink"/>
                </a:solidFill>
                <a:hlinkClick r:id="rId4"/>
              </a:rPr>
              <a:t>vineetnv@madisoncity.k12.al.us</a:t>
            </a:r>
            <a:r>
              <a:rPr lang="en" sz="2000">
                <a:solidFill>
                  <a:schemeClr val="accent1"/>
                </a:solidFill>
              </a:rPr>
              <a:t>  </a:t>
            </a:r>
            <a:endParaRPr sz="2000">
              <a:solidFill>
                <a:schemeClr val="accent1"/>
              </a:solidFill>
            </a:endParaRPr>
          </a:p>
          <a:p>
            <a:pPr indent="0" lvl="0" marL="0" rtl="0" algn="l">
              <a:spcBef>
                <a:spcPts val="1200"/>
              </a:spcBef>
              <a:spcAft>
                <a:spcPts val="0"/>
              </a:spcAft>
              <a:buNone/>
            </a:pPr>
            <a:r>
              <a:rPr lang="en" sz="2000">
                <a:solidFill>
                  <a:schemeClr val="accent1"/>
                </a:solidFill>
              </a:rPr>
              <a:t>	</a:t>
            </a:r>
            <a:r>
              <a:rPr b="1" lang="en" sz="2000">
                <a:solidFill>
                  <a:schemeClr val="accent1"/>
                </a:solidFill>
              </a:rPr>
              <a:t>Treasurer: </a:t>
            </a:r>
            <a:r>
              <a:rPr lang="en" sz="2000">
                <a:solidFill>
                  <a:schemeClr val="accent1"/>
                </a:solidFill>
              </a:rPr>
              <a:t>Luke Alverson - </a:t>
            </a:r>
            <a:r>
              <a:rPr lang="en" sz="2000" u="sng">
                <a:solidFill>
                  <a:schemeClr val="hlink"/>
                </a:solidFill>
                <a:hlinkClick r:id="rId5"/>
              </a:rPr>
              <a:t>lukesa@madisoncity.k12.al.us</a:t>
            </a:r>
            <a:r>
              <a:rPr lang="en" sz="2000">
                <a:solidFill>
                  <a:schemeClr val="accent1"/>
                </a:solidFill>
              </a:rPr>
              <a:t>  </a:t>
            </a:r>
            <a:endParaRPr sz="2000">
              <a:solidFill>
                <a:schemeClr val="accent1"/>
              </a:solidFill>
            </a:endParaRPr>
          </a:p>
          <a:p>
            <a:pPr indent="457200" lvl="0" marL="0" rtl="0" algn="l">
              <a:spcBef>
                <a:spcPts val="1200"/>
              </a:spcBef>
              <a:spcAft>
                <a:spcPts val="1200"/>
              </a:spcAft>
              <a:buNone/>
            </a:pPr>
            <a:r>
              <a:rPr b="1" lang="en" sz="2000">
                <a:solidFill>
                  <a:schemeClr val="accent1"/>
                </a:solidFill>
              </a:rPr>
              <a:t>Historian:</a:t>
            </a:r>
            <a:r>
              <a:rPr lang="en" sz="2000">
                <a:solidFill>
                  <a:schemeClr val="accent1"/>
                </a:solidFill>
              </a:rPr>
              <a:t> Kinsley Hardy - </a:t>
            </a:r>
            <a:r>
              <a:rPr lang="en" sz="2000" u="sng">
                <a:solidFill>
                  <a:schemeClr val="hlink"/>
                </a:solidFill>
                <a:hlinkClick r:id="rId6"/>
              </a:rPr>
              <a:t>kinsleymh@madisoncity.k12.al.us</a:t>
            </a:r>
            <a:r>
              <a:rPr lang="en" sz="2000">
                <a:solidFill>
                  <a:schemeClr val="accent1"/>
                </a:solidFill>
              </a:rPr>
              <a:t>  </a:t>
            </a:r>
            <a:endParaRPr sz="1700">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 name="Shape 82"/>
        <p:cNvGrpSpPr/>
        <p:nvPr/>
      </p:nvGrpSpPr>
      <p:grpSpPr>
        <a:xfrm>
          <a:off x="0" y="0"/>
          <a:ext cx="0" cy="0"/>
          <a:chOff x="0" y="0"/>
          <a:chExt cx="0" cy="0"/>
        </a:xfrm>
      </p:grpSpPr>
      <p:sp>
        <p:nvSpPr>
          <p:cNvPr id="83" name="Google Shape;83;p1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NHS Oath</a:t>
            </a:r>
            <a:endParaRPr/>
          </a:p>
        </p:txBody>
      </p:sp>
      <p:sp>
        <p:nvSpPr>
          <p:cNvPr id="84" name="Google Shape;84;p16"/>
          <p:cNvSpPr txBox="1"/>
          <p:nvPr/>
        </p:nvSpPr>
        <p:spPr>
          <a:xfrm>
            <a:off x="523525" y="1504394"/>
            <a:ext cx="7886700" cy="3263400"/>
          </a:xfrm>
          <a:prstGeom prst="rect">
            <a:avLst/>
          </a:prstGeom>
          <a:noFill/>
          <a:ln>
            <a:noFill/>
          </a:ln>
        </p:spPr>
        <p:txBody>
          <a:bodyPr anchorCtr="0" anchor="t" bIns="34275" lIns="68575" spcFirstLastPara="1" rIns="68575" wrap="square" tIns="34275">
            <a:normAutofit/>
          </a:bodyPr>
          <a:lstStyle/>
          <a:p>
            <a:pPr indent="-196850" lvl="0" marL="177800" rtl="0" algn="l">
              <a:lnSpc>
                <a:spcPct val="90000"/>
              </a:lnSpc>
              <a:spcBef>
                <a:spcPts val="0"/>
              </a:spcBef>
              <a:spcAft>
                <a:spcPts val="0"/>
              </a:spcAft>
              <a:buClr>
                <a:schemeClr val="dk1"/>
              </a:buClr>
              <a:buSzPts val="2500"/>
              <a:buFont typeface="Roboto"/>
              <a:buChar char="●"/>
            </a:pPr>
            <a:r>
              <a:rPr b="1" lang="en" sz="1700">
                <a:solidFill>
                  <a:schemeClr val="dk1"/>
                </a:solidFill>
                <a:latin typeface="Roboto"/>
                <a:ea typeface="Roboto"/>
                <a:cs typeface="Roboto"/>
                <a:sym typeface="Roboto"/>
              </a:rPr>
              <a:t>I pledge to maintain high scholastic standing,</a:t>
            </a:r>
            <a:endParaRPr b="1" sz="1700">
              <a:solidFill>
                <a:schemeClr val="dk1"/>
              </a:solidFill>
              <a:latin typeface="Roboto"/>
              <a:ea typeface="Roboto"/>
              <a:cs typeface="Roboto"/>
              <a:sym typeface="Roboto"/>
            </a:endParaRPr>
          </a:p>
          <a:p>
            <a:pPr indent="-196850" lvl="0" marL="177800" rtl="0" algn="l">
              <a:lnSpc>
                <a:spcPct val="90000"/>
              </a:lnSpc>
              <a:spcBef>
                <a:spcPts val="800"/>
              </a:spcBef>
              <a:spcAft>
                <a:spcPts val="0"/>
              </a:spcAft>
              <a:buClr>
                <a:schemeClr val="dk1"/>
              </a:buClr>
              <a:buSzPts val="2500"/>
              <a:buFont typeface="Roboto"/>
              <a:buChar char="●"/>
            </a:pPr>
            <a:r>
              <a:rPr b="1" lang="en" sz="1700">
                <a:solidFill>
                  <a:schemeClr val="dk1"/>
                </a:solidFill>
                <a:latin typeface="Roboto"/>
                <a:ea typeface="Roboto"/>
                <a:cs typeface="Roboto"/>
                <a:sym typeface="Roboto"/>
              </a:rPr>
              <a:t> To endeavor intelligently and courageously to be a leader,</a:t>
            </a:r>
            <a:endParaRPr b="1" sz="1700">
              <a:solidFill>
                <a:schemeClr val="dk1"/>
              </a:solidFill>
              <a:latin typeface="Roboto"/>
              <a:ea typeface="Roboto"/>
              <a:cs typeface="Roboto"/>
              <a:sym typeface="Roboto"/>
            </a:endParaRPr>
          </a:p>
          <a:p>
            <a:pPr indent="-196850" lvl="0" marL="177800" rtl="0" algn="l">
              <a:lnSpc>
                <a:spcPct val="90000"/>
              </a:lnSpc>
              <a:spcBef>
                <a:spcPts val="800"/>
              </a:spcBef>
              <a:spcAft>
                <a:spcPts val="0"/>
              </a:spcAft>
              <a:buClr>
                <a:schemeClr val="dk1"/>
              </a:buClr>
              <a:buSzPts val="2500"/>
              <a:buFont typeface="Roboto"/>
              <a:buChar char="●"/>
            </a:pPr>
            <a:r>
              <a:rPr b="1" lang="en" sz="1700">
                <a:solidFill>
                  <a:schemeClr val="dk1"/>
                </a:solidFill>
                <a:latin typeface="Roboto"/>
                <a:ea typeface="Roboto"/>
                <a:cs typeface="Roboto"/>
                <a:sym typeface="Roboto"/>
              </a:rPr>
              <a:t> To give of myself freely in service to others, </a:t>
            </a:r>
            <a:endParaRPr b="1" sz="1700">
              <a:solidFill>
                <a:schemeClr val="dk1"/>
              </a:solidFill>
              <a:latin typeface="Roboto"/>
              <a:ea typeface="Roboto"/>
              <a:cs typeface="Roboto"/>
              <a:sym typeface="Roboto"/>
            </a:endParaRPr>
          </a:p>
          <a:p>
            <a:pPr indent="-196850" lvl="0" marL="177800" rtl="0" algn="l">
              <a:lnSpc>
                <a:spcPct val="90000"/>
              </a:lnSpc>
              <a:spcBef>
                <a:spcPts val="800"/>
              </a:spcBef>
              <a:spcAft>
                <a:spcPts val="0"/>
              </a:spcAft>
              <a:buClr>
                <a:schemeClr val="dk1"/>
              </a:buClr>
              <a:buSzPts val="2500"/>
              <a:buFont typeface="Roboto"/>
              <a:buChar char="●"/>
            </a:pPr>
            <a:r>
              <a:rPr b="1" lang="en" sz="1700">
                <a:solidFill>
                  <a:schemeClr val="dk1"/>
                </a:solidFill>
                <a:latin typeface="Roboto"/>
                <a:ea typeface="Roboto"/>
                <a:cs typeface="Roboto"/>
                <a:sym typeface="Roboto"/>
              </a:rPr>
              <a:t>And to hold as fundamental and worthy an untarnished character.</a:t>
            </a:r>
            <a:endParaRPr b="1" sz="1700">
              <a:solidFill>
                <a:schemeClr val="dk1"/>
              </a:solidFill>
              <a:latin typeface="Roboto"/>
              <a:ea typeface="Roboto"/>
              <a:cs typeface="Roboto"/>
              <a:sym typeface="Roboto"/>
            </a:endParaRPr>
          </a:p>
          <a:p>
            <a:pPr indent="-196850" lvl="0" marL="177800" rtl="0" algn="l">
              <a:lnSpc>
                <a:spcPct val="90000"/>
              </a:lnSpc>
              <a:spcBef>
                <a:spcPts val="800"/>
              </a:spcBef>
              <a:spcAft>
                <a:spcPts val="0"/>
              </a:spcAft>
              <a:buClr>
                <a:schemeClr val="dk1"/>
              </a:buClr>
              <a:buSzPts val="2500"/>
              <a:buFont typeface="Roboto"/>
              <a:buChar char="●"/>
            </a:pPr>
            <a:r>
              <a:rPr b="1" lang="en" sz="1700">
                <a:solidFill>
                  <a:schemeClr val="dk1"/>
                </a:solidFill>
                <a:latin typeface="Roboto"/>
                <a:ea typeface="Roboto"/>
                <a:cs typeface="Roboto"/>
                <a:sym typeface="Roboto"/>
              </a:rPr>
              <a:t> In so doing, I shall prove myself worthy</a:t>
            </a:r>
            <a:endParaRPr b="1" sz="1700">
              <a:solidFill>
                <a:schemeClr val="dk1"/>
              </a:solidFill>
              <a:latin typeface="Roboto"/>
              <a:ea typeface="Roboto"/>
              <a:cs typeface="Roboto"/>
              <a:sym typeface="Roboto"/>
            </a:endParaRPr>
          </a:p>
          <a:p>
            <a:pPr indent="-196850" lvl="0" marL="177800" rtl="0" algn="l">
              <a:lnSpc>
                <a:spcPct val="90000"/>
              </a:lnSpc>
              <a:spcBef>
                <a:spcPts val="800"/>
              </a:spcBef>
              <a:spcAft>
                <a:spcPts val="1200"/>
              </a:spcAft>
              <a:buClr>
                <a:schemeClr val="dk1"/>
              </a:buClr>
              <a:buSzPts val="2500"/>
              <a:buFont typeface="Roboto"/>
              <a:buChar char="●"/>
            </a:pPr>
            <a:r>
              <a:rPr b="1" lang="en" sz="1700">
                <a:solidFill>
                  <a:schemeClr val="dk1"/>
                </a:solidFill>
                <a:latin typeface="Roboto"/>
                <a:ea typeface="Roboto"/>
                <a:cs typeface="Roboto"/>
                <a:sym typeface="Roboto"/>
              </a:rPr>
              <a:t> Of a place in the National Honor Society</a:t>
            </a:r>
            <a:endParaRPr b="1" sz="1700">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Membership R</a:t>
            </a:r>
            <a:r>
              <a:rPr lang="en"/>
              <a:t>equirements</a:t>
            </a:r>
            <a:endParaRPr/>
          </a:p>
        </p:txBody>
      </p:sp>
      <p:sp>
        <p:nvSpPr>
          <p:cNvPr id="90" name="Google Shape;90;p17"/>
          <p:cNvSpPr txBox="1"/>
          <p:nvPr>
            <p:ph idx="1" type="body"/>
          </p:nvPr>
        </p:nvSpPr>
        <p:spPr>
          <a:xfrm>
            <a:off x="311700" y="1423150"/>
            <a:ext cx="8520600" cy="36084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Clr>
                <a:schemeClr val="accent1"/>
              </a:buClr>
              <a:buSzPts val="1700"/>
              <a:buChar char="❖"/>
            </a:pPr>
            <a:r>
              <a:rPr lang="en" sz="1700">
                <a:solidFill>
                  <a:schemeClr val="accent1"/>
                </a:solidFill>
              </a:rPr>
              <a:t>Complete 20 service hours by Apri</a:t>
            </a:r>
            <a:r>
              <a:rPr lang="en" sz="1700">
                <a:solidFill>
                  <a:schemeClr val="accent1"/>
                </a:solidFill>
              </a:rPr>
              <a:t>l</a:t>
            </a:r>
            <a:endParaRPr sz="1700">
              <a:solidFill>
                <a:schemeClr val="accent1"/>
              </a:solidFill>
            </a:endParaRPr>
          </a:p>
          <a:p>
            <a:pPr indent="-336550" lvl="1" marL="914400" rtl="0" algn="l">
              <a:spcBef>
                <a:spcPts val="0"/>
              </a:spcBef>
              <a:spcAft>
                <a:spcPts val="0"/>
              </a:spcAft>
              <a:buClr>
                <a:schemeClr val="accent1"/>
              </a:buClr>
              <a:buSzPts val="1700"/>
              <a:buChar char="➢"/>
            </a:pPr>
            <a:r>
              <a:rPr lang="en" sz="1700">
                <a:solidFill>
                  <a:schemeClr val="accent1"/>
                </a:solidFill>
              </a:rPr>
              <a:t>Save all physical copies of completed service hour sheets to turn in by April </a:t>
            </a:r>
            <a:endParaRPr sz="1700">
              <a:solidFill>
                <a:schemeClr val="accent1"/>
              </a:solidFill>
            </a:endParaRPr>
          </a:p>
          <a:p>
            <a:pPr indent="-336550" lvl="1" marL="914400" rtl="0" algn="l">
              <a:spcBef>
                <a:spcPts val="0"/>
              </a:spcBef>
              <a:spcAft>
                <a:spcPts val="0"/>
              </a:spcAft>
              <a:buClr>
                <a:schemeClr val="accent1"/>
              </a:buClr>
              <a:buSzPts val="1700"/>
              <a:buChar char="➢"/>
            </a:pPr>
            <a:r>
              <a:rPr lang="en" sz="1700">
                <a:solidFill>
                  <a:schemeClr val="accent1"/>
                </a:solidFill>
              </a:rPr>
              <a:t>Scan and keep duplicate copies of your original service hour sheets to have for proof if the original copies get lost in the submitting process.</a:t>
            </a:r>
            <a:endParaRPr sz="1700">
              <a:solidFill>
                <a:schemeClr val="accent1"/>
              </a:solidFill>
            </a:endParaRPr>
          </a:p>
          <a:p>
            <a:pPr indent="-336550" lvl="0" marL="457200" rtl="0" algn="l">
              <a:spcBef>
                <a:spcPts val="0"/>
              </a:spcBef>
              <a:spcAft>
                <a:spcPts val="0"/>
              </a:spcAft>
              <a:buClr>
                <a:schemeClr val="accent1"/>
              </a:buClr>
              <a:buSzPts val="1700"/>
              <a:buChar char="❖"/>
            </a:pPr>
            <a:r>
              <a:rPr lang="en" sz="1700">
                <a:solidFill>
                  <a:schemeClr val="accent1"/>
                </a:solidFill>
              </a:rPr>
              <a:t>Maintain a weighted 3.7 GPA throughout the school year</a:t>
            </a:r>
            <a:endParaRPr sz="1700">
              <a:solidFill>
                <a:schemeClr val="accent1"/>
              </a:solidFill>
            </a:endParaRPr>
          </a:p>
          <a:p>
            <a:pPr indent="-336550" lvl="0" marL="457200" rtl="0" algn="l">
              <a:spcBef>
                <a:spcPts val="0"/>
              </a:spcBef>
              <a:spcAft>
                <a:spcPts val="0"/>
              </a:spcAft>
              <a:buClr>
                <a:schemeClr val="accent1"/>
              </a:buClr>
              <a:buSzPts val="1700"/>
              <a:buChar char="❖"/>
            </a:pPr>
            <a:r>
              <a:rPr lang="en" sz="1700">
                <a:solidFill>
                  <a:schemeClr val="accent1"/>
                </a:solidFill>
              </a:rPr>
              <a:t>Attend the mandatory monthly meetings</a:t>
            </a:r>
            <a:endParaRPr sz="1700">
              <a:solidFill>
                <a:schemeClr val="accent1"/>
              </a:solidFill>
            </a:endParaRPr>
          </a:p>
          <a:p>
            <a:pPr indent="-336550" lvl="1" marL="914400" rtl="0" algn="l">
              <a:spcBef>
                <a:spcPts val="0"/>
              </a:spcBef>
              <a:spcAft>
                <a:spcPts val="0"/>
              </a:spcAft>
              <a:buClr>
                <a:schemeClr val="accent1"/>
              </a:buClr>
              <a:buSzPts val="1700"/>
              <a:buChar char="➢"/>
            </a:pPr>
            <a:r>
              <a:rPr lang="en" sz="1700">
                <a:solidFill>
                  <a:schemeClr val="accent1"/>
                </a:solidFill>
              </a:rPr>
              <a:t>Attendance QR code is the last slide of every meeting</a:t>
            </a:r>
            <a:endParaRPr sz="1700">
              <a:solidFill>
                <a:schemeClr val="accent1"/>
              </a:solidFill>
            </a:endParaRPr>
          </a:p>
          <a:p>
            <a:pPr indent="-336550" lvl="1" marL="914400" rtl="0" algn="l">
              <a:spcBef>
                <a:spcPts val="0"/>
              </a:spcBef>
              <a:spcAft>
                <a:spcPts val="0"/>
              </a:spcAft>
              <a:buClr>
                <a:schemeClr val="accent1"/>
              </a:buClr>
              <a:buSzPts val="1700"/>
              <a:buChar char="➢"/>
            </a:pPr>
            <a:r>
              <a:rPr lang="en" sz="1700">
                <a:solidFill>
                  <a:schemeClr val="accent1"/>
                </a:solidFill>
              </a:rPr>
              <a:t>2 excused </a:t>
            </a:r>
            <a:r>
              <a:rPr lang="en" sz="1700">
                <a:solidFill>
                  <a:schemeClr val="accent1"/>
                </a:solidFill>
              </a:rPr>
              <a:t>absences</a:t>
            </a:r>
            <a:r>
              <a:rPr lang="en" sz="1700">
                <a:solidFill>
                  <a:schemeClr val="accent1"/>
                </a:solidFill>
              </a:rPr>
              <a:t> allowed </a:t>
            </a:r>
            <a:endParaRPr sz="1700">
              <a:solidFill>
                <a:schemeClr val="accent1"/>
              </a:solidFill>
            </a:endParaRPr>
          </a:p>
          <a:p>
            <a:pPr indent="-336550" lvl="2" marL="1371600" rtl="0" algn="l">
              <a:spcBef>
                <a:spcPts val="0"/>
              </a:spcBef>
              <a:spcAft>
                <a:spcPts val="0"/>
              </a:spcAft>
              <a:buClr>
                <a:schemeClr val="accent1"/>
              </a:buClr>
              <a:buSzPts val="1700"/>
              <a:buChar char="■"/>
            </a:pPr>
            <a:r>
              <a:rPr lang="en" sz="1700">
                <a:solidFill>
                  <a:schemeClr val="accent1"/>
                </a:solidFill>
              </a:rPr>
              <a:t>Complete the Absence Form that is sent out in the GroupMe</a:t>
            </a:r>
            <a:endParaRPr sz="1700">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Community Service</a:t>
            </a:r>
            <a:endParaRPr/>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p:txBody>
      </p:sp>
      <p:sp>
        <p:nvSpPr>
          <p:cNvPr id="96" name="Google Shape;96;p18"/>
          <p:cNvSpPr txBox="1"/>
          <p:nvPr>
            <p:ph idx="1" type="body"/>
          </p:nvPr>
        </p:nvSpPr>
        <p:spPr>
          <a:xfrm>
            <a:off x="4572000" y="246600"/>
            <a:ext cx="4166400" cy="4650300"/>
          </a:xfrm>
          <a:prstGeom prst="rect">
            <a:avLst/>
          </a:prstGeom>
        </p:spPr>
        <p:txBody>
          <a:bodyPr anchorCtr="0" anchor="t" bIns="91425" lIns="91425" spcFirstLastPara="1" rIns="91425" wrap="square" tIns="91425">
            <a:normAutofit/>
          </a:bodyPr>
          <a:lstStyle/>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Must be unpaid volunteer work that helps the community</a:t>
            </a:r>
            <a:endParaRPr sz="1700">
              <a:solidFill>
                <a:schemeClr val="accent1"/>
              </a:solidFill>
            </a:endParaRPr>
          </a:p>
          <a:p>
            <a:pPr indent="-336550" lvl="1" marL="914400" rtl="0" algn="l">
              <a:lnSpc>
                <a:spcPct val="150000"/>
              </a:lnSpc>
              <a:spcBef>
                <a:spcPts val="0"/>
              </a:spcBef>
              <a:spcAft>
                <a:spcPts val="0"/>
              </a:spcAft>
              <a:buClr>
                <a:schemeClr val="accent1"/>
              </a:buClr>
              <a:buSzPts val="1700"/>
              <a:buChar char="➢"/>
            </a:pPr>
            <a:r>
              <a:rPr lang="en" sz="1700">
                <a:solidFill>
                  <a:schemeClr val="accent1"/>
                </a:solidFill>
              </a:rPr>
              <a:t>What DOES NOT count: paid work, tutoring and/or babysitting a family member</a:t>
            </a:r>
            <a:endParaRPr sz="1700">
              <a:solidFill>
                <a:schemeClr val="accent1"/>
              </a:solidFill>
            </a:endParaRPr>
          </a:p>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Double-dipping allowed for this year </a:t>
            </a:r>
            <a:endParaRPr sz="1700">
              <a:solidFill>
                <a:schemeClr val="accent1"/>
              </a:solidFill>
            </a:endParaRPr>
          </a:p>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Hours will NOT be accepted without proper documentation!</a:t>
            </a:r>
            <a:endParaRPr sz="1700">
              <a:solidFill>
                <a:schemeClr val="accent1"/>
              </a:solidFill>
            </a:endParaRPr>
          </a:p>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Keep all original service hour record sheets and their duplicate copies in a safe place until the April deadline.</a:t>
            </a:r>
            <a:endParaRPr sz="1700">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Service Hours Guidelines:</a:t>
            </a:r>
            <a:endParaRPr/>
          </a:p>
        </p:txBody>
      </p:sp>
      <p:sp>
        <p:nvSpPr>
          <p:cNvPr id="102" name="Google Shape;102;p19"/>
          <p:cNvSpPr txBox="1"/>
          <p:nvPr>
            <p:ph idx="1" type="body"/>
          </p:nvPr>
        </p:nvSpPr>
        <p:spPr>
          <a:xfrm>
            <a:off x="311700" y="1376425"/>
            <a:ext cx="8520600" cy="3935400"/>
          </a:xfrm>
          <a:prstGeom prst="rect">
            <a:avLst/>
          </a:prstGeom>
        </p:spPr>
        <p:txBody>
          <a:bodyPr anchorCtr="0" anchor="t" bIns="91425" lIns="91425" spcFirstLastPara="1" rIns="91425" wrap="square" tIns="91425">
            <a:normAutofit fontScale="92500"/>
          </a:bodyPr>
          <a:lstStyle/>
          <a:p>
            <a:pPr indent="-340201" lvl="0" marL="457200" rtl="0" algn="l">
              <a:lnSpc>
                <a:spcPct val="150000"/>
              </a:lnSpc>
              <a:spcBef>
                <a:spcPts val="0"/>
              </a:spcBef>
              <a:spcAft>
                <a:spcPts val="0"/>
              </a:spcAft>
              <a:buClr>
                <a:schemeClr val="accent1"/>
              </a:buClr>
              <a:buSzPct val="100000"/>
              <a:buChar char="❖"/>
            </a:pPr>
            <a:r>
              <a:rPr b="1" lang="en" sz="1900">
                <a:solidFill>
                  <a:schemeClr val="accent1"/>
                </a:solidFill>
              </a:rPr>
              <a:t>Hold on to your service hour forms - You will turn in all your forms in April.</a:t>
            </a:r>
            <a:endParaRPr b="1" sz="1900">
              <a:solidFill>
                <a:schemeClr val="accent1"/>
              </a:solidFill>
            </a:endParaRPr>
          </a:p>
          <a:p>
            <a:pPr indent="-340201" lvl="0" marL="457200" rtl="0" algn="l">
              <a:lnSpc>
                <a:spcPct val="150000"/>
              </a:lnSpc>
              <a:spcBef>
                <a:spcPts val="0"/>
              </a:spcBef>
              <a:spcAft>
                <a:spcPts val="0"/>
              </a:spcAft>
              <a:buClr>
                <a:schemeClr val="accent1"/>
              </a:buClr>
              <a:buSzPct val="100000"/>
              <a:buChar char="❖"/>
            </a:pPr>
            <a:r>
              <a:rPr lang="en" sz="1900">
                <a:solidFill>
                  <a:schemeClr val="accent1"/>
                </a:solidFill>
              </a:rPr>
              <a:t>20 Service hours must be completed by the first week of April</a:t>
            </a:r>
            <a:endParaRPr sz="1900">
              <a:solidFill>
                <a:schemeClr val="accent1"/>
              </a:solidFill>
            </a:endParaRPr>
          </a:p>
          <a:p>
            <a:pPr indent="-340201" lvl="0" marL="457200" rtl="0" algn="l">
              <a:lnSpc>
                <a:spcPct val="150000"/>
              </a:lnSpc>
              <a:spcBef>
                <a:spcPts val="0"/>
              </a:spcBef>
              <a:spcAft>
                <a:spcPts val="0"/>
              </a:spcAft>
              <a:buClr>
                <a:schemeClr val="accent1"/>
              </a:buClr>
              <a:buSzPct val="100000"/>
              <a:buChar char="❖"/>
            </a:pPr>
            <a:r>
              <a:rPr lang="en" sz="1900">
                <a:solidFill>
                  <a:schemeClr val="accent1"/>
                </a:solidFill>
              </a:rPr>
              <a:t>10 hour caps are placed upon the following service activities:</a:t>
            </a:r>
            <a:endParaRPr sz="1900">
              <a:solidFill>
                <a:schemeClr val="accent1"/>
              </a:solidFill>
            </a:endParaRPr>
          </a:p>
          <a:p>
            <a:pPr indent="-340201" lvl="1" marL="914400" rtl="0" algn="l">
              <a:lnSpc>
                <a:spcPct val="150000"/>
              </a:lnSpc>
              <a:spcBef>
                <a:spcPts val="0"/>
              </a:spcBef>
              <a:spcAft>
                <a:spcPts val="0"/>
              </a:spcAft>
              <a:buClr>
                <a:schemeClr val="accent1"/>
              </a:buClr>
              <a:buSzPct val="100000"/>
              <a:buChar char="➢"/>
            </a:pPr>
            <a:r>
              <a:rPr lang="en" sz="1900">
                <a:solidFill>
                  <a:schemeClr val="accent1"/>
                </a:solidFill>
              </a:rPr>
              <a:t>Summer Hours (June-July)</a:t>
            </a:r>
            <a:endParaRPr sz="1900">
              <a:solidFill>
                <a:schemeClr val="accent1"/>
              </a:solidFill>
            </a:endParaRPr>
          </a:p>
          <a:p>
            <a:pPr indent="-340201" lvl="1" marL="914400" rtl="0" algn="l">
              <a:lnSpc>
                <a:spcPct val="150000"/>
              </a:lnSpc>
              <a:spcBef>
                <a:spcPts val="0"/>
              </a:spcBef>
              <a:spcAft>
                <a:spcPts val="0"/>
              </a:spcAft>
              <a:buClr>
                <a:schemeClr val="accent1"/>
              </a:buClr>
              <a:buSzPct val="100000"/>
              <a:buChar char="➢"/>
            </a:pPr>
            <a:r>
              <a:rPr lang="en" sz="1900">
                <a:solidFill>
                  <a:schemeClr val="accent1"/>
                </a:solidFill>
              </a:rPr>
              <a:t>Weekly Religious Events</a:t>
            </a:r>
            <a:endParaRPr sz="1900">
              <a:solidFill>
                <a:schemeClr val="accent1"/>
              </a:solidFill>
            </a:endParaRPr>
          </a:p>
          <a:p>
            <a:pPr indent="-340201" lvl="1" marL="914400" rtl="0" algn="l">
              <a:lnSpc>
                <a:spcPct val="150000"/>
              </a:lnSpc>
              <a:spcBef>
                <a:spcPts val="0"/>
              </a:spcBef>
              <a:spcAft>
                <a:spcPts val="0"/>
              </a:spcAft>
              <a:buClr>
                <a:schemeClr val="accent1"/>
              </a:buClr>
              <a:buSzPct val="100000"/>
              <a:buChar char="➢"/>
            </a:pPr>
            <a:r>
              <a:rPr lang="en" sz="1900">
                <a:solidFill>
                  <a:schemeClr val="accent1"/>
                </a:solidFill>
              </a:rPr>
              <a:t>Donations</a:t>
            </a:r>
            <a:endParaRPr sz="1900">
              <a:solidFill>
                <a:schemeClr val="accent1"/>
              </a:solidFill>
            </a:endParaRPr>
          </a:p>
          <a:p>
            <a:pPr indent="-340201" lvl="0" marL="457200" rtl="0" algn="l">
              <a:lnSpc>
                <a:spcPct val="150000"/>
              </a:lnSpc>
              <a:spcBef>
                <a:spcPts val="0"/>
              </a:spcBef>
              <a:spcAft>
                <a:spcPts val="0"/>
              </a:spcAft>
              <a:buClr>
                <a:schemeClr val="accent1"/>
              </a:buClr>
              <a:buSzPct val="100000"/>
              <a:buChar char="❖"/>
            </a:pPr>
            <a:r>
              <a:rPr lang="en" sz="1900">
                <a:solidFill>
                  <a:schemeClr val="accent1"/>
                </a:solidFill>
              </a:rPr>
              <a:t>You must utilize the Service Hour Form on the JC Website</a:t>
            </a:r>
            <a:endParaRPr sz="1900">
              <a:solidFill>
                <a:schemeClr val="accent1"/>
              </a:solidFill>
            </a:endParaRPr>
          </a:p>
          <a:p>
            <a:pPr indent="-340201" lvl="1" marL="914400" rtl="0" algn="l">
              <a:lnSpc>
                <a:spcPct val="150000"/>
              </a:lnSpc>
              <a:spcBef>
                <a:spcPts val="0"/>
              </a:spcBef>
              <a:spcAft>
                <a:spcPts val="0"/>
              </a:spcAft>
              <a:buClr>
                <a:schemeClr val="accent1"/>
              </a:buClr>
              <a:buSzPct val="100000"/>
              <a:buChar char="➢"/>
            </a:pPr>
            <a:r>
              <a:rPr lang="en" sz="1900">
                <a:solidFill>
                  <a:schemeClr val="accent1"/>
                </a:solidFill>
              </a:rPr>
              <a:t>Hours not documented with supervisor signature will not be counted!</a:t>
            </a:r>
            <a:endParaRPr sz="1900">
              <a:solidFill>
                <a:schemeClr val="accent1"/>
              </a:solidFill>
            </a:endParaRPr>
          </a:p>
          <a:p>
            <a:pPr indent="0" lvl="0" marL="457200" rtl="0" algn="l">
              <a:spcBef>
                <a:spcPts val="1200"/>
              </a:spcBef>
              <a:spcAft>
                <a:spcPts val="1200"/>
              </a:spcAft>
              <a:buNone/>
            </a:pPr>
            <a:r>
              <a:t/>
            </a:r>
            <a:endParaRPr sz="1700">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nvSpPr>
        <p:spPr>
          <a:xfrm>
            <a:off x="414625" y="324975"/>
            <a:ext cx="896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108" name="Google Shape;108;p20"/>
          <p:cNvPicPr preferRelativeResize="0"/>
          <p:nvPr/>
        </p:nvPicPr>
        <p:blipFill>
          <a:blip r:embed="rId3">
            <a:alphaModFix/>
          </a:blip>
          <a:stretch>
            <a:fillRect/>
          </a:stretch>
        </p:blipFill>
        <p:spPr>
          <a:xfrm>
            <a:off x="4474028" y="0"/>
            <a:ext cx="3974533" cy="5143501"/>
          </a:xfrm>
          <a:prstGeom prst="rect">
            <a:avLst/>
          </a:prstGeom>
          <a:noFill/>
          <a:ln>
            <a:noFill/>
          </a:ln>
        </p:spPr>
      </p:pic>
      <p:sp>
        <p:nvSpPr>
          <p:cNvPr id="109" name="Google Shape;109;p20"/>
          <p:cNvSpPr txBox="1"/>
          <p:nvPr>
            <p:ph type="title"/>
          </p:nvPr>
        </p:nvSpPr>
        <p:spPr>
          <a:xfrm>
            <a:off x="311725" y="500925"/>
            <a:ext cx="3237900" cy="2508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Community Service Form: </a:t>
            </a:r>
            <a:endParaRPr/>
          </a:p>
          <a:p>
            <a:pPr indent="0" lvl="0" marL="0" rtl="0" algn="l">
              <a:spcBef>
                <a:spcPts val="0"/>
              </a:spcBef>
              <a:spcAft>
                <a:spcPts val="0"/>
              </a:spcAft>
              <a:buNone/>
            </a:pPr>
            <a:r>
              <a:t/>
            </a:r>
            <a:endParaRPr sz="2466"/>
          </a:p>
          <a:p>
            <a:pPr indent="0" lvl="0" marL="0" rtl="0" algn="l">
              <a:spcBef>
                <a:spcPts val="0"/>
              </a:spcBef>
              <a:spcAft>
                <a:spcPts val="0"/>
              </a:spcAft>
              <a:buNone/>
            </a:pPr>
            <a:r>
              <a:rPr lang="en" sz="2466"/>
              <a:t>L</a:t>
            </a:r>
            <a:r>
              <a:rPr lang="en" sz="2466"/>
              <a:t>inked on the JC website → Clubs and Organizations → NHS</a:t>
            </a:r>
            <a:endParaRPr sz="2466"/>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#1 Nights of Santa - Earlyworks</a:t>
            </a:r>
            <a:endParaRPr/>
          </a:p>
        </p:txBody>
      </p:sp>
      <p:sp>
        <p:nvSpPr>
          <p:cNvPr id="115" name="Google Shape;115;p21"/>
          <p:cNvSpPr txBox="1"/>
          <p:nvPr>
            <p:ph idx="1" type="body"/>
          </p:nvPr>
        </p:nvSpPr>
        <p:spPr>
          <a:xfrm>
            <a:off x="311700" y="1505700"/>
            <a:ext cx="7645200" cy="30762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Clr>
                <a:schemeClr val="accent1"/>
              </a:buClr>
              <a:buSzPts val="1700"/>
              <a:buChar char="❖"/>
            </a:pPr>
            <a:r>
              <a:rPr lang="en" sz="1700">
                <a:solidFill>
                  <a:schemeClr val="accent1"/>
                </a:solidFill>
              </a:rPr>
              <a:t>Dates and times- Thu, Dec 5th- Mon, Dec 23rd, 4:30-9:00 pm</a:t>
            </a:r>
            <a:endParaRPr sz="1700">
              <a:solidFill>
                <a:schemeClr val="accent1"/>
              </a:solidFill>
            </a:endParaRPr>
          </a:p>
          <a:p>
            <a:pPr indent="-336550" lvl="0" marL="457200" rtl="0" algn="l">
              <a:spcBef>
                <a:spcPts val="0"/>
              </a:spcBef>
              <a:spcAft>
                <a:spcPts val="0"/>
              </a:spcAft>
              <a:buClr>
                <a:schemeClr val="accent1"/>
              </a:buClr>
              <a:buSzPts val="1700"/>
              <a:buChar char="❖"/>
            </a:pPr>
            <a:r>
              <a:rPr lang="en" sz="1700">
                <a:solidFill>
                  <a:schemeClr val="accent1"/>
                </a:solidFill>
              </a:rPr>
              <a:t>Jobs include Elf stations and costume characters. Spots are going fast!</a:t>
            </a:r>
            <a:endParaRPr sz="1700">
              <a:solidFill>
                <a:schemeClr val="accent1"/>
              </a:solidFill>
            </a:endParaRPr>
          </a:p>
          <a:p>
            <a:pPr indent="-336550" lvl="0" marL="457200" rtl="0" algn="l">
              <a:spcBef>
                <a:spcPts val="0"/>
              </a:spcBef>
              <a:spcAft>
                <a:spcPts val="0"/>
              </a:spcAft>
              <a:buClr>
                <a:schemeClr val="accent1"/>
              </a:buClr>
              <a:buSzPts val="1700"/>
              <a:buChar char="❖"/>
            </a:pPr>
            <a:r>
              <a:rPr lang="en" sz="1700">
                <a:solidFill>
                  <a:schemeClr val="accent1"/>
                </a:solidFill>
              </a:rPr>
              <a:t>Link to sign up: </a:t>
            </a:r>
            <a:r>
              <a:rPr lang="en" u="sng">
                <a:solidFill>
                  <a:srgbClr val="1155CC"/>
                </a:solidFill>
                <a:highlight>
                  <a:srgbClr val="FFFFFF"/>
                </a:highlight>
                <a:hlinkClick r:id="rId3">
                  <a:extLst>
                    <a:ext uri="{A12FA001-AC4F-418D-AE19-62706E023703}">
                      <ahyp:hlinkClr val="tx"/>
                    </a:ext>
                  </a:extLst>
                </a:hlinkClick>
              </a:rPr>
              <a:t>https://dash.pointapp.org/events/105512</a:t>
            </a:r>
            <a:endParaRPr sz="1900">
              <a:solidFill>
                <a:schemeClr val="accent1"/>
              </a:solidFill>
            </a:endParaRPr>
          </a:p>
          <a:p>
            <a:pPr indent="0" lvl="0" marL="0" rtl="0" algn="l">
              <a:spcBef>
                <a:spcPts val="1200"/>
              </a:spcBef>
              <a:spcAft>
                <a:spcPts val="0"/>
              </a:spcAft>
              <a:buNone/>
            </a:pPr>
            <a:r>
              <a:t/>
            </a:r>
            <a:endParaRPr sz="1700">
              <a:solidFill>
                <a:schemeClr val="accent1"/>
              </a:solidFill>
            </a:endParaRPr>
          </a:p>
          <a:p>
            <a:pPr indent="0" lvl="0" marL="0" rtl="0" algn="l">
              <a:spcBef>
                <a:spcPts val="1200"/>
              </a:spcBef>
              <a:spcAft>
                <a:spcPts val="0"/>
              </a:spcAft>
              <a:buNone/>
            </a:pPr>
            <a:r>
              <a:t/>
            </a:r>
            <a:endParaRPr sz="1400"/>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#2 Cavalry Hill Tree Planting</a:t>
            </a:r>
            <a:endParaRPr/>
          </a:p>
        </p:txBody>
      </p:sp>
      <p:sp>
        <p:nvSpPr>
          <p:cNvPr id="121" name="Google Shape;121;p22"/>
          <p:cNvSpPr txBox="1"/>
          <p:nvPr/>
        </p:nvSpPr>
        <p:spPr>
          <a:xfrm>
            <a:off x="440250" y="1659445"/>
            <a:ext cx="8263500" cy="38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sp>
        <p:nvSpPr>
          <p:cNvPr id="122" name="Google Shape;122;p22"/>
          <p:cNvSpPr txBox="1"/>
          <p:nvPr/>
        </p:nvSpPr>
        <p:spPr>
          <a:xfrm>
            <a:off x="172950" y="1453749"/>
            <a:ext cx="8798100" cy="3504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Volunteer with the Operation Green Team Foundation</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Join the Green Team at Cavalry hill to plant trees in the area.</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No </a:t>
            </a:r>
            <a:r>
              <a:rPr lang="en" sz="1700">
                <a:solidFill>
                  <a:schemeClr val="dk2"/>
                </a:solidFill>
                <a:latin typeface="Roboto"/>
                <a:ea typeface="Roboto"/>
                <a:cs typeface="Roboto"/>
                <a:sym typeface="Roboto"/>
              </a:rPr>
              <a:t>experience needed and all ages and groups are welcome to come at any time throughout the event.</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When: Saturday, December 7th, 10 AM - 12 PM.</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Where: 2900 Fairbanks Street Northwest Huntsville,  AL 35816</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More information: </a:t>
            </a:r>
            <a:r>
              <a:rPr lang="en" sz="1700" u="sng">
                <a:solidFill>
                  <a:schemeClr val="hlink"/>
                </a:solidFill>
                <a:latin typeface="Roboto"/>
                <a:ea typeface="Roboto"/>
                <a:cs typeface="Roboto"/>
                <a:sym typeface="Roboto"/>
                <a:hlinkClick r:id="rId3"/>
              </a:rPr>
              <a:t>https://www.volunteermatch.org/search/opp3861808.jsp</a:t>
            </a:r>
            <a:r>
              <a:rPr lang="en" sz="1700">
                <a:solidFill>
                  <a:schemeClr val="dk2"/>
                </a:solidFill>
                <a:latin typeface="Roboto"/>
                <a:ea typeface="Roboto"/>
                <a:cs typeface="Roboto"/>
                <a:sym typeface="Roboto"/>
              </a:rPr>
              <a:t> </a:t>
            </a:r>
            <a:endParaRPr sz="1700">
              <a:solidFill>
                <a:schemeClr val="dk2"/>
              </a:solidFill>
              <a:latin typeface="Roboto"/>
              <a:ea typeface="Roboto"/>
              <a:cs typeface="Roboto"/>
              <a:sym typeface="Roboto"/>
            </a:endParaRPr>
          </a:p>
          <a:p>
            <a:pPr indent="0" lvl="0" marL="457200" rtl="0" algn="l">
              <a:spcBef>
                <a:spcPts val="0"/>
              </a:spcBef>
              <a:spcAft>
                <a:spcPts val="0"/>
              </a:spcAft>
              <a:buNone/>
            </a:pPr>
            <a:r>
              <a:t/>
            </a:r>
            <a:endParaRPr sz="1700">
              <a:solidFill>
                <a:schemeClr val="dk2"/>
              </a:solidFill>
              <a:latin typeface="Roboto"/>
              <a:ea typeface="Roboto"/>
              <a:cs typeface="Roboto"/>
              <a:sym typeface="Roboto"/>
            </a:endParaRPr>
          </a:p>
          <a:p>
            <a:pPr indent="0" lvl="0" marL="0" rtl="0" algn="l">
              <a:spcBef>
                <a:spcPts val="0"/>
              </a:spcBef>
              <a:spcAft>
                <a:spcPts val="0"/>
              </a:spcAft>
              <a:buNone/>
            </a:pPr>
            <a:r>
              <a:t/>
            </a:r>
            <a:endParaRPr sz="1700">
              <a:solidFill>
                <a:schemeClr val="dk2"/>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#3 </a:t>
            </a:r>
            <a:r>
              <a:rPr lang="en"/>
              <a:t>Botanical Gardens</a:t>
            </a:r>
            <a:r>
              <a:rPr lang="en"/>
              <a:t> </a:t>
            </a:r>
            <a:endParaRPr/>
          </a:p>
        </p:txBody>
      </p:sp>
      <p:sp>
        <p:nvSpPr>
          <p:cNvPr id="128" name="Google Shape;128;p23"/>
          <p:cNvSpPr txBox="1"/>
          <p:nvPr/>
        </p:nvSpPr>
        <p:spPr>
          <a:xfrm>
            <a:off x="172950" y="1453749"/>
            <a:ext cx="8798100" cy="3504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Volunteer at the Garden through roles suc</a:t>
            </a:r>
            <a:r>
              <a:rPr lang="en" sz="1700">
                <a:solidFill>
                  <a:schemeClr val="dk2"/>
                </a:solidFill>
                <a:latin typeface="Roboto"/>
                <a:ea typeface="Roboto"/>
                <a:cs typeface="Roboto"/>
                <a:sym typeface="Roboto"/>
              </a:rPr>
              <a:t>h as</a:t>
            </a:r>
            <a:endParaRPr sz="1700">
              <a:solidFill>
                <a:schemeClr val="dk2"/>
              </a:solidFill>
              <a:latin typeface="Roboto"/>
              <a:ea typeface="Roboto"/>
              <a:cs typeface="Roboto"/>
              <a:sym typeface="Roboto"/>
            </a:endParaRPr>
          </a:p>
          <a:p>
            <a:pPr indent="-336550" lvl="0" marL="9144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Maintaining the foliage and plant decorations</a:t>
            </a:r>
            <a:endParaRPr sz="1700">
              <a:solidFill>
                <a:schemeClr val="dk2"/>
              </a:solidFill>
              <a:latin typeface="Roboto"/>
              <a:ea typeface="Roboto"/>
              <a:cs typeface="Roboto"/>
              <a:sym typeface="Roboto"/>
            </a:endParaRPr>
          </a:p>
          <a:p>
            <a:pPr indent="-336550" lvl="0" marL="9144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Setting up for the Galaxy of Lights</a:t>
            </a:r>
            <a:endParaRPr sz="1700">
              <a:solidFill>
                <a:schemeClr val="dk2"/>
              </a:solidFill>
              <a:latin typeface="Roboto"/>
              <a:ea typeface="Roboto"/>
              <a:cs typeface="Roboto"/>
              <a:sym typeface="Roboto"/>
            </a:endParaRPr>
          </a:p>
          <a:p>
            <a:pPr indent="-336550" lvl="0" marL="9144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Assisting and greeting guests</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You must be </a:t>
            </a:r>
            <a:r>
              <a:rPr lang="en" sz="1700">
                <a:solidFill>
                  <a:schemeClr val="dk2"/>
                </a:solidFill>
                <a:latin typeface="Roboto"/>
                <a:ea typeface="Roboto"/>
                <a:cs typeface="Roboto"/>
                <a:sym typeface="Roboto"/>
              </a:rPr>
              <a:t>at least</a:t>
            </a:r>
            <a:r>
              <a:rPr lang="en" sz="1700">
                <a:solidFill>
                  <a:schemeClr val="dk2"/>
                </a:solidFill>
                <a:latin typeface="Roboto"/>
                <a:ea typeface="Roboto"/>
                <a:cs typeface="Roboto"/>
                <a:sym typeface="Roboto"/>
              </a:rPr>
              <a:t> 15 to volunteer and have an adult. Anyone 16 and up can volunteer on their own.</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There is an application process. More details will be provided after acceptance</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More information: </a:t>
            </a:r>
            <a:r>
              <a:rPr lang="en" sz="1700" u="sng">
                <a:solidFill>
                  <a:schemeClr val="hlink"/>
                </a:solidFill>
                <a:latin typeface="Roboto"/>
                <a:ea typeface="Roboto"/>
                <a:cs typeface="Roboto"/>
                <a:sym typeface="Roboto"/>
                <a:hlinkClick r:id="rId3"/>
              </a:rPr>
              <a:t>https://hsvbg.org/get-involved/volunteer/</a:t>
            </a:r>
            <a:r>
              <a:rPr lang="en" sz="1700">
                <a:solidFill>
                  <a:schemeClr val="dk2"/>
                </a:solidFill>
                <a:latin typeface="Roboto"/>
                <a:ea typeface="Roboto"/>
                <a:cs typeface="Roboto"/>
                <a:sym typeface="Roboto"/>
              </a:rPr>
              <a:t> </a:t>
            </a:r>
            <a:endParaRPr sz="1700">
              <a:solidFill>
                <a:schemeClr val="dk2"/>
              </a:solidFill>
              <a:latin typeface="Roboto"/>
              <a:ea typeface="Roboto"/>
              <a:cs typeface="Roboto"/>
              <a:sym typeface="Roboto"/>
            </a:endParaRPr>
          </a:p>
          <a:p>
            <a:pPr indent="-336550" lvl="0" marL="457200" rtl="0" algn="l">
              <a:spcBef>
                <a:spcPts val="0"/>
              </a:spcBef>
              <a:spcAft>
                <a:spcPts val="0"/>
              </a:spcAft>
              <a:buClr>
                <a:schemeClr val="dk2"/>
              </a:buClr>
              <a:buSzPts val="1700"/>
              <a:buFont typeface="Roboto"/>
              <a:buChar char="❖"/>
            </a:pPr>
            <a:r>
              <a:rPr lang="en" sz="1700">
                <a:solidFill>
                  <a:schemeClr val="dk2"/>
                </a:solidFill>
                <a:latin typeface="Roboto"/>
                <a:ea typeface="Roboto"/>
                <a:cs typeface="Roboto"/>
                <a:sym typeface="Roboto"/>
              </a:rPr>
              <a:t>Application form: </a:t>
            </a:r>
            <a:r>
              <a:rPr lang="en" sz="1700" u="sng">
                <a:solidFill>
                  <a:schemeClr val="hlink"/>
                </a:solidFill>
                <a:latin typeface="Roboto"/>
                <a:ea typeface="Roboto"/>
                <a:cs typeface="Roboto"/>
                <a:sym typeface="Roboto"/>
                <a:hlinkClick r:id="rId4"/>
              </a:rPr>
              <a:t>https://www.volgistics.com/appform/1144137123</a:t>
            </a:r>
            <a:r>
              <a:rPr lang="en" sz="1700">
                <a:solidFill>
                  <a:schemeClr val="dk2"/>
                </a:solidFill>
                <a:latin typeface="Roboto"/>
                <a:ea typeface="Roboto"/>
                <a:cs typeface="Roboto"/>
                <a:sym typeface="Roboto"/>
              </a:rPr>
              <a:t> </a:t>
            </a:r>
            <a:endParaRPr sz="1700">
              <a:solidFill>
                <a:schemeClr val="dk2"/>
              </a:solidFill>
              <a:latin typeface="Roboto"/>
              <a:ea typeface="Roboto"/>
              <a:cs typeface="Roboto"/>
              <a:sym typeface="Roboto"/>
            </a:endParaRPr>
          </a:p>
          <a:p>
            <a:pPr indent="0" lvl="0" marL="457200" rtl="0" algn="l">
              <a:spcBef>
                <a:spcPts val="0"/>
              </a:spcBef>
              <a:spcAft>
                <a:spcPts val="0"/>
              </a:spcAft>
              <a:buNone/>
            </a:pPr>
            <a:r>
              <a:t/>
            </a:r>
            <a:endParaRPr sz="1700">
              <a:solidFill>
                <a:schemeClr val="dk2"/>
              </a:solidFill>
              <a:latin typeface="Roboto"/>
              <a:ea typeface="Roboto"/>
              <a:cs typeface="Roboto"/>
              <a:sym typeface="Roboto"/>
            </a:endParaRPr>
          </a:p>
          <a:p>
            <a:pPr indent="0" lvl="0" marL="0" rtl="0" algn="l">
              <a:spcBef>
                <a:spcPts val="0"/>
              </a:spcBef>
              <a:spcAft>
                <a:spcPts val="0"/>
              </a:spcAft>
              <a:buNone/>
            </a:pPr>
            <a:r>
              <a:t/>
            </a:r>
            <a:endParaRPr sz="1700">
              <a:solidFill>
                <a:schemeClr val="dk2"/>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#4 Free 2 Teach</a:t>
            </a:r>
            <a:endParaRPr/>
          </a:p>
        </p:txBody>
      </p:sp>
      <p:sp>
        <p:nvSpPr>
          <p:cNvPr id="134" name="Google Shape;134;p24"/>
          <p:cNvSpPr txBox="1"/>
          <p:nvPr>
            <p:ph idx="1" type="body"/>
          </p:nvPr>
        </p:nvSpPr>
        <p:spPr>
          <a:xfrm>
            <a:off x="311700" y="1505700"/>
            <a:ext cx="8520600" cy="3076200"/>
          </a:xfrm>
          <a:prstGeom prst="rect">
            <a:avLst/>
          </a:prstGeom>
        </p:spPr>
        <p:txBody>
          <a:bodyPr anchorCtr="0" anchor="t" bIns="91425" lIns="91425" spcFirstLastPara="1" rIns="91425" wrap="square" tIns="91425">
            <a:normAutofit/>
          </a:bodyPr>
          <a:lstStyle/>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Job #1: “Assist with Teacher Shopping” - help teachers with their shopping, check them in and out, restock school supplies and other goods for teachers.</a:t>
            </a:r>
            <a:endParaRPr sz="1700">
              <a:solidFill>
                <a:schemeClr val="accent1"/>
              </a:solidFill>
            </a:endParaRPr>
          </a:p>
          <a:p>
            <a:pPr indent="-336550" lvl="1" marL="914400" rtl="0" algn="l">
              <a:lnSpc>
                <a:spcPct val="150000"/>
              </a:lnSpc>
              <a:spcBef>
                <a:spcPts val="0"/>
              </a:spcBef>
              <a:spcAft>
                <a:spcPts val="0"/>
              </a:spcAft>
              <a:buClr>
                <a:schemeClr val="accent1"/>
              </a:buClr>
              <a:buSzPts val="1700"/>
              <a:buChar char="➢"/>
            </a:pPr>
            <a:r>
              <a:rPr lang="en" sz="1700">
                <a:solidFill>
                  <a:schemeClr val="accent1"/>
                </a:solidFill>
              </a:rPr>
              <a:t>Tuesdays &amp; Thursdays 2:45pm-6:00pm </a:t>
            </a:r>
            <a:endParaRPr sz="1700">
              <a:solidFill>
                <a:schemeClr val="accent1"/>
              </a:solidFill>
            </a:endParaRPr>
          </a:p>
          <a:p>
            <a:pPr indent="-336550" lvl="1" marL="914400" rtl="0" algn="l">
              <a:lnSpc>
                <a:spcPct val="150000"/>
              </a:lnSpc>
              <a:spcBef>
                <a:spcPts val="0"/>
              </a:spcBef>
              <a:spcAft>
                <a:spcPts val="0"/>
              </a:spcAft>
              <a:buClr>
                <a:schemeClr val="accent1"/>
              </a:buClr>
              <a:buSzPts val="1700"/>
              <a:buChar char="➢"/>
            </a:pPr>
            <a:r>
              <a:rPr lang="en" sz="1700">
                <a:solidFill>
                  <a:schemeClr val="accent1"/>
                </a:solidFill>
              </a:rPr>
              <a:t>1st Saturday of every month during the school year 9:00am-12:00pm</a:t>
            </a:r>
            <a:endParaRPr sz="1700">
              <a:solidFill>
                <a:schemeClr val="accent1"/>
              </a:solidFill>
            </a:endParaRPr>
          </a:p>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Sign Up Link + More Information: </a:t>
            </a:r>
            <a:r>
              <a:rPr lang="en" sz="1700" u="sng">
                <a:solidFill>
                  <a:schemeClr val="hlink"/>
                </a:solidFill>
                <a:hlinkClick r:id="rId3"/>
              </a:rPr>
              <a:t>https://free2teach.org/impact/volunteer/</a:t>
            </a:r>
            <a:r>
              <a:rPr lang="en" sz="1700">
                <a:solidFill>
                  <a:schemeClr val="accent1"/>
                </a:solidFill>
              </a:rPr>
              <a:t> </a:t>
            </a:r>
            <a:endParaRPr sz="1700">
              <a:solidFill>
                <a:schemeClr val="accen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#5 Manna House Food Distribution Center </a:t>
            </a:r>
            <a:endParaRPr/>
          </a:p>
        </p:txBody>
      </p:sp>
      <p:sp>
        <p:nvSpPr>
          <p:cNvPr id="140" name="Google Shape;140;p25"/>
          <p:cNvSpPr txBox="1"/>
          <p:nvPr>
            <p:ph idx="1" type="body"/>
          </p:nvPr>
        </p:nvSpPr>
        <p:spPr>
          <a:xfrm>
            <a:off x="311700" y="1505700"/>
            <a:ext cx="8520600" cy="3424800"/>
          </a:xfrm>
          <a:prstGeom prst="rect">
            <a:avLst/>
          </a:prstGeom>
        </p:spPr>
        <p:txBody>
          <a:bodyPr anchorCtr="0" anchor="t" bIns="91425" lIns="91425" spcFirstLastPara="1" rIns="91425" wrap="square" tIns="91425">
            <a:normAutofit/>
          </a:bodyPr>
          <a:lstStyle/>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Assist with food preparation and distribution, clothing distribution, etc. for the less fortunate on Mondays, Wednesdays, and Thursdays from 1:00pm-6:30pm.</a:t>
            </a:r>
            <a:endParaRPr sz="1700">
              <a:solidFill>
                <a:schemeClr val="accent1"/>
              </a:solidFill>
            </a:endParaRPr>
          </a:p>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Help set up and serve at outdoor church events for the less fortunate on Saturdays from 11:00am-1:00pm.</a:t>
            </a:r>
            <a:endParaRPr sz="1700">
              <a:solidFill>
                <a:schemeClr val="accent1"/>
              </a:solidFill>
            </a:endParaRPr>
          </a:p>
          <a:p>
            <a:pPr indent="-336550" lvl="0" marL="457200" rtl="0" algn="l">
              <a:lnSpc>
                <a:spcPct val="150000"/>
              </a:lnSpc>
              <a:spcBef>
                <a:spcPts val="0"/>
              </a:spcBef>
              <a:spcAft>
                <a:spcPts val="0"/>
              </a:spcAft>
              <a:buClr>
                <a:schemeClr val="accent1"/>
              </a:buClr>
              <a:buSzPts val="1700"/>
              <a:buChar char="❖"/>
            </a:pPr>
            <a:r>
              <a:rPr lang="en" sz="1700">
                <a:solidFill>
                  <a:schemeClr val="accent1"/>
                </a:solidFill>
              </a:rPr>
              <a:t>More information can be found at: </a:t>
            </a:r>
            <a:r>
              <a:rPr lang="en" sz="1700" u="sng">
                <a:solidFill>
                  <a:schemeClr val="hlink"/>
                </a:solidFill>
                <a:hlinkClick r:id="rId3"/>
              </a:rPr>
              <a:t>https://mymannahouse.com/get-involved/</a:t>
            </a:r>
            <a:endParaRPr sz="1700">
              <a:solidFill>
                <a:schemeClr val="accent1"/>
              </a:solidFill>
            </a:endParaRPr>
          </a:p>
          <a:p>
            <a:pPr indent="0" lvl="0" marL="0" rtl="0" algn="l">
              <a:spcBef>
                <a:spcPts val="1200"/>
              </a:spcBef>
              <a:spcAft>
                <a:spcPts val="1200"/>
              </a:spcAft>
              <a:buNone/>
            </a:pPr>
            <a:r>
              <a:t/>
            </a:r>
            <a:endParaRPr sz="1700">
              <a:solidFill>
                <a:schemeClr val="accen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311725" y="500925"/>
            <a:ext cx="8520600" cy="62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 </a:t>
            </a:r>
            <a:r>
              <a:rPr lang="en"/>
              <a:t>Fostering Connections - The Christmas Shoppe</a:t>
            </a:r>
            <a:endParaRPr/>
          </a:p>
        </p:txBody>
      </p:sp>
      <p:sp>
        <p:nvSpPr>
          <p:cNvPr id="146" name="Google Shape;146;p26"/>
          <p:cNvSpPr txBox="1"/>
          <p:nvPr>
            <p:ph idx="1" type="body"/>
          </p:nvPr>
        </p:nvSpPr>
        <p:spPr>
          <a:xfrm>
            <a:off x="311700" y="1505700"/>
            <a:ext cx="8369700" cy="30762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Clr>
                <a:schemeClr val="accent1"/>
              </a:buClr>
              <a:buSzPts val="1700"/>
              <a:buChar char="❖"/>
            </a:pPr>
            <a:r>
              <a:rPr lang="en" sz="1700">
                <a:solidFill>
                  <a:schemeClr val="accent1"/>
                </a:solidFill>
              </a:rPr>
              <a:t>Saturday Dec 07, 2024 08:00 AM- 12:00pm.</a:t>
            </a:r>
            <a:endParaRPr sz="1700">
              <a:solidFill>
                <a:schemeClr val="accent1"/>
              </a:solidFill>
            </a:endParaRPr>
          </a:p>
          <a:p>
            <a:pPr indent="-336550" lvl="0" marL="457200" rtl="0" algn="l">
              <a:spcBef>
                <a:spcPts val="0"/>
              </a:spcBef>
              <a:spcAft>
                <a:spcPts val="0"/>
              </a:spcAft>
              <a:buClr>
                <a:schemeClr val="accent1"/>
              </a:buClr>
              <a:buSzPts val="1700"/>
              <a:buChar char="❖"/>
            </a:pPr>
            <a:r>
              <a:rPr lang="en" sz="1700">
                <a:solidFill>
                  <a:schemeClr val="accent1"/>
                </a:solidFill>
              </a:rPr>
              <a:t>To volunteer to set up you must fill out this form.</a:t>
            </a:r>
            <a:endParaRPr sz="1700">
              <a:solidFill>
                <a:schemeClr val="accent1"/>
              </a:solidFill>
            </a:endParaRPr>
          </a:p>
          <a:p>
            <a:pPr indent="-336550" lvl="0" marL="457200" rtl="0" algn="l">
              <a:spcBef>
                <a:spcPts val="0"/>
              </a:spcBef>
              <a:spcAft>
                <a:spcPts val="0"/>
              </a:spcAft>
              <a:buClr>
                <a:schemeClr val="accent1"/>
              </a:buClr>
              <a:buSzPts val="1700"/>
              <a:buChar char="❖"/>
            </a:pPr>
            <a:r>
              <a:rPr lang="en" sz="1700">
                <a:solidFill>
                  <a:schemeClr val="accent1"/>
                </a:solidFill>
              </a:rPr>
              <a:t>Grace United Methodist Church</a:t>
            </a:r>
            <a:endParaRPr sz="1700">
              <a:solidFill>
                <a:schemeClr val="accent1"/>
              </a:solidFill>
            </a:endParaRPr>
          </a:p>
          <a:p>
            <a:pPr indent="0" lvl="0" marL="0" rtl="0" algn="l">
              <a:spcBef>
                <a:spcPts val="1200"/>
              </a:spcBef>
              <a:spcAft>
                <a:spcPts val="0"/>
              </a:spcAft>
              <a:buNone/>
            </a:pPr>
            <a:r>
              <a:rPr lang="en" sz="1700">
                <a:solidFill>
                  <a:schemeClr val="accent1"/>
                </a:solidFill>
              </a:rPr>
              <a:t>        2113 Old Monrovia Rd NW</a:t>
            </a:r>
            <a:endParaRPr sz="1700">
              <a:solidFill>
                <a:schemeClr val="accent1"/>
              </a:solidFill>
            </a:endParaRPr>
          </a:p>
          <a:p>
            <a:pPr indent="0" lvl="0" marL="0" rtl="0" algn="l">
              <a:spcBef>
                <a:spcPts val="1200"/>
              </a:spcBef>
              <a:spcAft>
                <a:spcPts val="0"/>
              </a:spcAft>
              <a:buNone/>
            </a:pPr>
            <a:r>
              <a:rPr lang="en" sz="1700">
                <a:solidFill>
                  <a:schemeClr val="accent1"/>
                </a:solidFill>
              </a:rPr>
              <a:t>        Huntsville AL 35806</a:t>
            </a:r>
            <a:endParaRPr/>
          </a:p>
          <a:p>
            <a:pPr indent="0" lvl="0" marL="0" rtl="0" algn="l">
              <a:spcBef>
                <a:spcPts val="1200"/>
              </a:spcBef>
              <a:spcAft>
                <a:spcPts val="1200"/>
              </a:spcAft>
              <a:buNone/>
            </a:pPr>
            <a:r>
              <a:t/>
            </a:r>
            <a:endParaRPr/>
          </a:p>
        </p:txBody>
      </p:sp>
      <p:pic>
        <p:nvPicPr>
          <p:cNvPr id="147" name="Google Shape;147;p26"/>
          <p:cNvPicPr preferRelativeResize="0"/>
          <p:nvPr/>
        </p:nvPicPr>
        <p:blipFill>
          <a:blip r:embed="rId3">
            <a:alphaModFix/>
          </a:blip>
          <a:stretch>
            <a:fillRect/>
          </a:stretch>
        </p:blipFill>
        <p:spPr>
          <a:xfrm>
            <a:off x="6111654" y="1605575"/>
            <a:ext cx="2499276" cy="32395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Workshop: </a:t>
            </a:r>
            <a:endParaRPr/>
          </a:p>
          <a:p>
            <a:pPr indent="0" lvl="0" marL="0" rtl="0" algn="l">
              <a:spcBef>
                <a:spcPts val="0"/>
              </a:spcBef>
              <a:spcAft>
                <a:spcPts val="0"/>
              </a:spcAft>
              <a:buNone/>
            </a:pPr>
            <a:r>
              <a:rPr lang="en"/>
              <a:t>Time Management for Success</a:t>
            </a:r>
            <a:endParaRPr/>
          </a:p>
        </p:txBody>
      </p:sp>
      <p:sp>
        <p:nvSpPr>
          <p:cNvPr id="153" name="Google Shape;153;p27"/>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December 2024 </a:t>
            </a:r>
            <a:endParaRPr/>
          </a:p>
        </p:txBody>
      </p:sp>
      <p:pic>
        <p:nvPicPr>
          <p:cNvPr id="154" name="Google Shape;154;p27"/>
          <p:cNvPicPr preferRelativeResize="0"/>
          <p:nvPr/>
        </p:nvPicPr>
        <p:blipFill>
          <a:blip r:embed="rId3">
            <a:alphaModFix/>
          </a:blip>
          <a:stretch>
            <a:fillRect/>
          </a:stretch>
        </p:blipFill>
        <p:spPr>
          <a:xfrm>
            <a:off x="7689225" y="125651"/>
            <a:ext cx="1454775" cy="814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Why is time management important?</a:t>
            </a:r>
            <a:endParaRPr/>
          </a:p>
        </p:txBody>
      </p:sp>
      <p:sp>
        <p:nvSpPr>
          <p:cNvPr id="160" name="Google Shape;160;p28"/>
          <p:cNvSpPr txBox="1"/>
          <p:nvPr>
            <p:ph idx="1" type="body"/>
          </p:nvPr>
        </p:nvSpPr>
        <p:spPr>
          <a:xfrm>
            <a:off x="130775" y="1505700"/>
            <a:ext cx="5930100" cy="3076200"/>
          </a:xfrm>
          <a:prstGeom prst="rect">
            <a:avLst/>
          </a:prstGeom>
        </p:spPr>
        <p:txBody>
          <a:bodyPr anchorCtr="0" anchor="t" bIns="91425" lIns="91425" spcFirstLastPara="1" rIns="91425" wrap="square" tIns="91425">
            <a:noAutofit/>
          </a:bodyPr>
          <a:lstStyle/>
          <a:p>
            <a:pPr indent="-346551" lvl="0" marL="457200" rtl="0" algn="l">
              <a:spcBef>
                <a:spcPts val="0"/>
              </a:spcBef>
              <a:spcAft>
                <a:spcPts val="0"/>
              </a:spcAft>
              <a:buClr>
                <a:srgbClr val="000000"/>
              </a:buClr>
              <a:buSzPts val="1858"/>
              <a:buChar char="●"/>
            </a:pPr>
            <a:r>
              <a:rPr lang="en" sz="1857">
                <a:solidFill>
                  <a:srgbClr val="000000"/>
                </a:solidFill>
              </a:rPr>
              <a:t>As members of NHS, we balance the </a:t>
            </a:r>
            <a:r>
              <a:rPr lang="en" sz="1857">
                <a:solidFill>
                  <a:srgbClr val="000000"/>
                </a:solidFill>
              </a:rPr>
              <a:t>demands</a:t>
            </a:r>
            <a:r>
              <a:rPr lang="en" sz="1857">
                <a:solidFill>
                  <a:srgbClr val="000000"/>
                </a:solidFill>
              </a:rPr>
              <a:t> of academics, community service, extracurricular commitments, and more. </a:t>
            </a:r>
            <a:endParaRPr sz="1857">
              <a:solidFill>
                <a:srgbClr val="000000"/>
              </a:solidFill>
            </a:endParaRPr>
          </a:p>
          <a:p>
            <a:pPr indent="-346551" lvl="0" marL="457200" rtl="0" algn="l">
              <a:spcBef>
                <a:spcPts val="1000"/>
              </a:spcBef>
              <a:spcAft>
                <a:spcPts val="0"/>
              </a:spcAft>
              <a:buClr>
                <a:srgbClr val="000000"/>
              </a:buClr>
              <a:buSzPts val="1858"/>
              <a:buChar char="●"/>
            </a:pPr>
            <a:r>
              <a:rPr lang="en" sz="1857">
                <a:solidFill>
                  <a:srgbClr val="000000"/>
                </a:solidFill>
              </a:rPr>
              <a:t>It is crucial to learn effective strategies to </a:t>
            </a:r>
            <a:r>
              <a:rPr lang="en" sz="1857">
                <a:solidFill>
                  <a:srgbClr val="000000"/>
                </a:solidFill>
              </a:rPr>
              <a:t>manage</a:t>
            </a:r>
            <a:r>
              <a:rPr lang="en" sz="1857">
                <a:solidFill>
                  <a:srgbClr val="000000"/>
                </a:solidFill>
              </a:rPr>
              <a:t> your time wisely so that you have time for all these </a:t>
            </a:r>
            <a:r>
              <a:rPr lang="en" sz="1857">
                <a:solidFill>
                  <a:srgbClr val="000000"/>
                </a:solidFill>
              </a:rPr>
              <a:t>responsibilities as well as relaxation. </a:t>
            </a:r>
            <a:endParaRPr sz="1857">
              <a:solidFill>
                <a:srgbClr val="000000"/>
              </a:solidFill>
            </a:endParaRPr>
          </a:p>
          <a:p>
            <a:pPr indent="-334327" lvl="0" marL="457200" rtl="0" algn="l">
              <a:spcBef>
                <a:spcPts val="1000"/>
              </a:spcBef>
              <a:spcAft>
                <a:spcPts val="0"/>
              </a:spcAft>
              <a:buClr>
                <a:srgbClr val="000000"/>
              </a:buClr>
              <a:buSzPts val="1665"/>
              <a:buChar char="●"/>
            </a:pPr>
            <a:r>
              <a:rPr lang="en" sz="1857">
                <a:solidFill>
                  <a:srgbClr val="000000"/>
                </a:solidFill>
              </a:rPr>
              <a:t>Doing so will set you up for success in high school and in college/the workforce after you graduate.</a:t>
            </a:r>
            <a:r>
              <a:rPr lang="en" sz="1765">
                <a:solidFill>
                  <a:srgbClr val="000000"/>
                </a:solidFill>
              </a:rPr>
              <a:t> </a:t>
            </a:r>
            <a:endParaRPr sz="1765">
              <a:solidFill>
                <a:srgbClr val="000000"/>
              </a:solidFill>
            </a:endParaRPr>
          </a:p>
        </p:txBody>
      </p:sp>
      <p:pic>
        <p:nvPicPr>
          <p:cNvPr id="161" name="Google Shape;161;p28"/>
          <p:cNvPicPr preferRelativeResize="0"/>
          <p:nvPr/>
        </p:nvPicPr>
        <p:blipFill>
          <a:blip r:embed="rId3">
            <a:alphaModFix/>
          </a:blip>
          <a:stretch>
            <a:fillRect/>
          </a:stretch>
        </p:blipFill>
        <p:spPr>
          <a:xfrm>
            <a:off x="6353750" y="1698187"/>
            <a:ext cx="2528274" cy="25282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9"/>
          <p:cNvSpPr txBox="1"/>
          <p:nvPr>
            <p:ph type="title"/>
          </p:nvPr>
        </p:nvSpPr>
        <p:spPr>
          <a:xfrm>
            <a:off x="2684250" y="1289250"/>
            <a:ext cx="3775500" cy="1282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4 Techniques to Help You Manage Your Time</a:t>
            </a:r>
            <a:endParaRPr/>
          </a:p>
        </p:txBody>
      </p:sp>
      <p:pic>
        <p:nvPicPr>
          <p:cNvPr descr="a black and white clock on a white background shows the time as almost 5:00 (Provided by Tenor)" id="167" name="Google Shape;167;p29"/>
          <p:cNvPicPr preferRelativeResize="0"/>
          <p:nvPr/>
        </p:nvPicPr>
        <p:blipFill>
          <a:blip r:embed="rId3">
            <a:alphaModFix/>
          </a:blip>
          <a:stretch>
            <a:fillRect/>
          </a:stretch>
        </p:blipFill>
        <p:spPr>
          <a:xfrm>
            <a:off x="4175337" y="3665425"/>
            <a:ext cx="793325" cy="793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#1 - The Eisenhower Matrix</a:t>
            </a:r>
            <a:endParaRPr/>
          </a:p>
        </p:txBody>
      </p:sp>
      <p:sp>
        <p:nvSpPr>
          <p:cNvPr id="173" name="Google Shape;173;p30"/>
          <p:cNvSpPr txBox="1"/>
          <p:nvPr>
            <p:ph idx="1" type="body"/>
          </p:nvPr>
        </p:nvSpPr>
        <p:spPr>
          <a:xfrm>
            <a:off x="343950" y="1264613"/>
            <a:ext cx="8456100" cy="6237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000000"/>
              </a:buClr>
              <a:buSzPts val="1700"/>
              <a:buChar char="●"/>
            </a:pPr>
            <a:r>
              <a:rPr lang="en" sz="1700">
                <a:solidFill>
                  <a:srgbClr val="000000"/>
                </a:solidFill>
              </a:rPr>
              <a:t>Developed by President Eisenhower</a:t>
            </a:r>
            <a:endParaRPr sz="1700">
              <a:solidFill>
                <a:srgbClr val="000000"/>
              </a:solidFill>
            </a:endParaRPr>
          </a:p>
          <a:p>
            <a:pPr indent="-336550" lvl="0" marL="457200" rtl="0" algn="l">
              <a:spcBef>
                <a:spcPts val="0"/>
              </a:spcBef>
              <a:spcAft>
                <a:spcPts val="0"/>
              </a:spcAft>
              <a:buClr>
                <a:srgbClr val="000000"/>
              </a:buClr>
              <a:buSzPts val="1700"/>
              <a:buChar char="●"/>
            </a:pPr>
            <a:r>
              <a:rPr lang="en" sz="1700">
                <a:solidFill>
                  <a:srgbClr val="000000"/>
                </a:solidFill>
              </a:rPr>
              <a:t>H</a:t>
            </a:r>
            <a:r>
              <a:rPr lang="en" sz="1700">
                <a:solidFill>
                  <a:srgbClr val="000000"/>
                </a:solidFill>
              </a:rPr>
              <a:t>elps you decide on and prioritize tasks by using four quadrants. </a:t>
            </a:r>
            <a:endParaRPr sz="1700">
              <a:solidFill>
                <a:srgbClr val="000000"/>
              </a:solidFill>
            </a:endParaRPr>
          </a:p>
        </p:txBody>
      </p:sp>
      <p:pic>
        <p:nvPicPr>
          <p:cNvPr id="174" name="Google Shape;174;p30"/>
          <p:cNvPicPr preferRelativeResize="0"/>
          <p:nvPr/>
        </p:nvPicPr>
        <p:blipFill>
          <a:blip r:embed="rId3">
            <a:alphaModFix/>
          </a:blip>
          <a:stretch>
            <a:fillRect/>
          </a:stretch>
        </p:blipFill>
        <p:spPr>
          <a:xfrm>
            <a:off x="2316175" y="2028300"/>
            <a:ext cx="4289322" cy="2872276"/>
          </a:xfrm>
          <a:prstGeom prst="rect">
            <a:avLst/>
          </a:prstGeom>
          <a:noFill/>
          <a:ln>
            <a:noFill/>
          </a:ln>
        </p:spPr>
      </p:pic>
      <p:sp>
        <p:nvSpPr>
          <p:cNvPr id="175" name="Google Shape;175;p30"/>
          <p:cNvSpPr/>
          <p:nvPr/>
        </p:nvSpPr>
        <p:spPr>
          <a:xfrm>
            <a:off x="755475" y="2234975"/>
            <a:ext cx="1602600" cy="1158900"/>
          </a:xfrm>
          <a:prstGeom prst="flowChartMagneticTape">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chemeClr val="lt1"/>
                </a:solidFill>
                <a:latin typeface="Roboto"/>
                <a:ea typeface="Roboto"/>
                <a:cs typeface="Roboto"/>
                <a:sym typeface="Roboto"/>
              </a:rPr>
              <a:t>Urgent &amp; Important: </a:t>
            </a:r>
            <a:r>
              <a:rPr b="1" lang="en">
                <a:solidFill>
                  <a:schemeClr val="lt1"/>
                </a:solidFill>
                <a:latin typeface="Roboto"/>
                <a:ea typeface="Roboto"/>
                <a:cs typeface="Roboto"/>
                <a:sym typeface="Roboto"/>
              </a:rPr>
              <a:t>Do it now.</a:t>
            </a:r>
            <a:endParaRPr b="1">
              <a:solidFill>
                <a:schemeClr val="lt1"/>
              </a:solidFill>
              <a:latin typeface="Roboto"/>
              <a:ea typeface="Roboto"/>
              <a:cs typeface="Roboto"/>
              <a:sym typeface="Roboto"/>
            </a:endParaRPr>
          </a:p>
        </p:txBody>
      </p:sp>
      <p:sp>
        <p:nvSpPr>
          <p:cNvPr id="176" name="Google Shape;176;p30"/>
          <p:cNvSpPr/>
          <p:nvPr/>
        </p:nvSpPr>
        <p:spPr>
          <a:xfrm>
            <a:off x="755475" y="3510000"/>
            <a:ext cx="1602600" cy="1158900"/>
          </a:xfrm>
          <a:prstGeom prst="flowChartMagneticTape">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i="1" sz="1200">
              <a:solidFill>
                <a:schemeClr val="lt1"/>
              </a:solidFill>
              <a:latin typeface="Roboto"/>
              <a:ea typeface="Roboto"/>
              <a:cs typeface="Roboto"/>
              <a:sym typeface="Roboto"/>
            </a:endParaRPr>
          </a:p>
          <a:p>
            <a:pPr indent="0" lvl="0" marL="0" rtl="0" algn="ctr">
              <a:spcBef>
                <a:spcPts val="0"/>
              </a:spcBef>
              <a:spcAft>
                <a:spcPts val="0"/>
              </a:spcAft>
              <a:buNone/>
            </a:pPr>
            <a:r>
              <a:rPr i="1" lang="en" sz="1200">
                <a:solidFill>
                  <a:schemeClr val="lt1"/>
                </a:solidFill>
                <a:latin typeface="Roboto"/>
                <a:ea typeface="Roboto"/>
                <a:cs typeface="Roboto"/>
                <a:sym typeface="Roboto"/>
              </a:rPr>
              <a:t>Urgent &amp; Not Important: </a:t>
            </a:r>
            <a:r>
              <a:rPr b="1" lang="en" sz="1200">
                <a:solidFill>
                  <a:schemeClr val="lt1"/>
                </a:solidFill>
                <a:latin typeface="Roboto"/>
                <a:ea typeface="Roboto"/>
                <a:cs typeface="Roboto"/>
                <a:sym typeface="Roboto"/>
              </a:rPr>
              <a:t>Delegate or minimize time spent.</a:t>
            </a:r>
            <a:endParaRPr b="1" sz="1200">
              <a:solidFill>
                <a:schemeClr val="lt1"/>
              </a:solidFill>
              <a:latin typeface="Roboto"/>
              <a:ea typeface="Roboto"/>
              <a:cs typeface="Roboto"/>
              <a:sym typeface="Roboto"/>
            </a:endParaRPr>
          </a:p>
          <a:p>
            <a:pPr indent="0" lvl="0" marL="0" rtl="0" algn="ctr">
              <a:spcBef>
                <a:spcPts val="0"/>
              </a:spcBef>
              <a:spcAft>
                <a:spcPts val="0"/>
              </a:spcAft>
              <a:buNone/>
            </a:pPr>
            <a:r>
              <a:t/>
            </a:r>
            <a:endParaRPr b="1">
              <a:solidFill>
                <a:schemeClr val="lt1"/>
              </a:solidFill>
              <a:latin typeface="Roboto"/>
              <a:ea typeface="Roboto"/>
              <a:cs typeface="Roboto"/>
              <a:sym typeface="Roboto"/>
            </a:endParaRPr>
          </a:p>
        </p:txBody>
      </p:sp>
      <p:sp>
        <p:nvSpPr>
          <p:cNvPr id="177" name="Google Shape;177;p30"/>
          <p:cNvSpPr/>
          <p:nvPr/>
        </p:nvSpPr>
        <p:spPr>
          <a:xfrm flipH="1">
            <a:off x="6605500" y="2234975"/>
            <a:ext cx="1602600" cy="1158900"/>
          </a:xfrm>
          <a:prstGeom prst="flowChartMagneticTape">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chemeClr val="lt1"/>
                </a:solidFill>
                <a:latin typeface="Roboto"/>
                <a:ea typeface="Roboto"/>
                <a:cs typeface="Roboto"/>
                <a:sym typeface="Roboto"/>
              </a:rPr>
              <a:t>Important, Not Urgent</a:t>
            </a:r>
            <a:r>
              <a:rPr i="1" lang="en">
                <a:solidFill>
                  <a:schemeClr val="lt1"/>
                </a:solidFill>
                <a:latin typeface="Roboto"/>
                <a:ea typeface="Roboto"/>
                <a:cs typeface="Roboto"/>
                <a:sym typeface="Roboto"/>
              </a:rPr>
              <a:t> </a:t>
            </a:r>
            <a:r>
              <a:rPr b="1" lang="en">
                <a:solidFill>
                  <a:schemeClr val="lt1"/>
                </a:solidFill>
                <a:latin typeface="Roboto"/>
                <a:ea typeface="Roboto"/>
                <a:cs typeface="Roboto"/>
                <a:sym typeface="Roboto"/>
              </a:rPr>
              <a:t>Schedule a time for the task.</a:t>
            </a:r>
            <a:endParaRPr b="1">
              <a:solidFill>
                <a:schemeClr val="lt1"/>
              </a:solidFill>
              <a:latin typeface="Roboto"/>
              <a:ea typeface="Roboto"/>
              <a:cs typeface="Roboto"/>
              <a:sym typeface="Roboto"/>
            </a:endParaRPr>
          </a:p>
        </p:txBody>
      </p:sp>
      <p:sp>
        <p:nvSpPr>
          <p:cNvPr id="178" name="Google Shape;178;p30"/>
          <p:cNvSpPr/>
          <p:nvPr/>
        </p:nvSpPr>
        <p:spPr>
          <a:xfrm flipH="1">
            <a:off x="6605500" y="3546225"/>
            <a:ext cx="1602600" cy="1158900"/>
          </a:xfrm>
          <a:prstGeom prst="flowChartMagneticTape">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chemeClr val="lt1"/>
                </a:solidFill>
                <a:latin typeface="Roboto"/>
                <a:ea typeface="Roboto"/>
                <a:cs typeface="Roboto"/>
                <a:sym typeface="Roboto"/>
              </a:rPr>
              <a:t>Not </a:t>
            </a:r>
            <a:r>
              <a:rPr i="1" lang="en">
                <a:solidFill>
                  <a:schemeClr val="lt1"/>
                </a:solidFill>
                <a:latin typeface="Roboto"/>
                <a:ea typeface="Roboto"/>
                <a:cs typeface="Roboto"/>
                <a:sym typeface="Roboto"/>
              </a:rPr>
              <a:t>Important, Not Urgent </a:t>
            </a:r>
            <a:r>
              <a:rPr b="1" lang="en">
                <a:solidFill>
                  <a:schemeClr val="lt1"/>
                </a:solidFill>
                <a:latin typeface="Roboto"/>
                <a:ea typeface="Roboto"/>
                <a:cs typeface="Roboto"/>
                <a:sym typeface="Roboto"/>
              </a:rPr>
              <a:t>Eliminate or Reduce.</a:t>
            </a:r>
            <a:endParaRPr b="1">
              <a:solidFill>
                <a:schemeClr val="lt1"/>
              </a:solidFill>
              <a:latin typeface="Roboto"/>
              <a:ea typeface="Roboto"/>
              <a:cs typeface="Roboto"/>
              <a:sym typeface="Roboto"/>
            </a:endParaRPr>
          </a:p>
        </p:txBody>
      </p:sp>
      <p:sp>
        <p:nvSpPr>
          <p:cNvPr id="179" name="Google Shape;179;p30"/>
          <p:cNvSpPr/>
          <p:nvPr/>
        </p:nvSpPr>
        <p:spPr>
          <a:xfrm>
            <a:off x="2439425" y="2117275"/>
            <a:ext cx="2132700" cy="14394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0" name="Google Shape;180;p30"/>
          <p:cNvSpPr/>
          <p:nvPr/>
        </p:nvSpPr>
        <p:spPr>
          <a:xfrm>
            <a:off x="2439425" y="3546225"/>
            <a:ext cx="2132700" cy="14394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1" name="Google Shape;181;p30"/>
          <p:cNvSpPr/>
          <p:nvPr/>
        </p:nvSpPr>
        <p:spPr>
          <a:xfrm>
            <a:off x="4572000" y="2117275"/>
            <a:ext cx="1876800" cy="14394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2" name="Google Shape;182;p30"/>
          <p:cNvSpPr/>
          <p:nvPr/>
        </p:nvSpPr>
        <p:spPr>
          <a:xfrm>
            <a:off x="4571988" y="3546225"/>
            <a:ext cx="1876800" cy="14394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1000"/>
                                        <p:tgtEl>
                                          <p:spTgt spid="175"/>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9"/>
                                        </p:tgtEl>
                                        <p:attrNameLst>
                                          <p:attrName>style.visibility</p:attrName>
                                        </p:attrNameLst>
                                      </p:cBhvr>
                                      <p:to>
                                        <p:strVal val="hidden"/>
                                      </p:to>
                                    </p:set>
                                  </p:childTnLst>
                                </p:cTn>
                              </p:par>
                              <p:par>
                                <p:cTn fill="hold" nodeType="withEffect" presetClass="entr" presetID="2" presetSubtype="8">
                                  <p:stCondLst>
                                    <p:cond delay="0"/>
                                  </p:stCondLst>
                                  <p:childTnLst>
                                    <p:set>
                                      <p:cBhvr>
                                        <p:cTn dur="1" fill="hold">
                                          <p:stCondLst>
                                            <p:cond delay="0"/>
                                          </p:stCondLst>
                                        </p:cTn>
                                        <p:tgtEl>
                                          <p:spTgt spid="176"/>
                                        </p:tgtEl>
                                        <p:attrNameLst>
                                          <p:attrName>style.visibility</p:attrName>
                                        </p:attrNameLst>
                                      </p:cBhvr>
                                      <p:to>
                                        <p:strVal val="visible"/>
                                      </p:to>
                                    </p:set>
                                    <p:anim calcmode="lin" valueType="num">
                                      <p:cBhvr additive="base">
                                        <p:cTn dur="1000"/>
                                        <p:tgtEl>
                                          <p:spTgt spid="176"/>
                                        </p:tgtEl>
                                        <p:attrNameLst>
                                          <p:attrName>ppt_x</p:attrName>
                                        </p:attrNameLst>
                                      </p:cBhvr>
                                      <p:tavLst>
                                        <p:tav fmla="" tm="0">
                                          <p:val>
                                            <p:strVal val="#ppt_x-1"/>
                                          </p:val>
                                        </p:tav>
                                        <p:tav fmla="" tm="100000">
                                          <p:val>
                                            <p:strVal val="#ppt_x"/>
                                          </p:val>
                                        </p:tav>
                                      </p:tavLst>
                                    </p:anim>
                                  </p:childTnLst>
                                </p:cTn>
                              </p:par>
                              <p:par>
                                <p:cTn fill="hold" nodeType="with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0"/>
                                        </p:tgtEl>
                                        <p:attrNameLst>
                                          <p:attrName>style.visibility</p:attrName>
                                        </p:attrNameLst>
                                      </p:cBhvr>
                                      <p:to>
                                        <p:strVal val="hidden"/>
                                      </p:to>
                                    </p:set>
                                  </p:childTnLst>
                                </p:cTn>
                              </p:par>
                              <p:par>
                                <p:cTn fill="hold" nodeType="withEffect" presetClass="entr" presetID="2" presetSubtype="2">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1000"/>
                                        <p:tgtEl>
                                          <p:spTgt spid="177"/>
                                        </p:tgtEl>
                                        <p:attrNameLst>
                                          <p:attrName>ppt_x</p:attrName>
                                        </p:attrNameLst>
                                      </p:cBhvr>
                                      <p:tavLst>
                                        <p:tav fmla="" tm="0">
                                          <p:val>
                                            <p:strVal val="#ppt_x+1"/>
                                          </p:val>
                                        </p:tav>
                                        <p:tav fmla="" tm="100000">
                                          <p:val>
                                            <p:strVal val="#ppt_x"/>
                                          </p:val>
                                        </p:tav>
                                      </p:tavLst>
                                    </p:anim>
                                  </p:childTnLst>
                                </p:cTn>
                              </p:par>
                              <p:par>
                                <p:cTn fill="hold" nodeType="with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1"/>
                                        </p:tgtEl>
                                        <p:attrNameLst>
                                          <p:attrName>style.visibility</p:attrName>
                                        </p:attrNameLst>
                                      </p:cBhvr>
                                      <p:to>
                                        <p:strVal val="hidden"/>
                                      </p:to>
                                    </p:set>
                                  </p:childTnLst>
                                </p:cTn>
                              </p:par>
                              <p:par>
                                <p:cTn fill="hold" nodeType="withEffect" presetClass="entr" presetID="2" presetSubtype="2">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1000"/>
                                        <p:tgtEl>
                                          <p:spTgt spid="178"/>
                                        </p:tgtEl>
                                        <p:attrNameLst>
                                          <p:attrName>ppt_x</p:attrName>
                                        </p:attrNameLst>
                                      </p:cBhvr>
                                      <p:tavLst>
                                        <p:tav fmla="" tm="0">
                                          <p:val>
                                            <p:strVal val="#ppt_x+1"/>
                                          </p:val>
                                        </p:tav>
                                        <p:tav fmla="" tm="100000">
                                          <p:val>
                                            <p:strVal val="#ppt_x"/>
                                          </p:val>
                                        </p:tav>
                                      </p:tavLst>
                                    </p:anim>
                                  </p:childTnLst>
                                </p:cTn>
                              </p:par>
                              <p:par>
                                <p:cTn fill="hold" nodeType="with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#2 - Pomodoro Technique</a:t>
            </a:r>
            <a:endParaRPr/>
          </a:p>
        </p:txBody>
      </p:sp>
      <p:sp>
        <p:nvSpPr>
          <p:cNvPr id="188" name="Google Shape;188;p31"/>
          <p:cNvSpPr txBox="1"/>
          <p:nvPr>
            <p:ph idx="1" type="body"/>
          </p:nvPr>
        </p:nvSpPr>
        <p:spPr>
          <a:xfrm>
            <a:off x="311700" y="1505700"/>
            <a:ext cx="4463400" cy="30762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Overview: Work in focused intervals of 25 minutes, followed by a 5-minute break. After four cycles, take a longer break (15-30 minutes).</a:t>
            </a:r>
            <a:endParaRPr sz="1900">
              <a:solidFill>
                <a:srgbClr val="000000"/>
              </a:solidFill>
              <a:latin typeface="Arial"/>
              <a:ea typeface="Arial"/>
              <a:cs typeface="Arial"/>
              <a:sym typeface="Arial"/>
            </a:endParaRPr>
          </a:p>
          <a:p>
            <a:pPr indent="-349250" lvl="0" marL="457200" rtl="0" algn="l">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Helps maintain focus, prevents burnout, and boosts productivity.</a:t>
            </a:r>
            <a:endParaRPr sz="1900">
              <a:solidFill>
                <a:srgbClr val="000000"/>
              </a:solidFill>
              <a:latin typeface="Arial"/>
              <a:ea typeface="Arial"/>
              <a:cs typeface="Arial"/>
              <a:sym typeface="Arial"/>
            </a:endParaRPr>
          </a:p>
          <a:p>
            <a:pPr indent="-349250" lvl="0" marL="457200" rtl="0" algn="l">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Use a timer or a Pomodoro app to stay on track.</a:t>
            </a:r>
            <a:endParaRPr sz="1900">
              <a:solidFill>
                <a:srgbClr val="000000"/>
              </a:solidFill>
              <a:latin typeface="Arial"/>
              <a:ea typeface="Arial"/>
              <a:cs typeface="Arial"/>
              <a:sym typeface="Arial"/>
            </a:endParaRPr>
          </a:p>
          <a:p>
            <a:pPr indent="0" lvl="0" marL="457200" rtl="0" algn="l">
              <a:spcBef>
                <a:spcPts val="0"/>
              </a:spcBef>
              <a:spcAft>
                <a:spcPts val="1200"/>
              </a:spcAft>
              <a:buNone/>
            </a:pPr>
            <a:r>
              <a:t/>
            </a:r>
            <a:endParaRPr>
              <a:solidFill>
                <a:srgbClr val="000000"/>
              </a:solidFill>
            </a:endParaRPr>
          </a:p>
        </p:txBody>
      </p:sp>
      <p:pic>
        <p:nvPicPr>
          <p:cNvPr id="189" name="Google Shape;189;p31"/>
          <p:cNvPicPr preferRelativeResize="0"/>
          <p:nvPr/>
        </p:nvPicPr>
        <p:blipFill rotWithShape="1">
          <a:blip r:embed="rId3">
            <a:alphaModFix/>
          </a:blip>
          <a:srcRect b="0" l="20393" r="16093" t="0"/>
          <a:stretch/>
        </p:blipFill>
        <p:spPr>
          <a:xfrm>
            <a:off x="5346400" y="1776300"/>
            <a:ext cx="3303699" cy="2534976"/>
          </a:xfrm>
          <a:prstGeom prst="rect">
            <a:avLst/>
          </a:prstGeom>
          <a:noFill/>
          <a:ln>
            <a:noFill/>
          </a:ln>
        </p:spPr>
      </p:pic>
      <p:pic>
        <p:nvPicPr>
          <p:cNvPr id="190" name="Google Shape;190;p31"/>
          <p:cNvPicPr preferRelativeResize="0"/>
          <p:nvPr/>
        </p:nvPicPr>
        <p:blipFill>
          <a:blip r:embed="rId4">
            <a:alphaModFix/>
          </a:blip>
          <a:stretch>
            <a:fillRect/>
          </a:stretch>
        </p:blipFill>
        <p:spPr>
          <a:xfrm>
            <a:off x="7734350" y="134549"/>
            <a:ext cx="1024300" cy="1036025"/>
          </a:xfrm>
          <a:prstGeom prst="rect">
            <a:avLst/>
          </a:prstGeom>
          <a:noFill/>
          <a:ln>
            <a:noFill/>
          </a:ln>
        </p:spPr>
      </p:pic>
      <p:sp>
        <p:nvSpPr>
          <p:cNvPr id="191" name="Google Shape;191;p31"/>
          <p:cNvSpPr txBox="1"/>
          <p:nvPr/>
        </p:nvSpPr>
        <p:spPr>
          <a:xfrm>
            <a:off x="6766975" y="333750"/>
            <a:ext cx="2386200" cy="6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More info:</a:t>
            </a:r>
            <a:endParaRPr sz="1300">
              <a:solidFill>
                <a:schemeClr val="lt1"/>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2"/>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#3 - Time Blocking </a:t>
            </a:r>
            <a:endParaRPr/>
          </a:p>
        </p:txBody>
      </p:sp>
      <p:sp>
        <p:nvSpPr>
          <p:cNvPr id="197" name="Google Shape;197;p32"/>
          <p:cNvSpPr txBox="1"/>
          <p:nvPr>
            <p:ph idx="1" type="body"/>
          </p:nvPr>
        </p:nvSpPr>
        <p:spPr>
          <a:xfrm>
            <a:off x="311700" y="1505700"/>
            <a:ext cx="4536000" cy="3076200"/>
          </a:xfrm>
          <a:prstGeom prst="rect">
            <a:avLst/>
          </a:prstGeom>
        </p:spPr>
        <p:txBody>
          <a:bodyPr anchorCtr="0" anchor="t" bIns="91425" lIns="91425" spcFirstLastPara="1" rIns="91425" wrap="square" tIns="91425">
            <a:noAutofit/>
          </a:bodyPr>
          <a:lstStyle/>
          <a:p>
            <a:pPr indent="-349250" lvl="0" marL="457200" rtl="0" algn="l">
              <a:spcBef>
                <a:spcPts val="1200"/>
              </a:spcBef>
              <a:spcAft>
                <a:spcPts val="0"/>
              </a:spcAft>
              <a:buClr>
                <a:srgbClr val="000000"/>
              </a:buClr>
              <a:buSzPts val="1900"/>
              <a:buFont typeface="Arial"/>
              <a:buChar char="●"/>
            </a:pPr>
            <a:r>
              <a:rPr lang="en" sz="1900">
                <a:solidFill>
                  <a:srgbClr val="000000"/>
                </a:solidFill>
                <a:latin typeface="Arial"/>
                <a:ea typeface="Arial"/>
                <a:cs typeface="Arial"/>
                <a:sym typeface="Arial"/>
              </a:rPr>
              <a:t>Overview: Schedule specific blocks of time on your calendar for particular tasks or study sessions.</a:t>
            </a:r>
            <a:endParaRPr sz="1900">
              <a:solidFill>
                <a:srgbClr val="000000"/>
              </a:solidFill>
              <a:latin typeface="Arial"/>
              <a:ea typeface="Arial"/>
              <a:cs typeface="Arial"/>
              <a:sym typeface="Arial"/>
            </a:endParaRPr>
          </a:p>
          <a:p>
            <a:pPr indent="-349250" lvl="0" marL="457200" rtl="0" algn="l">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Reduces procrastination and helps you visualize your day.</a:t>
            </a:r>
            <a:endParaRPr sz="1900">
              <a:solidFill>
                <a:srgbClr val="000000"/>
              </a:solidFill>
              <a:latin typeface="Arial"/>
              <a:ea typeface="Arial"/>
              <a:cs typeface="Arial"/>
              <a:sym typeface="Arial"/>
            </a:endParaRPr>
          </a:p>
          <a:p>
            <a:pPr indent="-349250" lvl="0" marL="457200" rtl="0" algn="l">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Tip: Include buffer time between blocks for unexpected interruptions.</a:t>
            </a:r>
            <a:endParaRPr sz="1900">
              <a:solidFill>
                <a:srgbClr val="000000"/>
              </a:solidFill>
              <a:latin typeface="Arial"/>
              <a:ea typeface="Arial"/>
              <a:cs typeface="Arial"/>
              <a:sym typeface="Arial"/>
            </a:endParaRPr>
          </a:p>
          <a:p>
            <a:pPr indent="-349250" lvl="0" marL="457200" rtl="0" algn="l">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E.g. Google Calendar, Notes app, Reminders app</a:t>
            </a:r>
            <a:endParaRPr sz="1900">
              <a:solidFill>
                <a:srgbClr val="000000"/>
              </a:solidFill>
              <a:latin typeface="Arial"/>
              <a:ea typeface="Arial"/>
              <a:cs typeface="Arial"/>
              <a:sym typeface="Arial"/>
            </a:endParaRPr>
          </a:p>
          <a:p>
            <a:pPr indent="0" lvl="0" marL="457200" rtl="0" algn="l">
              <a:spcBef>
                <a:spcPts val="1200"/>
              </a:spcBef>
              <a:spcAft>
                <a:spcPts val="1200"/>
              </a:spcAft>
              <a:buNone/>
            </a:pPr>
            <a:r>
              <a:t/>
            </a:r>
            <a:endParaRPr sz="1900">
              <a:solidFill>
                <a:srgbClr val="000000"/>
              </a:solidFill>
            </a:endParaRPr>
          </a:p>
        </p:txBody>
      </p:sp>
      <p:pic>
        <p:nvPicPr>
          <p:cNvPr id="198" name="Google Shape;198;p32"/>
          <p:cNvPicPr preferRelativeResize="0"/>
          <p:nvPr/>
        </p:nvPicPr>
        <p:blipFill>
          <a:blip r:embed="rId3">
            <a:alphaModFix/>
          </a:blip>
          <a:stretch>
            <a:fillRect/>
          </a:stretch>
        </p:blipFill>
        <p:spPr>
          <a:xfrm>
            <a:off x="5227900" y="1664687"/>
            <a:ext cx="3673177" cy="27582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3"/>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#4 - 80/20 Rule (Pareto Principle)</a:t>
            </a:r>
            <a:endParaRPr/>
          </a:p>
        </p:txBody>
      </p:sp>
      <p:sp>
        <p:nvSpPr>
          <p:cNvPr id="204" name="Google Shape;204;p33"/>
          <p:cNvSpPr txBox="1"/>
          <p:nvPr>
            <p:ph idx="1" type="body"/>
          </p:nvPr>
        </p:nvSpPr>
        <p:spPr>
          <a:xfrm>
            <a:off x="0" y="1342725"/>
            <a:ext cx="5781600" cy="2558100"/>
          </a:xfrm>
          <a:prstGeom prst="rect">
            <a:avLst/>
          </a:prstGeom>
        </p:spPr>
        <p:txBody>
          <a:bodyPr anchorCtr="0" anchor="t" bIns="91425" lIns="91425" spcFirstLastPara="1" rIns="91425" wrap="square" tIns="91425">
            <a:noAutofit/>
          </a:bodyPr>
          <a:lstStyle/>
          <a:p>
            <a:pPr indent="-343415" lvl="0" marL="457200" rtl="0" algn="l">
              <a:spcBef>
                <a:spcPts val="0"/>
              </a:spcBef>
              <a:spcAft>
                <a:spcPts val="0"/>
              </a:spcAft>
              <a:buClr>
                <a:srgbClr val="000000"/>
              </a:buClr>
              <a:buSzPts val="1808"/>
              <a:buFont typeface="Arial"/>
              <a:buChar char="●"/>
            </a:pPr>
            <a:r>
              <a:rPr lang="en" sz="1808">
                <a:solidFill>
                  <a:srgbClr val="000000"/>
                </a:solidFill>
                <a:latin typeface="Arial"/>
                <a:ea typeface="Arial"/>
                <a:cs typeface="Arial"/>
                <a:sym typeface="Arial"/>
              </a:rPr>
              <a:t>Overview: 80% of your results come from 20% of your efforts. Focus your time on the tasks that will yield the greatest results.</a:t>
            </a:r>
            <a:endParaRPr sz="1808">
              <a:solidFill>
                <a:srgbClr val="000000"/>
              </a:solidFill>
              <a:latin typeface="Arial"/>
              <a:ea typeface="Arial"/>
              <a:cs typeface="Arial"/>
              <a:sym typeface="Arial"/>
            </a:endParaRPr>
          </a:p>
          <a:p>
            <a:pPr indent="-343415" lvl="0" marL="457200" rtl="0" algn="l">
              <a:spcBef>
                <a:spcPts val="0"/>
              </a:spcBef>
              <a:spcAft>
                <a:spcPts val="0"/>
              </a:spcAft>
              <a:buClr>
                <a:srgbClr val="000000"/>
              </a:buClr>
              <a:buSzPts val="1808"/>
              <a:buFont typeface="Arial"/>
              <a:buChar char="●"/>
            </a:pPr>
            <a:r>
              <a:rPr lang="en" sz="1808">
                <a:solidFill>
                  <a:srgbClr val="000000"/>
                </a:solidFill>
                <a:latin typeface="Arial"/>
                <a:ea typeface="Arial"/>
                <a:cs typeface="Arial"/>
                <a:sym typeface="Arial"/>
              </a:rPr>
              <a:t>Helps you identify high-impact activities and avoid wasting time on less important tasks.</a:t>
            </a:r>
            <a:endParaRPr sz="1808">
              <a:solidFill>
                <a:srgbClr val="000000"/>
              </a:solidFill>
              <a:latin typeface="Arial"/>
              <a:ea typeface="Arial"/>
              <a:cs typeface="Arial"/>
              <a:sym typeface="Arial"/>
            </a:endParaRPr>
          </a:p>
          <a:p>
            <a:pPr indent="0" lvl="0" marL="457200" rtl="0" algn="l">
              <a:spcBef>
                <a:spcPts val="0"/>
              </a:spcBef>
              <a:spcAft>
                <a:spcPts val="1200"/>
              </a:spcAft>
              <a:buNone/>
            </a:pPr>
            <a:r>
              <a:t/>
            </a:r>
            <a:endParaRPr sz="1500">
              <a:solidFill>
                <a:srgbClr val="000000"/>
              </a:solidFill>
            </a:endParaRPr>
          </a:p>
        </p:txBody>
      </p:sp>
      <p:sp>
        <p:nvSpPr>
          <p:cNvPr id="205" name="Google Shape;205;p33"/>
          <p:cNvSpPr txBox="1"/>
          <p:nvPr/>
        </p:nvSpPr>
        <p:spPr>
          <a:xfrm>
            <a:off x="0" y="3366675"/>
            <a:ext cx="5700300" cy="13491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1200"/>
              </a:spcBef>
              <a:spcAft>
                <a:spcPts val="0"/>
              </a:spcAft>
              <a:buClr>
                <a:srgbClr val="000000"/>
              </a:buClr>
              <a:buSzPts val="1700"/>
              <a:buFont typeface="Arial"/>
              <a:buChar char="●"/>
            </a:pPr>
            <a:r>
              <a:rPr lang="en" sz="1700"/>
              <a:t>Study </a:t>
            </a:r>
            <a:r>
              <a:rPr lang="en" sz="1700"/>
              <a:t>Example: Instead of trying to study every single detail, prioritize reviewing key concepts that are most likely to appear on an exam or are foundational for understanding.</a:t>
            </a:r>
            <a:endParaRPr sz="1700"/>
          </a:p>
        </p:txBody>
      </p:sp>
      <p:pic>
        <p:nvPicPr>
          <p:cNvPr id="206" name="Google Shape;206;p33"/>
          <p:cNvPicPr preferRelativeResize="0"/>
          <p:nvPr/>
        </p:nvPicPr>
        <p:blipFill rotWithShape="1">
          <a:blip r:embed="rId3">
            <a:alphaModFix/>
          </a:blip>
          <a:srcRect b="8867" l="0" r="0" t="0"/>
          <a:stretch/>
        </p:blipFill>
        <p:spPr>
          <a:xfrm>
            <a:off x="5740825" y="2073725"/>
            <a:ext cx="3271476" cy="22435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0" name="Shape 210"/>
        <p:cNvGrpSpPr/>
        <p:nvPr/>
      </p:nvGrpSpPr>
      <p:grpSpPr>
        <a:xfrm>
          <a:off x="0" y="0"/>
          <a:ext cx="0" cy="0"/>
          <a:chOff x="0" y="0"/>
          <a:chExt cx="0" cy="0"/>
        </a:xfrm>
      </p:grpSpPr>
      <p:sp>
        <p:nvSpPr>
          <p:cNvPr id="211" name="Google Shape;211;p3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#4 - Two-Minute Rule</a:t>
            </a:r>
            <a:endParaRPr/>
          </a:p>
        </p:txBody>
      </p:sp>
      <p:sp>
        <p:nvSpPr>
          <p:cNvPr id="212" name="Google Shape;212;p34"/>
          <p:cNvSpPr txBox="1"/>
          <p:nvPr>
            <p:ph idx="1" type="body"/>
          </p:nvPr>
        </p:nvSpPr>
        <p:spPr>
          <a:xfrm>
            <a:off x="311700" y="1505700"/>
            <a:ext cx="4260300" cy="3445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000000"/>
              </a:buClr>
              <a:buSzPts val="1800"/>
              <a:buChar char="●"/>
            </a:pPr>
            <a:r>
              <a:rPr lang="en" sz="1800">
                <a:solidFill>
                  <a:srgbClr val="000000"/>
                </a:solidFill>
                <a:latin typeface="Arial"/>
                <a:ea typeface="Arial"/>
                <a:cs typeface="Arial"/>
                <a:sym typeface="Arial"/>
              </a:rPr>
              <a:t>Overview: If a task takes less than 2 minutes, do it immediately (e.g., replying to a quick email or putting away your books).</a:t>
            </a:r>
            <a:endParaRPr sz="1800">
              <a:solidFill>
                <a:srgbClr val="000000"/>
              </a:solidFill>
              <a:latin typeface="Arial"/>
              <a:ea typeface="Arial"/>
              <a:cs typeface="Arial"/>
              <a:sym typeface="Arial"/>
            </a:endParaRPr>
          </a:p>
          <a:p>
            <a:pPr indent="-342900" lvl="0" marL="457200" rtl="0" algn="l">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Make a list of all your tasks and evaluate which ones would only take a couple of minutes</a:t>
            </a:r>
            <a:endParaRPr sz="1800">
              <a:solidFill>
                <a:srgbClr val="000000"/>
              </a:solidFill>
              <a:latin typeface="Arial"/>
              <a:ea typeface="Arial"/>
              <a:cs typeface="Arial"/>
              <a:sym typeface="Arial"/>
            </a:endParaRPr>
          </a:p>
          <a:p>
            <a:pPr indent="-342900" lvl="0" marL="457200" rtl="0" algn="l">
              <a:spcBef>
                <a:spcPts val="0"/>
              </a:spcBef>
              <a:spcAft>
                <a:spcPts val="0"/>
              </a:spcAft>
              <a:buClr>
                <a:srgbClr val="000000"/>
              </a:buClr>
              <a:buSzPts val="1800"/>
              <a:buChar char="●"/>
            </a:pPr>
            <a:r>
              <a:rPr lang="en" sz="1800">
                <a:solidFill>
                  <a:srgbClr val="000000"/>
                </a:solidFill>
                <a:latin typeface="Arial"/>
                <a:ea typeface="Arial"/>
                <a:cs typeface="Arial"/>
                <a:sym typeface="Arial"/>
              </a:rPr>
              <a:t>Prevents small tasks from piling up and becoming overwhelming.</a:t>
            </a:r>
            <a:endParaRPr sz="1800">
              <a:solidFill>
                <a:srgbClr val="000000"/>
              </a:solidFill>
              <a:latin typeface="Arial"/>
              <a:ea typeface="Arial"/>
              <a:cs typeface="Arial"/>
              <a:sym typeface="Arial"/>
            </a:endParaRPr>
          </a:p>
          <a:p>
            <a:pPr indent="0" lvl="0" marL="457200" rtl="0" algn="l">
              <a:spcBef>
                <a:spcPts val="1200"/>
              </a:spcBef>
              <a:spcAft>
                <a:spcPts val="1200"/>
              </a:spcAft>
              <a:buNone/>
            </a:pPr>
            <a:r>
              <a:t/>
            </a:r>
            <a:endParaRPr>
              <a:solidFill>
                <a:srgbClr val="000000"/>
              </a:solidFill>
            </a:endParaRPr>
          </a:p>
        </p:txBody>
      </p:sp>
      <p:pic>
        <p:nvPicPr>
          <p:cNvPr id="213" name="Google Shape;213;p34"/>
          <p:cNvPicPr preferRelativeResize="0"/>
          <p:nvPr/>
        </p:nvPicPr>
        <p:blipFill>
          <a:blip r:embed="rId3">
            <a:alphaModFix/>
          </a:blip>
          <a:stretch>
            <a:fillRect/>
          </a:stretch>
        </p:blipFill>
        <p:spPr>
          <a:xfrm>
            <a:off x="4802350" y="2117275"/>
            <a:ext cx="3980125" cy="20732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Short Video - More Tips </a:t>
            </a:r>
            <a:endParaRPr/>
          </a:p>
        </p:txBody>
      </p:sp>
      <p:pic>
        <p:nvPicPr>
          <p:cNvPr descr="If you’re always feeling pressed for time, it might be because you need to manage your time better so you can pack more into your schedule. To help you get more done, this video explores 10 easy-to-follow time management tips that will help you focus, create a plan and stick to it.&#10;&#10;Sometimes, it’s not about having more hours in the day, but rather, using the time that you do have efficiently. So, if you want to work smarter and not harder, simply follow the steps in this video! &#10;&#10;Looking for more advice? Check out: https://bit.ly/3dK1poP&#10;&#10;#timemanagement #timemanagementtips #timemanagementtipsforworkingwomen&#10;––––––––––––––––––––––––––––––––––––––––––––––––––&#10;TIMESTAMPS:&#10;00.00: Introduction&#10;00:28 Declutter your workspace&#10;00:46 Create a to-do list &#10;01:12 Prioritise&#10;01:30 Set achievable goals &#10;01:48 Use organisation apps  &#10;02:05 Don’t multitask &#10;02:20 Reward yourself  &#10;02:37 Stay off social media  &#10;02:51 Audit your time  &#10;03:03 Take frequent breaks  &#10;_________________________________________________________________________&#10;Follow CareerAddict online here:&#10;Website: https://www.careeraddict.com/&#10;Instagram: https://www.instagram.com/careeraddict/&#10;Facebook: https://www.facebook.com/CareerAddict&#10;Twitter: https://twitter.com/CareerAddict&#10;LinkedIn: https://www.linkedin.com/company/career-addict&#10;Pinterest: https://www.pinterest.co.uk/CareerAddict/pins/" id="219" name="Google Shape;219;p35" title="10 Time Management Tips to Boost Your Productivity">
            <a:hlinkClick r:id="rId3"/>
          </p:cNvPr>
          <p:cNvPicPr preferRelativeResize="0"/>
          <p:nvPr/>
        </p:nvPicPr>
        <p:blipFill>
          <a:blip r:embed="rId4">
            <a:alphaModFix/>
          </a:blip>
          <a:stretch>
            <a:fillRect/>
          </a:stretch>
        </p:blipFill>
        <p:spPr>
          <a:xfrm>
            <a:off x="1376388" y="1388025"/>
            <a:ext cx="6391275" cy="3595075"/>
          </a:xfrm>
          <a:prstGeom prst="rect">
            <a:avLst/>
          </a:prstGeom>
          <a:noFill/>
          <a:ln>
            <a:noFill/>
          </a:ln>
        </p:spPr>
      </p:pic>
      <p:sp>
        <p:nvSpPr>
          <p:cNvPr id="220" name="Google Shape;220;p35"/>
          <p:cNvSpPr txBox="1"/>
          <p:nvPr/>
        </p:nvSpPr>
        <p:spPr>
          <a:xfrm>
            <a:off x="7957800" y="4299150"/>
            <a:ext cx="1416600" cy="4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u="sng">
                <a:solidFill>
                  <a:schemeClr val="hlink"/>
                </a:solidFill>
                <a:latin typeface="Roboto"/>
                <a:ea typeface="Roboto"/>
                <a:cs typeface="Roboto"/>
                <a:sym typeface="Roboto"/>
                <a:hlinkClick r:id="rId5"/>
              </a:rPr>
              <a:t>LINK</a:t>
            </a:r>
            <a:r>
              <a:rPr lang="en" sz="1300">
                <a:solidFill>
                  <a:schemeClr val="dk2"/>
                </a:solidFill>
                <a:latin typeface="Roboto"/>
                <a:ea typeface="Roboto"/>
                <a:cs typeface="Roboto"/>
                <a:sym typeface="Roboto"/>
              </a:rPr>
              <a:t> </a:t>
            </a:r>
            <a:endParaRPr sz="1300">
              <a:solidFill>
                <a:schemeClr val="dk2"/>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4" name="Shape 224"/>
        <p:cNvGrpSpPr/>
        <p:nvPr/>
      </p:nvGrpSpPr>
      <p:grpSpPr>
        <a:xfrm>
          <a:off x="0" y="0"/>
          <a:ext cx="0" cy="0"/>
          <a:chOff x="0" y="0"/>
          <a:chExt cx="0" cy="0"/>
        </a:xfrm>
      </p:grpSpPr>
      <p:sp>
        <p:nvSpPr>
          <p:cNvPr id="225" name="Google Shape;225;p3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Alternate Video (1.5 minutes shorter)</a:t>
            </a:r>
            <a:endParaRPr/>
          </a:p>
        </p:txBody>
      </p:sp>
      <p:sp>
        <p:nvSpPr>
          <p:cNvPr id="226" name="Google Shape;226;p36"/>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u="sng">
                <a:solidFill>
                  <a:schemeClr val="hlink"/>
                </a:solidFill>
                <a:hlinkClick r:id="rId3"/>
              </a:rPr>
              <a:t>https://www.youtube.com/watch?v=RiI1NkaDXlQ</a:t>
            </a:r>
            <a:r>
              <a:rPr lang="en"/>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7"/>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Thanks for listening!</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8"/>
          <p:cNvSpPr txBox="1"/>
          <p:nvPr>
            <p:ph idx="1" type="body"/>
          </p:nvPr>
        </p:nvSpPr>
        <p:spPr>
          <a:xfrm>
            <a:off x="211800" y="205200"/>
            <a:ext cx="8708100" cy="4725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600">
                <a:solidFill>
                  <a:schemeClr val="lt1"/>
                </a:solidFill>
                <a:latin typeface="Merriweather"/>
                <a:ea typeface="Merriweather"/>
                <a:cs typeface="Merriweather"/>
                <a:sym typeface="Merriweather"/>
              </a:rPr>
              <a:t>Join the Attendance &amp; GroupMe</a:t>
            </a:r>
            <a:endParaRPr sz="3600">
              <a:solidFill>
                <a:schemeClr val="lt1"/>
              </a:solidFill>
              <a:latin typeface="Merriweather"/>
              <a:ea typeface="Merriweather"/>
              <a:cs typeface="Merriweather"/>
              <a:sym typeface="Merriweather"/>
            </a:endParaRPr>
          </a:p>
          <a:p>
            <a:pPr indent="457200" lvl="0" marL="1371600" rtl="0" algn="l">
              <a:spcBef>
                <a:spcPts val="1200"/>
              </a:spcBef>
              <a:spcAft>
                <a:spcPts val="0"/>
              </a:spcAft>
              <a:buNone/>
            </a:pPr>
            <a:r>
              <a:rPr lang="en" sz="2500"/>
              <a:t>Attendance:		           GroupMe:                  </a:t>
            </a:r>
            <a:endParaRPr sz="2500"/>
          </a:p>
          <a:p>
            <a:pPr indent="0" lvl="0" marL="0" rtl="0" algn="ctr">
              <a:spcBef>
                <a:spcPts val="1200"/>
              </a:spcBef>
              <a:spcAft>
                <a:spcPts val="1200"/>
              </a:spcAft>
              <a:buNone/>
            </a:pPr>
            <a:r>
              <a:t/>
            </a:r>
            <a:endParaRPr sz="2500"/>
          </a:p>
        </p:txBody>
      </p:sp>
      <p:pic>
        <p:nvPicPr>
          <p:cNvPr id="237" name="Google Shape;237;p38"/>
          <p:cNvPicPr preferRelativeResize="0"/>
          <p:nvPr/>
        </p:nvPicPr>
        <p:blipFill>
          <a:blip r:embed="rId3">
            <a:alphaModFix/>
          </a:blip>
          <a:stretch>
            <a:fillRect/>
          </a:stretch>
        </p:blipFill>
        <p:spPr>
          <a:xfrm>
            <a:off x="4979425" y="1719700"/>
            <a:ext cx="2576000" cy="2576000"/>
          </a:xfrm>
          <a:prstGeom prst="rect">
            <a:avLst/>
          </a:prstGeom>
          <a:noFill/>
          <a:ln>
            <a:noFill/>
          </a:ln>
        </p:spPr>
      </p:pic>
      <p:pic>
        <p:nvPicPr>
          <p:cNvPr id="238" name="Google Shape;238;p38"/>
          <p:cNvPicPr preferRelativeResize="0"/>
          <p:nvPr/>
        </p:nvPicPr>
        <p:blipFill>
          <a:blip r:embed="rId4">
            <a:alphaModFix/>
          </a:blip>
          <a:stretch>
            <a:fillRect/>
          </a:stretch>
        </p:blipFill>
        <p:spPr>
          <a:xfrm>
            <a:off x="1654500" y="1719697"/>
            <a:ext cx="2696925" cy="2688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